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32"/>
  </p:notesMasterIdLst>
  <p:sldIdLst>
    <p:sldId id="257" r:id="rId2"/>
    <p:sldId id="446" r:id="rId3"/>
    <p:sldId id="463" r:id="rId4"/>
    <p:sldId id="572" r:id="rId5"/>
    <p:sldId id="573" r:id="rId6"/>
    <p:sldId id="574" r:id="rId7"/>
    <p:sldId id="575" r:id="rId8"/>
    <p:sldId id="576" r:id="rId9"/>
    <p:sldId id="577" r:id="rId10"/>
    <p:sldId id="578" r:id="rId11"/>
    <p:sldId id="549" r:id="rId12"/>
    <p:sldId id="464" r:id="rId13"/>
    <p:sldId id="579" r:id="rId14"/>
    <p:sldId id="581" r:id="rId15"/>
    <p:sldId id="582" r:id="rId16"/>
    <p:sldId id="583" r:id="rId17"/>
    <p:sldId id="584" r:id="rId18"/>
    <p:sldId id="580" r:id="rId19"/>
    <p:sldId id="585" r:id="rId20"/>
    <p:sldId id="586" r:id="rId21"/>
    <p:sldId id="587" r:id="rId22"/>
    <p:sldId id="588" r:id="rId23"/>
    <p:sldId id="589" r:id="rId24"/>
    <p:sldId id="591" r:id="rId25"/>
    <p:sldId id="592" r:id="rId26"/>
    <p:sldId id="593" r:id="rId27"/>
    <p:sldId id="594" r:id="rId28"/>
    <p:sldId id="597" r:id="rId29"/>
    <p:sldId id="598" r:id="rId30"/>
    <p:sldId id="599" r:id="rId31"/>
    <p:sldId id="600" r:id="rId32"/>
    <p:sldId id="601" r:id="rId33"/>
    <p:sldId id="602" r:id="rId34"/>
    <p:sldId id="603" r:id="rId35"/>
    <p:sldId id="604" r:id="rId36"/>
    <p:sldId id="605" r:id="rId37"/>
    <p:sldId id="606" r:id="rId38"/>
    <p:sldId id="607" r:id="rId39"/>
    <p:sldId id="608" r:id="rId40"/>
    <p:sldId id="609" r:id="rId41"/>
    <p:sldId id="610" r:id="rId42"/>
    <p:sldId id="611" r:id="rId43"/>
    <p:sldId id="612" r:id="rId44"/>
    <p:sldId id="613" r:id="rId45"/>
    <p:sldId id="614" r:id="rId46"/>
    <p:sldId id="615" r:id="rId47"/>
    <p:sldId id="616" r:id="rId48"/>
    <p:sldId id="617" r:id="rId49"/>
    <p:sldId id="714" r:id="rId50"/>
    <p:sldId id="715" r:id="rId51"/>
    <p:sldId id="716" r:id="rId52"/>
    <p:sldId id="717" r:id="rId53"/>
    <p:sldId id="718" r:id="rId54"/>
    <p:sldId id="719" r:id="rId55"/>
    <p:sldId id="720" r:id="rId56"/>
    <p:sldId id="721" r:id="rId57"/>
    <p:sldId id="722" r:id="rId58"/>
    <p:sldId id="723" r:id="rId59"/>
    <p:sldId id="724" r:id="rId60"/>
    <p:sldId id="725" r:id="rId61"/>
    <p:sldId id="726" r:id="rId62"/>
    <p:sldId id="727" r:id="rId63"/>
    <p:sldId id="728" r:id="rId64"/>
    <p:sldId id="618" r:id="rId65"/>
    <p:sldId id="729" r:id="rId66"/>
    <p:sldId id="619" r:id="rId67"/>
    <p:sldId id="620" r:id="rId68"/>
    <p:sldId id="730" r:id="rId69"/>
    <p:sldId id="621" r:id="rId70"/>
    <p:sldId id="622" r:id="rId71"/>
    <p:sldId id="623" r:id="rId72"/>
    <p:sldId id="624" r:id="rId73"/>
    <p:sldId id="735" r:id="rId74"/>
    <p:sldId id="736" r:id="rId75"/>
    <p:sldId id="636" r:id="rId76"/>
    <p:sldId id="637" r:id="rId77"/>
    <p:sldId id="737" r:id="rId78"/>
    <p:sldId id="738" r:id="rId79"/>
    <p:sldId id="739" r:id="rId80"/>
    <p:sldId id="640" r:id="rId81"/>
    <p:sldId id="740" r:id="rId82"/>
    <p:sldId id="741" r:id="rId83"/>
    <p:sldId id="641" r:id="rId84"/>
    <p:sldId id="638" r:id="rId85"/>
    <p:sldId id="742" r:id="rId86"/>
    <p:sldId id="642" r:id="rId87"/>
    <p:sldId id="743" r:id="rId88"/>
    <p:sldId id="744" r:id="rId89"/>
    <p:sldId id="643" r:id="rId90"/>
    <p:sldId id="644" r:id="rId91"/>
    <p:sldId id="645" r:id="rId92"/>
    <p:sldId id="646" r:id="rId93"/>
    <p:sldId id="647" r:id="rId94"/>
    <p:sldId id="648" r:id="rId95"/>
    <p:sldId id="649" r:id="rId96"/>
    <p:sldId id="650" r:id="rId97"/>
    <p:sldId id="651" r:id="rId98"/>
    <p:sldId id="652" r:id="rId99"/>
    <p:sldId id="653" r:id="rId100"/>
    <p:sldId id="654" r:id="rId101"/>
    <p:sldId id="655" r:id="rId102"/>
    <p:sldId id="656" r:id="rId103"/>
    <p:sldId id="657" r:id="rId104"/>
    <p:sldId id="745" r:id="rId105"/>
    <p:sldId id="661" r:id="rId106"/>
    <p:sldId id="746" r:id="rId107"/>
    <p:sldId id="662" r:id="rId108"/>
    <p:sldId id="663" r:id="rId109"/>
    <p:sldId id="664" r:id="rId110"/>
    <p:sldId id="665" r:id="rId111"/>
    <p:sldId id="666" r:id="rId112"/>
    <p:sldId id="667" r:id="rId113"/>
    <p:sldId id="668" r:id="rId114"/>
    <p:sldId id="669" r:id="rId115"/>
    <p:sldId id="670" r:id="rId116"/>
    <p:sldId id="671" r:id="rId117"/>
    <p:sldId id="672" r:id="rId118"/>
    <p:sldId id="673" r:id="rId119"/>
    <p:sldId id="674" r:id="rId120"/>
    <p:sldId id="675" r:id="rId121"/>
    <p:sldId id="676" r:id="rId122"/>
    <p:sldId id="677" r:id="rId123"/>
    <p:sldId id="678" r:id="rId124"/>
    <p:sldId id="679" r:id="rId125"/>
    <p:sldId id="680" r:id="rId126"/>
    <p:sldId id="681" r:id="rId127"/>
    <p:sldId id="682" r:id="rId128"/>
    <p:sldId id="747" r:id="rId129"/>
    <p:sldId id="748" r:id="rId130"/>
    <p:sldId id="731" r:id="rId131"/>
    <p:sldId id="749" r:id="rId132"/>
    <p:sldId id="706" r:id="rId133"/>
    <p:sldId id="707" r:id="rId134"/>
    <p:sldId id="732" r:id="rId135"/>
    <p:sldId id="733" r:id="rId136"/>
    <p:sldId id="734" r:id="rId137"/>
    <p:sldId id="750" r:id="rId138"/>
    <p:sldId id="751" r:id="rId139"/>
    <p:sldId id="752" r:id="rId140"/>
    <p:sldId id="753" r:id="rId141"/>
    <p:sldId id="754" r:id="rId142"/>
    <p:sldId id="755" r:id="rId143"/>
    <p:sldId id="756" r:id="rId144"/>
    <p:sldId id="757" r:id="rId145"/>
    <p:sldId id="758" r:id="rId146"/>
    <p:sldId id="759" r:id="rId147"/>
    <p:sldId id="760" r:id="rId148"/>
    <p:sldId id="761" r:id="rId149"/>
    <p:sldId id="762" r:id="rId150"/>
    <p:sldId id="709" r:id="rId151"/>
    <p:sldId id="763" r:id="rId152"/>
    <p:sldId id="764" r:id="rId153"/>
    <p:sldId id="765" r:id="rId154"/>
    <p:sldId id="766" r:id="rId155"/>
    <p:sldId id="767" r:id="rId156"/>
    <p:sldId id="768" r:id="rId157"/>
    <p:sldId id="769" r:id="rId158"/>
    <p:sldId id="770" r:id="rId159"/>
    <p:sldId id="771" r:id="rId160"/>
    <p:sldId id="772" r:id="rId161"/>
    <p:sldId id="773" r:id="rId162"/>
    <p:sldId id="774" r:id="rId163"/>
    <p:sldId id="775" r:id="rId164"/>
    <p:sldId id="776" r:id="rId165"/>
    <p:sldId id="777" r:id="rId166"/>
    <p:sldId id="778" r:id="rId167"/>
    <p:sldId id="779" r:id="rId168"/>
    <p:sldId id="780" r:id="rId169"/>
    <p:sldId id="781" r:id="rId170"/>
    <p:sldId id="782" r:id="rId171"/>
    <p:sldId id="783" r:id="rId172"/>
    <p:sldId id="784" r:id="rId173"/>
    <p:sldId id="785" r:id="rId174"/>
    <p:sldId id="786" r:id="rId175"/>
    <p:sldId id="802" r:id="rId176"/>
    <p:sldId id="803" r:id="rId177"/>
    <p:sldId id="804" r:id="rId178"/>
    <p:sldId id="827" r:id="rId179"/>
    <p:sldId id="828" r:id="rId180"/>
    <p:sldId id="839" r:id="rId181"/>
    <p:sldId id="840" r:id="rId182"/>
    <p:sldId id="841" r:id="rId183"/>
    <p:sldId id="842" r:id="rId184"/>
    <p:sldId id="800" r:id="rId185"/>
    <p:sldId id="801" r:id="rId186"/>
    <p:sldId id="843" r:id="rId187"/>
    <p:sldId id="832" r:id="rId188"/>
    <p:sldId id="845" r:id="rId189"/>
    <p:sldId id="846" r:id="rId190"/>
    <p:sldId id="847" r:id="rId191"/>
    <p:sldId id="848" r:id="rId192"/>
    <p:sldId id="849" r:id="rId193"/>
    <p:sldId id="850" r:id="rId194"/>
    <p:sldId id="851" r:id="rId195"/>
    <p:sldId id="852" r:id="rId196"/>
    <p:sldId id="844" r:id="rId197"/>
    <p:sldId id="853" r:id="rId198"/>
    <p:sldId id="854" r:id="rId199"/>
    <p:sldId id="855" r:id="rId200"/>
    <p:sldId id="856" r:id="rId201"/>
    <p:sldId id="857" r:id="rId202"/>
    <p:sldId id="858" r:id="rId203"/>
    <p:sldId id="859" r:id="rId204"/>
    <p:sldId id="860" r:id="rId205"/>
    <p:sldId id="861" r:id="rId206"/>
    <p:sldId id="862" r:id="rId207"/>
    <p:sldId id="863" r:id="rId208"/>
    <p:sldId id="864" r:id="rId209"/>
    <p:sldId id="865" r:id="rId210"/>
    <p:sldId id="866" r:id="rId211"/>
    <p:sldId id="867" r:id="rId212"/>
    <p:sldId id="868" r:id="rId213"/>
    <p:sldId id="869" r:id="rId214"/>
    <p:sldId id="870" r:id="rId215"/>
    <p:sldId id="873" r:id="rId216"/>
    <p:sldId id="874" r:id="rId217"/>
    <p:sldId id="875" r:id="rId218"/>
    <p:sldId id="876" r:id="rId219"/>
    <p:sldId id="877" r:id="rId220"/>
    <p:sldId id="871" r:id="rId221"/>
    <p:sldId id="872" r:id="rId222"/>
    <p:sldId id="878" r:id="rId223"/>
    <p:sldId id="879" r:id="rId224"/>
    <p:sldId id="880" r:id="rId225"/>
    <p:sldId id="881" r:id="rId226"/>
    <p:sldId id="882" r:id="rId227"/>
    <p:sldId id="883" r:id="rId228"/>
    <p:sldId id="884" r:id="rId229"/>
    <p:sldId id="885" r:id="rId230"/>
    <p:sldId id="886" r:id="rId2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12"/>
  </p:normalViewPr>
  <p:slideViewPr>
    <p:cSldViewPr snapToGrid="0" snapToObjects="1">
      <p:cViewPr varScale="1">
        <p:scale>
          <a:sx n="120" d="100"/>
          <a:sy n="120" d="100"/>
        </p:scale>
        <p:origin x="1400" y="16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presProps" Target="pres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theme" Target="theme/theme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BF98D9B-D323-5640-A59B-276C15523BB9}" type="datetimeFigureOut">
              <a:rPr lang="en-US" smtClean="0"/>
              <a:t>2/23/20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8B99B45-358D-6645-A36C-4D41ADB5967A}" type="slidenum">
              <a:rPr lang="en-US" smtClean="0"/>
              <a:t>‹#›</a:t>
            </a:fld>
            <a:endParaRPr lang="en-US"/>
          </a:p>
        </p:txBody>
      </p:sp>
    </p:spTree>
    <p:extLst>
      <p:ext uri="{BB962C8B-B14F-4D97-AF65-F5344CB8AC3E}">
        <p14:creationId xmlns:p14="http://schemas.microsoft.com/office/powerpoint/2010/main" val="279126111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C1B800-BCBD-4262-B579-5F77D9EE2550}" type="slidenum">
              <a:rPr lang="zh-CN" altLang="en-US" smtClean="0"/>
              <a:t>2</a:t>
            </a:fld>
            <a:endParaRPr lang="zh-CN" altLang="en-US"/>
          </a:p>
        </p:txBody>
      </p:sp>
    </p:spTree>
    <p:extLst>
      <p:ext uri="{BB962C8B-B14F-4D97-AF65-F5344CB8AC3E}">
        <p14:creationId xmlns:p14="http://schemas.microsoft.com/office/powerpoint/2010/main" val="38166165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C1B800-BCBD-4262-B579-5F77D9EE2550}" type="slidenum">
              <a:rPr lang="zh-CN" altLang="en-US" smtClean="0"/>
              <a:t>49</a:t>
            </a:fld>
            <a:endParaRPr lang="zh-CN" altLang="en-US"/>
          </a:p>
        </p:txBody>
      </p:sp>
    </p:spTree>
    <p:extLst>
      <p:ext uri="{BB962C8B-B14F-4D97-AF65-F5344CB8AC3E}">
        <p14:creationId xmlns:p14="http://schemas.microsoft.com/office/powerpoint/2010/main" val="2962806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C1B800-BCBD-4262-B579-5F77D9EE2550}" type="slidenum">
              <a:rPr lang="zh-CN" altLang="en-US" smtClean="0"/>
              <a:t>73</a:t>
            </a:fld>
            <a:endParaRPr lang="zh-CN" altLang="en-US"/>
          </a:p>
        </p:txBody>
      </p:sp>
    </p:spTree>
    <p:extLst>
      <p:ext uri="{BB962C8B-B14F-4D97-AF65-F5344CB8AC3E}">
        <p14:creationId xmlns:p14="http://schemas.microsoft.com/office/powerpoint/2010/main" val="600721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C1B800-BCBD-4262-B579-5F77D9EE2550}" type="slidenum">
              <a:rPr lang="zh-CN" altLang="en-US" smtClean="0"/>
              <a:t>77</a:t>
            </a:fld>
            <a:endParaRPr lang="zh-CN" altLang="en-US"/>
          </a:p>
        </p:txBody>
      </p:sp>
    </p:spTree>
    <p:extLst>
      <p:ext uri="{BB962C8B-B14F-4D97-AF65-F5344CB8AC3E}">
        <p14:creationId xmlns:p14="http://schemas.microsoft.com/office/powerpoint/2010/main" val="1649769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C1B800-BCBD-4262-B579-5F77D9EE2550}" type="slidenum">
              <a:rPr lang="zh-CN" altLang="en-US" smtClean="0"/>
              <a:t>84</a:t>
            </a:fld>
            <a:endParaRPr lang="zh-CN" altLang="en-US"/>
          </a:p>
        </p:txBody>
      </p:sp>
    </p:spTree>
    <p:extLst>
      <p:ext uri="{BB962C8B-B14F-4D97-AF65-F5344CB8AC3E}">
        <p14:creationId xmlns:p14="http://schemas.microsoft.com/office/powerpoint/2010/main" val="700702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C1B800-BCBD-4262-B579-5F77D9EE2550}" type="slidenum">
              <a:rPr lang="zh-CN" altLang="en-US" smtClean="0"/>
              <a:t>87</a:t>
            </a:fld>
            <a:endParaRPr lang="zh-CN" altLang="en-US"/>
          </a:p>
        </p:txBody>
      </p:sp>
    </p:spTree>
    <p:extLst>
      <p:ext uri="{BB962C8B-B14F-4D97-AF65-F5344CB8AC3E}">
        <p14:creationId xmlns:p14="http://schemas.microsoft.com/office/powerpoint/2010/main" val="37673406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C1B800-BCBD-4262-B579-5F77D9EE2550}" type="slidenum">
              <a:rPr lang="zh-CN" altLang="en-US" smtClean="0"/>
              <a:t>103</a:t>
            </a:fld>
            <a:endParaRPr lang="zh-CN" altLang="en-US"/>
          </a:p>
        </p:txBody>
      </p:sp>
    </p:spTree>
    <p:extLst>
      <p:ext uri="{BB962C8B-B14F-4D97-AF65-F5344CB8AC3E}">
        <p14:creationId xmlns:p14="http://schemas.microsoft.com/office/powerpoint/2010/main" val="41272052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C1B800-BCBD-4262-B579-5F77D9EE2550}" type="slidenum">
              <a:rPr lang="zh-CN" altLang="en-US" smtClean="0"/>
              <a:t>128</a:t>
            </a:fld>
            <a:endParaRPr lang="zh-CN" altLang="en-US"/>
          </a:p>
        </p:txBody>
      </p:sp>
    </p:spTree>
    <p:extLst>
      <p:ext uri="{BB962C8B-B14F-4D97-AF65-F5344CB8AC3E}">
        <p14:creationId xmlns:p14="http://schemas.microsoft.com/office/powerpoint/2010/main" val="38375372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C1B800-BCBD-4262-B579-5F77D9EE2550}" type="slidenum">
              <a:rPr lang="zh-CN" altLang="en-US" smtClean="0"/>
              <a:t>147</a:t>
            </a:fld>
            <a:endParaRPr lang="zh-CN" altLang="en-US"/>
          </a:p>
        </p:txBody>
      </p:sp>
    </p:spTree>
    <p:extLst>
      <p:ext uri="{BB962C8B-B14F-4D97-AF65-F5344CB8AC3E}">
        <p14:creationId xmlns:p14="http://schemas.microsoft.com/office/powerpoint/2010/main" val="2444053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C1B800-BCBD-4262-B579-5F77D9EE2550}" type="slidenum">
              <a:rPr lang="zh-CN" altLang="en-US" smtClean="0"/>
              <a:t>149</a:t>
            </a:fld>
            <a:endParaRPr lang="zh-CN" altLang="en-US"/>
          </a:p>
        </p:txBody>
      </p:sp>
    </p:spTree>
    <p:extLst>
      <p:ext uri="{BB962C8B-B14F-4D97-AF65-F5344CB8AC3E}">
        <p14:creationId xmlns:p14="http://schemas.microsoft.com/office/powerpoint/2010/main" val="11017108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C1B800-BCBD-4262-B579-5F77D9EE2550}" type="slidenum">
              <a:rPr lang="zh-CN" altLang="en-US" smtClean="0"/>
              <a:t>162</a:t>
            </a:fld>
            <a:endParaRPr lang="zh-CN" altLang="en-US"/>
          </a:p>
        </p:txBody>
      </p:sp>
    </p:spTree>
    <p:extLst>
      <p:ext uri="{BB962C8B-B14F-4D97-AF65-F5344CB8AC3E}">
        <p14:creationId xmlns:p14="http://schemas.microsoft.com/office/powerpoint/2010/main" val="1308414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C1B800-BCBD-4262-B579-5F77D9EE2550}" type="slidenum">
              <a:rPr lang="zh-CN" altLang="en-US" smtClean="0"/>
              <a:t>11</a:t>
            </a:fld>
            <a:endParaRPr lang="zh-CN" altLang="en-US"/>
          </a:p>
        </p:txBody>
      </p:sp>
    </p:spTree>
    <p:extLst>
      <p:ext uri="{BB962C8B-B14F-4D97-AF65-F5344CB8AC3E}">
        <p14:creationId xmlns:p14="http://schemas.microsoft.com/office/powerpoint/2010/main" val="1855284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C1B800-BCBD-4262-B579-5F77D9EE2550}" type="slidenum">
              <a:rPr lang="zh-CN" altLang="en-US" smtClean="0"/>
              <a:t>175</a:t>
            </a:fld>
            <a:endParaRPr lang="zh-CN" altLang="en-US"/>
          </a:p>
        </p:txBody>
      </p:sp>
    </p:spTree>
    <p:extLst>
      <p:ext uri="{BB962C8B-B14F-4D97-AF65-F5344CB8AC3E}">
        <p14:creationId xmlns:p14="http://schemas.microsoft.com/office/powerpoint/2010/main" val="29361127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C1B800-BCBD-4262-B579-5F77D9EE2550}" type="slidenum">
              <a:rPr lang="zh-CN" altLang="en-US" smtClean="0"/>
              <a:t>178</a:t>
            </a:fld>
            <a:endParaRPr lang="zh-CN" altLang="en-US"/>
          </a:p>
        </p:txBody>
      </p:sp>
    </p:spTree>
    <p:extLst>
      <p:ext uri="{BB962C8B-B14F-4D97-AF65-F5344CB8AC3E}">
        <p14:creationId xmlns:p14="http://schemas.microsoft.com/office/powerpoint/2010/main" val="30762803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C1B800-BCBD-4262-B579-5F77D9EE2550}" type="slidenum">
              <a:rPr lang="zh-CN" altLang="en-US" smtClean="0"/>
              <a:t>180</a:t>
            </a:fld>
            <a:endParaRPr lang="zh-CN" altLang="en-US"/>
          </a:p>
        </p:txBody>
      </p:sp>
    </p:spTree>
    <p:extLst>
      <p:ext uri="{BB962C8B-B14F-4D97-AF65-F5344CB8AC3E}">
        <p14:creationId xmlns:p14="http://schemas.microsoft.com/office/powerpoint/2010/main" val="5220971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C1B800-BCBD-4262-B579-5F77D9EE2550}" type="slidenum">
              <a:rPr lang="zh-CN" altLang="en-US" smtClean="0"/>
              <a:t>186</a:t>
            </a:fld>
            <a:endParaRPr lang="zh-CN" altLang="en-US"/>
          </a:p>
        </p:txBody>
      </p:sp>
    </p:spTree>
    <p:extLst>
      <p:ext uri="{BB962C8B-B14F-4D97-AF65-F5344CB8AC3E}">
        <p14:creationId xmlns:p14="http://schemas.microsoft.com/office/powerpoint/2010/main" val="9385138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C1B800-BCBD-4262-B579-5F77D9EE2550}" type="slidenum">
              <a:rPr lang="zh-CN" altLang="en-US" smtClean="0"/>
              <a:t>195</a:t>
            </a:fld>
            <a:endParaRPr lang="zh-CN" altLang="en-US"/>
          </a:p>
        </p:txBody>
      </p:sp>
    </p:spTree>
    <p:extLst>
      <p:ext uri="{BB962C8B-B14F-4D97-AF65-F5344CB8AC3E}">
        <p14:creationId xmlns:p14="http://schemas.microsoft.com/office/powerpoint/2010/main" val="25073719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C1B800-BCBD-4262-B579-5F77D9EE2550}" type="slidenum">
              <a:rPr lang="zh-CN" altLang="en-US" smtClean="0"/>
              <a:t>197</a:t>
            </a:fld>
            <a:endParaRPr lang="zh-CN" altLang="en-US"/>
          </a:p>
        </p:txBody>
      </p:sp>
    </p:spTree>
    <p:extLst>
      <p:ext uri="{BB962C8B-B14F-4D97-AF65-F5344CB8AC3E}">
        <p14:creationId xmlns:p14="http://schemas.microsoft.com/office/powerpoint/2010/main" val="18508113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C1B800-BCBD-4262-B579-5F77D9EE2550}" type="slidenum">
              <a:rPr lang="zh-CN" altLang="en-US" smtClean="0"/>
              <a:t>199</a:t>
            </a:fld>
            <a:endParaRPr lang="zh-CN" altLang="en-US"/>
          </a:p>
        </p:txBody>
      </p:sp>
    </p:spTree>
    <p:extLst>
      <p:ext uri="{BB962C8B-B14F-4D97-AF65-F5344CB8AC3E}">
        <p14:creationId xmlns:p14="http://schemas.microsoft.com/office/powerpoint/2010/main" val="19179075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C1B800-BCBD-4262-B579-5F77D9EE2550}" type="slidenum">
              <a:rPr lang="zh-CN" altLang="en-US" smtClean="0"/>
              <a:t>201</a:t>
            </a:fld>
            <a:endParaRPr lang="zh-CN" altLang="en-US"/>
          </a:p>
        </p:txBody>
      </p:sp>
    </p:spTree>
    <p:extLst>
      <p:ext uri="{BB962C8B-B14F-4D97-AF65-F5344CB8AC3E}">
        <p14:creationId xmlns:p14="http://schemas.microsoft.com/office/powerpoint/2010/main" val="22922920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C1B800-BCBD-4262-B579-5F77D9EE2550}" type="slidenum">
              <a:rPr lang="zh-CN" altLang="en-US" smtClean="0"/>
              <a:t>211</a:t>
            </a:fld>
            <a:endParaRPr lang="zh-CN" altLang="en-US"/>
          </a:p>
        </p:txBody>
      </p:sp>
    </p:spTree>
    <p:extLst>
      <p:ext uri="{BB962C8B-B14F-4D97-AF65-F5344CB8AC3E}">
        <p14:creationId xmlns:p14="http://schemas.microsoft.com/office/powerpoint/2010/main" val="42273744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C1B800-BCBD-4262-B579-5F77D9EE2550}" type="slidenum">
              <a:rPr lang="zh-CN" altLang="en-US" smtClean="0"/>
              <a:t>213</a:t>
            </a:fld>
            <a:endParaRPr lang="zh-CN" altLang="en-US"/>
          </a:p>
        </p:txBody>
      </p:sp>
    </p:spTree>
    <p:extLst>
      <p:ext uri="{BB962C8B-B14F-4D97-AF65-F5344CB8AC3E}">
        <p14:creationId xmlns:p14="http://schemas.microsoft.com/office/powerpoint/2010/main" val="952666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C1B800-BCBD-4262-B579-5F77D9EE2550}" type="slidenum">
              <a:rPr lang="zh-CN" altLang="en-US" smtClean="0"/>
              <a:t>24</a:t>
            </a:fld>
            <a:endParaRPr lang="zh-CN" altLang="en-US"/>
          </a:p>
        </p:txBody>
      </p:sp>
    </p:spTree>
    <p:extLst>
      <p:ext uri="{BB962C8B-B14F-4D97-AF65-F5344CB8AC3E}">
        <p14:creationId xmlns:p14="http://schemas.microsoft.com/office/powerpoint/2010/main" val="11088125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C1B800-BCBD-4262-B579-5F77D9EE2550}" type="slidenum">
              <a:rPr lang="zh-CN" altLang="en-US" smtClean="0"/>
              <a:t>220</a:t>
            </a:fld>
            <a:endParaRPr lang="zh-CN" altLang="en-US"/>
          </a:p>
        </p:txBody>
      </p:sp>
    </p:spTree>
    <p:extLst>
      <p:ext uri="{BB962C8B-B14F-4D97-AF65-F5344CB8AC3E}">
        <p14:creationId xmlns:p14="http://schemas.microsoft.com/office/powerpoint/2010/main" val="18517777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C1B800-BCBD-4262-B579-5F77D9EE2550}" type="slidenum">
              <a:rPr lang="zh-CN" altLang="en-US" smtClean="0"/>
              <a:t>227</a:t>
            </a:fld>
            <a:endParaRPr lang="zh-CN" altLang="en-US"/>
          </a:p>
        </p:txBody>
      </p:sp>
    </p:spTree>
    <p:extLst>
      <p:ext uri="{BB962C8B-B14F-4D97-AF65-F5344CB8AC3E}">
        <p14:creationId xmlns:p14="http://schemas.microsoft.com/office/powerpoint/2010/main" val="1505380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C1B800-BCBD-4262-B579-5F77D9EE2550}" type="slidenum">
              <a:rPr lang="zh-CN" altLang="en-US" smtClean="0"/>
              <a:t>29</a:t>
            </a:fld>
            <a:endParaRPr lang="zh-CN" altLang="en-US"/>
          </a:p>
        </p:txBody>
      </p:sp>
    </p:spTree>
    <p:extLst>
      <p:ext uri="{BB962C8B-B14F-4D97-AF65-F5344CB8AC3E}">
        <p14:creationId xmlns:p14="http://schemas.microsoft.com/office/powerpoint/2010/main" val="452929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C1B800-BCBD-4262-B579-5F77D9EE2550}" type="slidenum">
              <a:rPr lang="zh-CN" altLang="en-US" smtClean="0"/>
              <a:t>32</a:t>
            </a:fld>
            <a:endParaRPr lang="zh-CN" altLang="en-US"/>
          </a:p>
        </p:txBody>
      </p:sp>
    </p:spTree>
    <p:extLst>
      <p:ext uri="{BB962C8B-B14F-4D97-AF65-F5344CB8AC3E}">
        <p14:creationId xmlns:p14="http://schemas.microsoft.com/office/powerpoint/2010/main" val="218806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C1B800-BCBD-4262-B579-5F77D9EE2550}" type="slidenum">
              <a:rPr lang="zh-CN" altLang="en-US" smtClean="0"/>
              <a:t>36</a:t>
            </a:fld>
            <a:endParaRPr lang="zh-CN" altLang="en-US"/>
          </a:p>
        </p:txBody>
      </p:sp>
    </p:spTree>
    <p:extLst>
      <p:ext uri="{BB962C8B-B14F-4D97-AF65-F5344CB8AC3E}">
        <p14:creationId xmlns:p14="http://schemas.microsoft.com/office/powerpoint/2010/main" val="3062429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C1B800-BCBD-4262-B579-5F77D9EE2550}" type="slidenum">
              <a:rPr lang="zh-CN" altLang="en-US" smtClean="0"/>
              <a:t>38</a:t>
            </a:fld>
            <a:endParaRPr lang="zh-CN" altLang="en-US"/>
          </a:p>
        </p:txBody>
      </p:sp>
    </p:spTree>
    <p:extLst>
      <p:ext uri="{BB962C8B-B14F-4D97-AF65-F5344CB8AC3E}">
        <p14:creationId xmlns:p14="http://schemas.microsoft.com/office/powerpoint/2010/main" val="4078279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C1B800-BCBD-4262-B579-5F77D9EE2550}" type="slidenum">
              <a:rPr lang="zh-CN" altLang="en-US" smtClean="0"/>
              <a:t>42</a:t>
            </a:fld>
            <a:endParaRPr lang="zh-CN" altLang="en-US"/>
          </a:p>
        </p:txBody>
      </p:sp>
    </p:spTree>
    <p:extLst>
      <p:ext uri="{BB962C8B-B14F-4D97-AF65-F5344CB8AC3E}">
        <p14:creationId xmlns:p14="http://schemas.microsoft.com/office/powerpoint/2010/main" val="28003094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C1B800-BCBD-4262-B579-5F77D9EE2550}" type="slidenum">
              <a:rPr lang="zh-CN" altLang="en-US" smtClean="0"/>
              <a:t>44</a:t>
            </a:fld>
            <a:endParaRPr lang="zh-CN" altLang="en-US"/>
          </a:p>
        </p:txBody>
      </p:sp>
    </p:spTree>
    <p:extLst>
      <p:ext uri="{BB962C8B-B14F-4D97-AF65-F5344CB8AC3E}">
        <p14:creationId xmlns:p14="http://schemas.microsoft.com/office/powerpoint/2010/main" val="1004800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en-US" altLang="zh-CN"/>
              <a:t>Click to edit Master title style</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a:t>Click to edit Master subtitle style</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F2FC9DED-3763-5A4E-A108-9BC3593B8002}" type="datetimeFigureOut">
              <a:rPr lang="en-US" smtClean="0"/>
              <a:t>2/23/20</a:t>
            </a:fld>
            <a:endParaRPr lang="en-US"/>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endParaRPr lang="en-US"/>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7BA5DC1F-4008-D447-A38F-8C25983F1510}" type="slidenum">
              <a:rPr lang="en-US" smtClean="0"/>
              <a:t>‹#›</a:t>
            </a:fld>
            <a:endParaRPr lang="en-US"/>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2FC9DED-3763-5A4E-A108-9BC3593B8002}" type="datetimeFigureOut">
              <a:rPr lang="en-US" smtClean="0"/>
              <a:t>2/23/20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A5DC1F-4008-D447-A38F-8C25983F151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en-US" altLang="zh-CN"/>
              <a:t>Click to edit Master title style</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2FC9DED-3763-5A4E-A108-9BC3593B8002}" type="datetimeFigureOut">
              <a:rPr lang="en-US" smtClean="0"/>
              <a:t>2/23/20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A5DC1F-4008-D447-A38F-8C25983F1510}"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19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F2FC9DED-3763-5A4E-A108-9BC3593B8002}" type="datetimeFigureOut">
              <a:rPr lang="en-US" smtClean="0"/>
              <a:t>2/23/20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A5DC1F-4008-D447-A38F-8C25983F151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en-US" altLang="zh-CN"/>
              <a:t>Click to edit Master title style</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F2FC9DED-3763-5A4E-A108-9BC3593B8002}" type="datetimeFigureOut">
              <a:rPr lang="en-US" smtClean="0"/>
              <a:t>2/23/20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A5DC1F-4008-D447-A38F-8C25983F151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5" name="Date Placeholder 4"/>
          <p:cNvSpPr>
            <a:spLocks noGrp="1"/>
          </p:cNvSpPr>
          <p:nvPr>
            <p:ph type="dt" sz="half" idx="10"/>
          </p:nvPr>
        </p:nvSpPr>
        <p:spPr/>
        <p:txBody>
          <a:bodyPr/>
          <a:lstStyle/>
          <a:p>
            <a:fld id="{F2FC9DED-3763-5A4E-A108-9BC3593B8002}" type="datetimeFigureOut">
              <a:rPr lang="en-US" smtClean="0"/>
              <a:t>2/23/20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A5DC1F-4008-D447-A38F-8C25983F1510}" type="slidenum">
              <a:rPr lang="en-US" smtClean="0"/>
              <a:t>‹#›</a:t>
            </a:fld>
            <a:endParaRPr lang="en-US"/>
          </a:p>
        </p:txBody>
      </p:sp>
      <p:sp>
        <p:nvSpPr>
          <p:cNvPr id="9" name="Content Placeholder 8"/>
          <p:cNvSpPr>
            <a:spLocks noGrp="1"/>
          </p:cNvSpPr>
          <p:nvPr>
            <p:ph sz="quarter" idx="13"/>
          </p:nvPr>
        </p:nvSpPr>
        <p:spPr>
          <a:xfrm>
            <a:off x="1042416" y="2313432"/>
            <a:ext cx="3419856" cy="349300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Date Placeholder 6"/>
          <p:cNvSpPr>
            <a:spLocks noGrp="1"/>
          </p:cNvSpPr>
          <p:nvPr>
            <p:ph type="dt" sz="half" idx="10"/>
          </p:nvPr>
        </p:nvSpPr>
        <p:spPr/>
        <p:txBody>
          <a:bodyPr/>
          <a:lstStyle/>
          <a:p>
            <a:fld id="{F2FC9DED-3763-5A4E-A108-9BC3593B8002}" type="datetimeFigureOut">
              <a:rPr lang="en-US" smtClean="0"/>
              <a:t>2/23/20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A5DC1F-4008-D447-A38F-8C25983F151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F2FC9DED-3763-5A4E-A108-9BC3593B8002}" type="datetimeFigureOut">
              <a:rPr lang="en-US" smtClean="0"/>
              <a:t>2/23/20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A5DC1F-4008-D447-A38F-8C25983F151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FC9DED-3763-5A4E-A108-9BC3593B8002}" type="datetimeFigureOut">
              <a:rPr lang="en-US" smtClean="0"/>
              <a:t>2/23/20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A5DC1F-4008-D447-A38F-8C25983F151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F2FC9DED-3763-5A4E-A108-9BC3593B8002}" type="datetimeFigureOut">
              <a:rPr lang="en-US" smtClean="0"/>
              <a:t>2/23/20</a:t>
            </a:fld>
            <a:endParaRPr lang="en-US"/>
          </a:p>
        </p:txBody>
      </p:sp>
      <p:sp>
        <p:nvSpPr>
          <p:cNvPr id="7" name="Slide Number Placeholder 6"/>
          <p:cNvSpPr>
            <a:spLocks noGrp="1"/>
          </p:cNvSpPr>
          <p:nvPr>
            <p:ph type="sldNum" sz="quarter" idx="12"/>
          </p:nvPr>
        </p:nvSpPr>
        <p:spPr/>
        <p:txBody>
          <a:bodyPr/>
          <a:lstStyle/>
          <a:p>
            <a:fld id="{7BA5DC1F-4008-D447-A38F-8C25983F1510}" type="slidenum">
              <a:rPr lang="en-US" smtClean="0"/>
              <a:t>‹#›</a:t>
            </a:fld>
            <a:endParaRPr lang="en-US"/>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US"/>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en-US" altLang="zh-CN"/>
              <a:t>Click to edit Master title style</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en-US" altLang="zh-CN"/>
              <a:t>Click to edit Master title style</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Drag picture to placeholder or click icon to add</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2FC9DED-3763-5A4E-A108-9BC3593B8002}" type="datetimeFigureOut">
              <a:rPr lang="en-US" smtClean="0"/>
              <a:t>2/23/20</a:t>
            </a:fld>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US"/>
          </a:p>
        </p:txBody>
      </p:sp>
      <p:sp>
        <p:nvSpPr>
          <p:cNvPr id="7" name="Slide Number Placeholder 6"/>
          <p:cNvSpPr>
            <a:spLocks noGrp="1"/>
          </p:cNvSpPr>
          <p:nvPr>
            <p:ph type="sldNum" sz="quarter" idx="12"/>
          </p:nvPr>
        </p:nvSpPr>
        <p:spPr/>
        <p:txBody>
          <a:bodyPr/>
          <a:lstStyle/>
          <a:p>
            <a:fld id="{7BA5DC1F-4008-D447-A38F-8C25983F151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en-US" altLang="zh-CN"/>
              <a:t>Click to edit Master title style</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F2FC9DED-3763-5A4E-A108-9BC3593B8002}" type="datetimeFigureOut">
              <a:rPr lang="en-US" smtClean="0"/>
              <a:t>2/23/20</a:t>
            </a:fld>
            <a:endParaRPr lang="en-US"/>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endParaRPr lang="en-US"/>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7BA5DC1F-4008-D447-A38F-8C25983F151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pengz@zju.edu.cn" TargetMode="Externa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20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20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20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20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20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20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12.xml"/></Relationships>
</file>

<file path=ppt/slides/_rels/slide216.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12.xml"/></Relationships>
</file>

<file path=ppt/slides/_rels/slide217.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12.xml"/></Relationships>
</file>

<file path=ppt/slides/_rels/slide218.xml.rels><?xml version="1.0" encoding="UTF-8" standalone="yes"?>
<Relationships xmlns="http://schemas.openxmlformats.org/package/2006/relationships"><Relationship Id="rId3" Type="http://schemas.openxmlformats.org/officeDocument/2006/relationships/image" Target="file:////var/folders/_k/8zjx3lm963g5w8lc03pbsnnc0000gn/T/com.microsoft.Word/WebArchiveCopyPasteTempFiles/plot_zoom_png%3fwidth=783&amp;height=495" TargetMode="External"/><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219.xml.rels><?xml version="1.0" encoding="UTF-8" standalone="yes"?>
<Relationships xmlns="http://schemas.openxmlformats.org/package/2006/relationships"><Relationship Id="rId3" Type="http://schemas.openxmlformats.org/officeDocument/2006/relationships/image" Target="file:////var/folders/_k/8zjx3lm963g5w8lc03pbsnnc0000gn/T/com.microsoft.Word/WebArchiveCopyPasteTempFiles/plot_zoom_png%3fwidth=783&amp;height=495" TargetMode="External"/><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12.xml"/></Relationships>
</file>

<file path=ppt/slides/_rels/slide223.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Layout" Target="../slideLayouts/slideLayout12.xml"/></Relationships>
</file>

<file path=ppt/slides/_rels/slide224.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emf"/><Relationship Id="rId1" Type="http://schemas.openxmlformats.org/officeDocument/2006/relationships/slideLayout" Target="../slideLayouts/slideLayout12.xml"/></Relationships>
</file>

<file path=ppt/slides/_rels/slide225.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slideLayout" Target="../slideLayouts/slideLayout1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228.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12.xml"/></Relationships>
</file>

<file path=ppt/slides/_rels/slide229.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230.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emf"/><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cran.r-project.org/mirrors.html" TargetMode="Externa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0" y="2708476"/>
            <a:ext cx="3671455" cy="923724"/>
          </a:xfrm>
        </p:spPr>
        <p:txBody>
          <a:bodyPr>
            <a:noAutofit/>
          </a:bodyPr>
          <a:lstStyle/>
          <a:p>
            <a:pPr algn="ctr"/>
            <a:endParaRPr lang="en-US" sz="2400" dirty="0">
              <a:solidFill>
                <a:schemeClr val="tx2">
                  <a:lumMod val="75000"/>
                </a:schemeClr>
              </a:solidFill>
              <a:latin typeface="Kaiti SC Regular"/>
              <a:cs typeface="Kaiti SC Regular"/>
            </a:endParaRPr>
          </a:p>
        </p:txBody>
      </p:sp>
      <p:sp>
        <p:nvSpPr>
          <p:cNvPr id="3" name="Subtitle 2"/>
          <p:cNvSpPr>
            <a:spLocks noGrp="1"/>
          </p:cNvSpPr>
          <p:nvPr>
            <p:ph type="subTitle" idx="1"/>
          </p:nvPr>
        </p:nvSpPr>
        <p:spPr>
          <a:xfrm>
            <a:off x="4733365" y="4782587"/>
            <a:ext cx="3309803" cy="1260629"/>
          </a:xfrm>
        </p:spPr>
        <p:txBody>
          <a:bodyPr>
            <a:normAutofit/>
          </a:bodyPr>
          <a:lstStyle/>
          <a:p>
            <a:pPr algn="ctr"/>
            <a:r>
              <a:rPr lang="zh-CN" altLang="en-US" dirty="0"/>
              <a:t>浙江大学数学科学学院</a:t>
            </a:r>
            <a:r>
              <a:rPr lang="en-US" altLang="zh-CN" dirty="0"/>
              <a:t>, </a:t>
            </a:r>
            <a:r>
              <a:rPr lang="zh-CN" altLang="en-US" dirty="0"/>
              <a:t>张朋</a:t>
            </a:r>
            <a:endParaRPr lang="en-US" altLang="zh-CN" dirty="0"/>
          </a:p>
          <a:p>
            <a:pPr algn="ctr"/>
            <a:r>
              <a:rPr lang="en-US" altLang="zh-CN" dirty="0">
                <a:hlinkClick r:id="rId3"/>
              </a:rPr>
              <a:t>pengz@zju.edu.cn</a:t>
            </a:r>
            <a:endParaRPr lang="en-US" altLang="zh-CN" dirty="0"/>
          </a:p>
          <a:p>
            <a:pPr algn="ctr"/>
            <a:r>
              <a:rPr lang="en-US" altLang="zh-CN" dirty="0"/>
              <a:t>18667005470</a:t>
            </a:r>
          </a:p>
          <a:p>
            <a:endParaRPr lang="en-US" dirty="0"/>
          </a:p>
        </p:txBody>
      </p:sp>
      <p:sp>
        <p:nvSpPr>
          <p:cNvPr id="4" name="Title 1">
            <a:extLst>
              <a:ext uri="{FF2B5EF4-FFF2-40B4-BE49-F238E27FC236}">
                <a16:creationId xmlns:a16="http://schemas.microsoft.com/office/drawing/2014/main" id="{1457F43C-6834-7746-804D-BDE2C32EB464}"/>
              </a:ext>
            </a:extLst>
          </p:cNvPr>
          <p:cNvSpPr txBox="1">
            <a:spLocks/>
          </p:cNvSpPr>
          <p:nvPr/>
        </p:nvSpPr>
        <p:spPr>
          <a:xfrm>
            <a:off x="4572000" y="352921"/>
            <a:ext cx="3671455" cy="1205167"/>
          </a:xfrm>
          <a:prstGeom prst="rect">
            <a:avLst/>
          </a:prstGeom>
        </p:spPr>
        <p:txBody>
          <a:bodyPr vert="horz" lIns="91440" tIns="45720" rIns="91440" bIns="45720" rtlCol="0" anchor="b">
            <a:noAutofit/>
          </a:bodyPr>
          <a:lstStyle>
            <a:lvl1pPr algn="l" defTabSz="9144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zh-CN" sz="3200" dirty="0">
                <a:latin typeface="Kaiti SC Regular"/>
                <a:cs typeface="Kaiti SC Regular"/>
              </a:rPr>
              <a:t>R</a:t>
            </a:r>
            <a:r>
              <a:rPr lang="zh-CN" altLang="en-US" sz="3200" dirty="0">
                <a:latin typeface="Kaiti SC Regular"/>
                <a:cs typeface="Kaiti SC Regular"/>
              </a:rPr>
              <a:t> 语言简介</a:t>
            </a:r>
            <a:endParaRPr lang="en-US" sz="3200" dirty="0">
              <a:latin typeface="Kaiti SC Regular"/>
              <a:cs typeface="Kaiti SC Regular"/>
            </a:endParaRPr>
          </a:p>
        </p:txBody>
      </p:sp>
    </p:spTree>
    <p:extLst>
      <p:ext uri="{BB962C8B-B14F-4D97-AF65-F5344CB8AC3E}">
        <p14:creationId xmlns:p14="http://schemas.microsoft.com/office/powerpoint/2010/main" val="3971641857"/>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2985113" cy="415498"/>
          </a:xfrm>
          <a:prstGeom prst="rect">
            <a:avLst/>
          </a:prstGeom>
          <a:noFill/>
        </p:spPr>
        <p:txBody>
          <a:bodyPr wrap="none" rtlCol="0">
            <a:spAutoFit/>
          </a:bodyPr>
          <a:lstStyle/>
          <a:p>
            <a:r>
              <a:rPr lang="en-US" altLang="zh-CN" sz="2100" b="1" spc="225" dirty="0">
                <a:solidFill>
                  <a:prstClr val="white"/>
                </a:solidFill>
              </a:rPr>
              <a:t>1.1</a:t>
            </a:r>
            <a:r>
              <a:rPr lang="zh-CN" altLang="en-US" sz="2100" b="1" spc="225" dirty="0">
                <a:solidFill>
                  <a:prstClr val="white"/>
                </a:solidFill>
              </a:rPr>
              <a:t>为什么学习</a:t>
            </a:r>
            <a:r>
              <a:rPr lang="en-US" altLang="zh-CN" sz="2100" b="1" spc="225" dirty="0">
                <a:solidFill>
                  <a:prstClr val="white"/>
                </a:solidFill>
              </a:rPr>
              <a:t>R</a:t>
            </a:r>
            <a:r>
              <a:rPr lang="zh-CN" altLang="en-US" sz="2100" b="1" spc="225" dirty="0">
                <a:solidFill>
                  <a:prstClr val="white"/>
                </a:solidFill>
              </a:rPr>
              <a:t>语言</a:t>
            </a: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401867" y="234392"/>
            <a:ext cx="1101584" cy="300082"/>
          </a:xfrm>
          <a:prstGeom prst="rect">
            <a:avLst/>
          </a:prstGeom>
          <a:noFill/>
        </p:spPr>
        <p:txBody>
          <a:bodyPr wrap="none" rtlCol="0">
            <a:spAutoFit/>
          </a:bodyPr>
          <a:lstStyle/>
          <a:p>
            <a:r>
              <a:rPr lang="zh-CN" altLang="en-US" sz="1350" dirty="0">
                <a:solidFill>
                  <a:prstClr val="white"/>
                </a:solidFill>
              </a:rPr>
              <a:t>第一章 绪论</a:t>
            </a:r>
          </a:p>
        </p:txBody>
      </p:sp>
      <p:sp>
        <p:nvSpPr>
          <p:cNvPr id="13" name="文本框 12"/>
          <p:cNvSpPr txBox="1"/>
          <p:nvPr/>
        </p:nvSpPr>
        <p:spPr>
          <a:xfrm>
            <a:off x="541465" y="781992"/>
            <a:ext cx="2764443"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en-US" altLang="zh-CN" sz="2400" dirty="0">
                <a:solidFill>
                  <a:schemeClr val="tx1">
                    <a:lumMod val="75000"/>
                    <a:lumOff val="25000"/>
                  </a:schemeClr>
                </a:solidFill>
              </a:rPr>
              <a:t>R</a:t>
            </a:r>
            <a:r>
              <a:rPr lang="zh-CN" altLang="zh-CN" sz="2400" dirty="0">
                <a:solidFill>
                  <a:schemeClr val="tx1">
                    <a:lumMod val="75000"/>
                    <a:lumOff val="25000"/>
                  </a:schemeClr>
                </a:solidFill>
              </a:rPr>
              <a:t>语言主要优势</a:t>
            </a:r>
            <a:endParaRPr kumimoji="1" lang="zh-CN" altLang="zh-CN" sz="2400" dirty="0">
              <a:solidFill>
                <a:schemeClr val="tx1">
                  <a:lumMod val="75000"/>
                  <a:lumOff val="25000"/>
                </a:schemeClr>
              </a:solidFill>
            </a:endParaRPr>
          </a:p>
        </p:txBody>
      </p:sp>
      <p:sp>
        <p:nvSpPr>
          <p:cNvPr id="11" name="矩形 10"/>
          <p:cNvSpPr/>
          <p:nvPr/>
        </p:nvSpPr>
        <p:spPr>
          <a:xfrm>
            <a:off x="1088879" y="1429602"/>
            <a:ext cx="7154789" cy="398780"/>
          </a:xfrm>
          <a:prstGeom prst="rect">
            <a:avLst/>
          </a:prstGeom>
        </p:spPr>
        <p:txBody>
          <a:bodyPr wrap="square">
            <a:spAutoFit/>
          </a:bodyPr>
          <a:lstStyle/>
          <a:p>
            <a:r>
              <a:rPr lang="zh-CN" altLang="zh-CN" sz="2000" dirty="0">
                <a:solidFill>
                  <a:schemeClr val="tx1">
                    <a:lumMod val="75000"/>
                    <a:lumOff val="25000"/>
                  </a:schemeClr>
                </a:solidFill>
              </a:rPr>
              <a:t>（</a:t>
            </a:r>
            <a:r>
              <a:rPr lang="en-US" altLang="zh-CN" sz="2000" dirty="0">
                <a:solidFill>
                  <a:schemeClr val="tx1">
                    <a:lumMod val="75000"/>
                    <a:lumOff val="25000"/>
                  </a:schemeClr>
                </a:solidFill>
              </a:rPr>
              <a:t>6</a:t>
            </a:r>
            <a:r>
              <a:rPr lang="zh-CN" altLang="zh-CN" sz="2000" dirty="0">
                <a:solidFill>
                  <a:schemeClr val="tx1">
                    <a:lumMod val="75000"/>
                    <a:lumOff val="25000"/>
                  </a:schemeClr>
                </a:solidFill>
              </a:rPr>
              <a:t>）</a:t>
            </a:r>
            <a:r>
              <a:rPr lang="zh-CN" altLang="en-US" sz="2000" dirty="0">
                <a:solidFill>
                  <a:schemeClr val="tx1">
                    <a:lumMod val="75000"/>
                    <a:lumOff val="25000"/>
                  </a:schemeClr>
                </a:solidFill>
              </a:rPr>
              <a:t>交互性</a:t>
            </a:r>
          </a:p>
        </p:txBody>
      </p:sp>
      <p:sp>
        <p:nvSpPr>
          <p:cNvPr id="12" name="TextBox 11"/>
          <p:cNvSpPr txBox="1"/>
          <p:nvPr/>
        </p:nvSpPr>
        <p:spPr>
          <a:xfrm>
            <a:off x="1505243" y="2096086"/>
            <a:ext cx="6738425" cy="1015663"/>
          </a:xfrm>
          <a:prstGeom prst="rect">
            <a:avLst/>
          </a:prstGeom>
          <a:noFill/>
        </p:spPr>
        <p:txBody>
          <a:bodyPr wrap="square" rtlCol="0">
            <a:spAutoFit/>
          </a:bodyPr>
          <a:lstStyle/>
          <a:p>
            <a:r>
              <a:rPr lang="en-US" altLang="zh-CN" sz="2000" dirty="0"/>
              <a:t>       </a:t>
            </a:r>
            <a:r>
              <a:rPr lang="zh-CN" altLang="zh-CN" sz="2000" dirty="0">
                <a:solidFill>
                  <a:schemeClr val="tx1">
                    <a:lumMod val="75000"/>
                    <a:lumOff val="25000"/>
                  </a:schemeClr>
                </a:solidFill>
              </a:rPr>
              <a:t>敲回车，出结果。但是又不像</a:t>
            </a:r>
            <a:r>
              <a:rPr lang="en-US" altLang="zh-CN" sz="2000" dirty="0">
                <a:solidFill>
                  <a:schemeClr val="tx1">
                    <a:lumMod val="75000"/>
                    <a:lumOff val="25000"/>
                  </a:schemeClr>
                </a:solidFill>
              </a:rPr>
              <a:t>SPSS</a:t>
            </a:r>
            <a:r>
              <a:rPr lang="zh-CN" altLang="zh-CN" sz="2000" dirty="0">
                <a:solidFill>
                  <a:schemeClr val="tx1">
                    <a:lumMod val="75000"/>
                    <a:lumOff val="25000"/>
                  </a:schemeClr>
                </a:solidFill>
              </a:rPr>
              <a:t>那种用鼠标扎针的交互方式。</a:t>
            </a:r>
            <a:endParaRPr lang="zh-CN" altLang="zh-CN" sz="2000" dirty="0"/>
          </a:p>
          <a:p>
            <a:pPr algn="just"/>
            <a:endParaRPr lang="zh-CN" altLang="en-US" sz="2000" dirty="0"/>
          </a:p>
        </p:txBody>
      </p:sp>
    </p:spTree>
    <p:extLst>
      <p:ext uri="{BB962C8B-B14F-4D97-AF65-F5344CB8AC3E}">
        <p14:creationId xmlns:p14="http://schemas.microsoft.com/office/powerpoint/2010/main" val="3996783583"/>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2877711" cy="415498"/>
          </a:xfrm>
          <a:prstGeom prst="rect">
            <a:avLst/>
          </a:prstGeom>
          <a:noFill/>
        </p:spPr>
        <p:txBody>
          <a:bodyPr wrap="none" rtlCol="0">
            <a:spAutoFit/>
          </a:bodyPr>
          <a:lstStyle/>
          <a:p>
            <a:r>
              <a:rPr lang="en-US" altLang="zh-CN" sz="2100" b="1" spc="225" dirty="0">
                <a:solidFill>
                  <a:prstClr val="white"/>
                </a:solidFill>
              </a:rPr>
              <a:t>5.1 </a:t>
            </a:r>
            <a:r>
              <a:rPr lang="zh-CN" altLang="en-US" sz="2100" b="1" spc="225" dirty="0">
                <a:solidFill>
                  <a:prstClr val="white"/>
                </a:solidFill>
              </a:rPr>
              <a:t>低水平绘图命令</a:t>
            </a: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401867" y="234392"/>
            <a:ext cx="1620957" cy="300082"/>
          </a:xfrm>
          <a:prstGeom prst="rect">
            <a:avLst/>
          </a:prstGeom>
          <a:noFill/>
        </p:spPr>
        <p:txBody>
          <a:bodyPr wrap="none" rtlCol="0">
            <a:spAutoFit/>
          </a:bodyPr>
          <a:lstStyle/>
          <a:p>
            <a:r>
              <a:rPr lang="zh-CN" altLang="en-US" sz="1350" dirty="0">
                <a:solidFill>
                  <a:prstClr val="white"/>
                </a:solidFill>
              </a:rPr>
              <a:t>第五章 数据可视化</a:t>
            </a:r>
          </a:p>
        </p:txBody>
      </p:sp>
      <p:sp>
        <p:nvSpPr>
          <p:cNvPr id="20" name="文本框 12"/>
          <p:cNvSpPr txBox="1"/>
          <p:nvPr/>
        </p:nvSpPr>
        <p:spPr>
          <a:xfrm>
            <a:off x="541465" y="781992"/>
            <a:ext cx="2764443"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kumimoji="1" lang="zh-CN" altLang="en-US" sz="2400" dirty="0">
                <a:solidFill>
                  <a:schemeClr val="tx1">
                    <a:lumMod val="75000"/>
                    <a:lumOff val="25000"/>
                  </a:schemeClr>
                </a:solidFill>
              </a:rPr>
              <a:t>面</a:t>
            </a:r>
          </a:p>
        </p:txBody>
      </p:sp>
      <p:sp>
        <p:nvSpPr>
          <p:cNvPr id="11" name="TextBox 10"/>
          <p:cNvSpPr txBox="1"/>
          <p:nvPr/>
        </p:nvSpPr>
        <p:spPr>
          <a:xfrm>
            <a:off x="914400" y="1243657"/>
            <a:ext cx="7385538" cy="2862322"/>
          </a:xfrm>
          <a:prstGeom prst="rect">
            <a:avLst/>
          </a:prstGeom>
          <a:noFill/>
        </p:spPr>
        <p:txBody>
          <a:bodyPr wrap="square" rtlCol="0">
            <a:spAutoFit/>
          </a:bodyPr>
          <a:lstStyle/>
          <a:p>
            <a:r>
              <a:rPr lang="en-US" altLang="zh-CN" sz="2000" dirty="0">
                <a:solidFill>
                  <a:schemeClr val="tx1">
                    <a:lumMod val="75000"/>
                    <a:lumOff val="25000"/>
                  </a:schemeClr>
                </a:solidFill>
              </a:rPr>
              <a:t>(3)</a:t>
            </a:r>
            <a:r>
              <a:rPr lang="zh-CN" altLang="zh-CN" sz="2000" dirty="0">
                <a:solidFill>
                  <a:schemeClr val="tx1">
                    <a:lumMod val="75000"/>
                    <a:lumOff val="25000"/>
                  </a:schemeClr>
                </a:solidFill>
              </a:rPr>
              <a:t>直方图</a:t>
            </a:r>
          </a:p>
          <a:p>
            <a:r>
              <a:rPr lang="zh-CN" altLang="zh-CN" sz="2000" dirty="0">
                <a:solidFill>
                  <a:schemeClr val="tx1">
                    <a:lumMod val="75000"/>
                    <a:lumOff val="25000"/>
                  </a:schemeClr>
                </a:solidFill>
              </a:rPr>
              <a:t>前面介绍的两种图形一般都是用来处理二维数据的，那么对于一维数据，常用的图形就有这里所说的直方图。直方图在横轴上将数据值域划分成若干个组别，然后在纵轴上显示其频数。</a:t>
            </a:r>
          </a:p>
          <a:p>
            <a:r>
              <a:rPr lang="en-US" altLang="zh-CN" sz="2000" dirty="0">
                <a:solidFill>
                  <a:schemeClr val="tx1">
                    <a:lumMod val="75000"/>
                    <a:lumOff val="25000"/>
                  </a:schemeClr>
                </a:solidFill>
              </a:rPr>
              <a:t> </a:t>
            </a:r>
            <a:r>
              <a:rPr lang="zh-CN" altLang="zh-CN" sz="2000" dirty="0">
                <a:solidFill>
                  <a:schemeClr val="tx1">
                    <a:lumMod val="75000"/>
                    <a:lumOff val="25000"/>
                  </a:schemeClr>
                </a:solidFill>
              </a:rPr>
              <a:t>在</a:t>
            </a:r>
            <a:r>
              <a:rPr lang="en-US" altLang="zh-CN" sz="2000" dirty="0">
                <a:solidFill>
                  <a:schemeClr val="tx1">
                    <a:lumMod val="75000"/>
                    <a:lumOff val="25000"/>
                  </a:schemeClr>
                </a:solidFill>
              </a:rPr>
              <a:t>R</a:t>
            </a:r>
            <a:r>
              <a:rPr lang="zh-CN" altLang="zh-CN" sz="2000" dirty="0">
                <a:solidFill>
                  <a:schemeClr val="tx1">
                    <a:lumMod val="75000"/>
                    <a:lumOff val="25000"/>
                  </a:schemeClr>
                </a:solidFill>
              </a:rPr>
              <a:t>语言中，可以使用</a:t>
            </a:r>
            <a:r>
              <a:rPr lang="en-US" altLang="zh-CN" sz="2000" dirty="0" err="1">
                <a:solidFill>
                  <a:schemeClr val="tx1">
                    <a:lumMod val="75000"/>
                    <a:lumOff val="25000"/>
                  </a:schemeClr>
                </a:solidFill>
              </a:rPr>
              <a:t>hist</a:t>
            </a:r>
            <a:r>
              <a:rPr lang="en-US" altLang="zh-CN" sz="2000" dirty="0">
                <a:solidFill>
                  <a:schemeClr val="tx1">
                    <a:lumMod val="75000"/>
                    <a:lumOff val="25000"/>
                  </a:schemeClr>
                </a:solidFill>
              </a:rPr>
              <a:t>()</a:t>
            </a:r>
            <a:r>
              <a:rPr lang="zh-CN" altLang="zh-CN" sz="2000" dirty="0">
                <a:solidFill>
                  <a:schemeClr val="tx1">
                    <a:lumMod val="75000"/>
                    <a:lumOff val="25000"/>
                  </a:schemeClr>
                </a:solidFill>
              </a:rPr>
              <a:t>函数来绘制直方图。</a:t>
            </a:r>
          </a:p>
          <a:p>
            <a:r>
              <a:rPr lang="en-US" altLang="zh-CN" sz="2000" dirty="0">
                <a:solidFill>
                  <a:schemeClr val="tx1">
                    <a:lumMod val="75000"/>
                    <a:lumOff val="25000"/>
                  </a:schemeClr>
                </a:solidFill>
              </a:rPr>
              <a:t>&gt;</a:t>
            </a:r>
            <a:r>
              <a:rPr lang="en-US" altLang="zh-CN" sz="2000" dirty="0" err="1">
                <a:solidFill>
                  <a:schemeClr val="tx1">
                    <a:lumMod val="75000"/>
                    <a:lumOff val="25000"/>
                  </a:schemeClr>
                </a:solidFill>
              </a:rPr>
              <a:t>set.seed</a:t>
            </a:r>
            <a:r>
              <a:rPr lang="en-US" altLang="zh-CN" sz="2000" dirty="0">
                <a:solidFill>
                  <a:schemeClr val="tx1">
                    <a:lumMod val="75000"/>
                    <a:lumOff val="25000"/>
                  </a:schemeClr>
                </a:solidFill>
              </a:rPr>
              <a:t>(1234)</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&gt;x&lt;-</a:t>
            </a:r>
            <a:r>
              <a:rPr lang="en-US" altLang="zh-CN" sz="2000" dirty="0" err="1">
                <a:solidFill>
                  <a:schemeClr val="tx1">
                    <a:lumMod val="75000"/>
                    <a:lumOff val="25000"/>
                  </a:schemeClr>
                </a:solidFill>
              </a:rPr>
              <a:t>rnorm</a:t>
            </a:r>
            <a:r>
              <a:rPr lang="en-US" altLang="zh-CN" sz="2000" dirty="0">
                <a:solidFill>
                  <a:schemeClr val="tx1">
                    <a:lumMod val="75000"/>
                    <a:lumOff val="25000"/>
                  </a:schemeClr>
                </a:solidFill>
              </a:rPr>
              <a:t>(100,0,1)</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a:t>
            </a:r>
            <a:r>
              <a:rPr lang="en-US" altLang="zh-CN" sz="2000" dirty="0" err="1">
                <a:solidFill>
                  <a:schemeClr val="tx1">
                    <a:lumMod val="75000"/>
                    <a:lumOff val="25000"/>
                  </a:schemeClr>
                </a:solidFill>
              </a:rPr>
              <a:t>hist</a:t>
            </a:r>
            <a:r>
              <a:rPr lang="en-US" altLang="zh-CN" sz="2000" dirty="0">
                <a:solidFill>
                  <a:schemeClr val="tx1">
                    <a:lumMod val="75000"/>
                    <a:lumOff val="25000"/>
                  </a:schemeClr>
                </a:solidFill>
              </a:rPr>
              <a:t>(x)</a:t>
            </a:r>
            <a:endParaRPr lang="zh-CN" altLang="zh-CN" sz="2000" dirty="0">
              <a:solidFill>
                <a:schemeClr val="tx1">
                  <a:lumMod val="75000"/>
                  <a:lumOff val="25000"/>
                </a:schemeClr>
              </a:solidFill>
            </a:endParaRPr>
          </a:p>
          <a:p>
            <a:r>
              <a:rPr lang="zh-CN" altLang="zh-CN" sz="2000" dirty="0">
                <a:solidFill>
                  <a:schemeClr val="tx1">
                    <a:lumMod val="75000"/>
                    <a:lumOff val="25000"/>
                  </a:schemeClr>
                </a:solidFill>
              </a:rPr>
              <a:t>执行结果</a:t>
            </a:r>
          </a:p>
        </p:txBody>
      </p:sp>
      <p:pic>
        <p:nvPicPr>
          <p:cNvPr id="15" name="图片 14"/>
          <p:cNvPicPr/>
          <p:nvPr/>
        </p:nvPicPr>
        <p:blipFill>
          <a:blip r:embed="rId2">
            <a:extLst>
              <a:ext uri="{28A0092B-C50C-407E-A947-70E740481C1C}">
                <a14:useLocalDpi xmlns:a14="http://schemas.microsoft.com/office/drawing/2010/main" val="0"/>
              </a:ext>
            </a:extLst>
          </a:blip>
          <a:srcRect/>
          <a:stretch>
            <a:fillRect/>
          </a:stretch>
        </p:blipFill>
        <p:spPr>
          <a:xfrm>
            <a:off x="2820467" y="3428999"/>
            <a:ext cx="4391878" cy="2409093"/>
          </a:xfrm>
          <a:prstGeom prst="rect">
            <a:avLst/>
          </a:prstGeom>
          <a:noFill/>
          <a:ln>
            <a:noFill/>
          </a:ln>
        </p:spPr>
      </p:pic>
    </p:spTree>
    <p:extLst>
      <p:ext uri="{BB962C8B-B14F-4D97-AF65-F5344CB8AC3E}">
        <p14:creationId xmlns:p14="http://schemas.microsoft.com/office/powerpoint/2010/main" val="1832095742"/>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2877711" cy="415498"/>
          </a:xfrm>
          <a:prstGeom prst="rect">
            <a:avLst/>
          </a:prstGeom>
          <a:noFill/>
        </p:spPr>
        <p:txBody>
          <a:bodyPr wrap="none" rtlCol="0">
            <a:spAutoFit/>
          </a:bodyPr>
          <a:lstStyle/>
          <a:p>
            <a:r>
              <a:rPr lang="en-US" altLang="zh-CN" sz="2100" b="1" spc="225" dirty="0">
                <a:solidFill>
                  <a:prstClr val="white"/>
                </a:solidFill>
              </a:rPr>
              <a:t>5.1 </a:t>
            </a:r>
            <a:r>
              <a:rPr lang="zh-CN" altLang="en-US" sz="2100" b="1" spc="225" dirty="0">
                <a:solidFill>
                  <a:prstClr val="white"/>
                </a:solidFill>
              </a:rPr>
              <a:t>低水平绘图命令</a:t>
            </a: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401867" y="234392"/>
            <a:ext cx="1620957" cy="300082"/>
          </a:xfrm>
          <a:prstGeom prst="rect">
            <a:avLst/>
          </a:prstGeom>
          <a:noFill/>
        </p:spPr>
        <p:txBody>
          <a:bodyPr wrap="none" rtlCol="0">
            <a:spAutoFit/>
          </a:bodyPr>
          <a:lstStyle/>
          <a:p>
            <a:r>
              <a:rPr lang="zh-CN" altLang="en-US" sz="1350" dirty="0">
                <a:solidFill>
                  <a:prstClr val="white"/>
                </a:solidFill>
              </a:rPr>
              <a:t>第五章 数据可视化</a:t>
            </a:r>
          </a:p>
        </p:txBody>
      </p:sp>
      <p:sp>
        <p:nvSpPr>
          <p:cNvPr id="20" name="文本框 12"/>
          <p:cNvSpPr txBox="1"/>
          <p:nvPr/>
        </p:nvSpPr>
        <p:spPr>
          <a:xfrm>
            <a:off x="541465" y="781992"/>
            <a:ext cx="2764443"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kumimoji="1" lang="zh-CN" altLang="en-US" sz="2400" dirty="0">
                <a:solidFill>
                  <a:schemeClr val="tx1">
                    <a:lumMod val="75000"/>
                    <a:lumOff val="25000"/>
                  </a:schemeClr>
                </a:solidFill>
              </a:rPr>
              <a:t>面</a:t>
            </a:r>
          </a:p>
        </p:txBody>
      </p:sp>
      <p:sp>
        <p:nvSpPr>
          <p:cNvPr id="11" name="TextBox 10"/>
          <p:cNvSpPr txBox="1"/>
          <p:nvPr/>
        </p:nvSpPr>
        <p:spPr>
          <a:xfrm>
            <a:off x="914400" y="1243657"/>
            <a:ext cx="7385538" cy="3477875"/>
          </a:xfrm>
          <a:prstGeom prst="rect">
            <a:avLst/>
          </a:prstGeom>
          <a:noFill/>
        </p:spPr>
        <p:txBody>
          <a:bodyPr wrap="square" rtlCol="0">
            <a:spAutoFit/>
          </a:bodyPr>
          <a:lstStyle/>
          <a:p>
            <a:r>
              <a:rPr lang="zh-CN" altLang="zh-CN" sz="2000" dirty="0">
                <a:solidFill>
                  <a:schemeClr val="tx1">
                    <a:lumMod val="75000"/>
                    <a:lumOff val="25000"/>
                  </a:schemeClr>
                </a:solidFill>
              </a:rPr>
              <a:t>①修改颜色，组数</a:t>
            </a:r>
          </a:p>
          <a:p>
            <a:r>
              <a:rPr lang="en-US" altLang="zh-CN" sz="2000" dirty="0">
                <a:solidFill>
                  <a:schemeClr val="tx1">
                    <a:lumMod val="75000"/>
                    <a:lumOff val="25000"/>
                  </a:schemeClr>
                </a:solidFill>
              </a:rPr>
              <a:t>      &gt;</a:t>
            </a:r>
            <a:r>
              <a:rPr lang="en-US" altLang="zh-CN" sz="2000" dirty="0" err="1">
                <a:solidFill>
                  <a:schemeClr val="tx1">
                    <a:lumMod val="75000"/>
                    <a:lumOff val="25000"/>
                  </a:schemeClr>
                </a:solidFill>
              </a:rPr>
              <a:t>hist</a:t>
            </a:r>
            <a:r>
              <a:rPr lang="en-US" altLang="zh-CN" sz="2000" dirty="0">
                <a:solidFill>
                  <a:schemeClr val="tx1">
                    <a:lumMod val="75000"/>
                    <a:lumOff val="25000"/>
                  </a:schemeClr>
                </a:solidFill>
              </a:rPr>
              <a:t>(</a:t>
            </a:r>
            <a:r>
              <a:rPr lang="en-US" altLang="zh-CN" sz="2000" dirty="0" err="1">
                <a:solidFill>
                  <a:schemeClr val="tx1">
                    <a:lumMod val="75000"/>
                    <a:lumOff val="25000"/>
                  </a:schemeClr>
                </a:solidFill>
              </a:rPr>
              <a:t>x,breaks</a:t>
            </a:r>
            <a:r>
              <a:rPr lang="en-US" altLang="zh-CN" sz="2000" dirty="0">
                <a:solidFill>
                  <a:schemeClr val="tx1">
                    <a:lumMod val="75000"/>
                    <a:lumOff val="25000"/>
                  </a:schemeClr>
                </a:solidFill>
              </a:rPr>
              <a:t>=10,col="gray")</a:t>
            </a:r>
            <a:endParaRPr lang="zh-CN" altLang="zh-CN" sz="2000" dirty="0">
              <a:solidFill>
                <a:schemeClr val="tx1">
                  <a:lumMod val="75000"/>
                  <a:lumOff val="25000"/>
                </a:schemeClr>
              </a:solidFill>
            </a:endParaRPr>
          </a:p>
          <a:p>
            <a:r>
              <a:rPr lang="zh-CN" altLang="zh-CN" sz="2000" dirty="0">
                <a:solidFill>
                  <a:schemeClr val="tx1">
                    <a:lumMod val="75000"/>
                    <a:lumOff val="25000"/>
                  </a:schemeClr>
                </a:solidFill>
              </a:rPr>
              <a:t>②添加核密度曲线</a:t>
            </a:r>
          </a:p>
          <a:p>
            <a:r>
              <a:rPr lang="en-US" altLang="zh-CN" sz="2000" dirty="0">
                <a:solidFill>
                  <a:schemeClr val="tx1">
                    <a:lumMod val="75000"/>
                    <a:lumOff val="25000"/>
                  </a:schemeClr>
                </a:solidFill>
              </a:rPr>
              <a:t>      &gt;</a:t>
            </a:r>
            <a:r>
              <a:rPr lang="en-US" altLang="zh-CN" sz="2000" dirty="0" err="1">
                <a:solidFill>
                  <a:schemeClr val="tx1">
                    <a:lumMod val="75000"/>
                    <a:lumOff val="25000"/>
                  </a:schemeClr>
                </a:solidFill>
              </a:rPr>
              <a:t>hist</a:t>
            </a:r>
            <a:r>
              <a:rPr lang="en-US" altLang="zh-CN" sz="2000" dirty="0">
                <a:solidFill>
                  <a:schemeClr val="tx1">
                    <a:lumMod val="75000"/>
                    <a:lumOff val="25000"/>
                  </a:schemeClr>
                </a:solidFill>
              </a:rPr>
              <a:t>(</a:t>
            </a:r>
            <a:r>
              <a:rPr lang="en-US" altLang="zh-CN" sz="2000" dirty="0" err="1">
                <a:solidFill>
                  <a:schemeClr val="tx1">
                    <a:lumMod val="75000"/>
                    <a:lumOff val="25000"/>
                  </a:schemeClr>
                </a:solidFill>
              </a:rPr>
              <a:t>x,breaks</a:t>
            </a:r>
            <a:r>
              <a:rPr lang="en-US" altLang="zh-CN" sz="2000" dirty="0">
                <a:solidFill>
                  <a:schemeClr val="tx1">
                    <a:lumMod val="75000"/>
                    <a:lumOff val="25000"/>
                  </a:schemeClr>
                </a:solidFill>
              </a:rPr>
              <a:t> = 10,freq=</a:t>
            </a:r>
            <a:r>
              <a:rPr lang="en-US" altLang="zh-CN" sz="2000" dirty="0" err="1">
                <a:solidFill>
                  <a:schemeClr val="tx1">
                    <a:lumMod val="75000"/>
                    <a:lumOff val="25000"/>
                  </a:schemeClr>
                </a:solidFill>
              </a:rPr>
              <a:t>FALSE,col</a:t>
            </a:r>
            <a:r>
              <a:rPr lang="en-US" altLang="zh-CN" sz="2000" dirty="0">
                <a:solidFill>
                  <a:schemeClr val="tx1">
                    <a:lumMod val="75000"/>
                    <a:lumOff val="25000"/>
                  </a:schemeClr>
                </a:solidFill>
              </a:rPr>
              <a:t> = "gray")</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      &gt;lines(density(x),col="red",</a:t>
            </a:r>
            <a:r>
              <a:rPr lang="en-US" altLang="zh-CN" sz="2000" dirty="0" err="1">
                <a:solidFill>
                  <a:schemeClr val="tx1">
                    <a:lumMod val="75000"/>
                    <a:lumOff val="25000"/>
                  </a:schemeClr>
                </a:solidFill>
              </a:rPr>
              <a:t>lwd</a:t>
            </a:r>
            <a:r>
              <a:rPr lang="en-US" altLang="zh-CN" sz="2000" dirty="0">
                <a:solidFill>
                  <a:schemeClr val="tx1">
                    <a:lumMod val="75000"/>
                    <a:lumOff val="25000"/>
                  </a:schemeClr>
                </a:solidFill>
              </a:rPr>
              <a:t>=2)</a:t>
            </a:r>
            <a:endParaRPr lang="zh-CN" altLang="zh-CN" sz="2000" dirty="0">
              <a:solidFill>
                <a:schemeClr val="tx1">
                  <a:lumMod val="75000"/>
                  <a:lumOff val="25000"/>
                </a:schemeClr>
              </a:solidFill>
            </a:endParaRPr>
          </a:p>
          <a:p>
            <a:r>
              <a:rPr lang="zh-CN" altLang="zh-CN" sz="2000" dirty="0">
                <a:solidFill>
                  <a:schemeClr val="tx1">
                    <a:lumMod val="75000"/>
                    <a:lumOff val="25000"/>
                  </a:schemeClr>
                </a:solidFill>
              </a:rPr>
              <a:t>③添加正态密度曲线</a:t>
            </a:r>
          </a:p>
          <a:p>
            <a:r>
              <a:rPr lang="en-US" altLang="zh-CN" sz="2000" dirty="0">
                <a:solidFill>
                  <a:schemeClr val="tx1">
                    <a:lumMod val="75000"/>
                    <a:lumOff val="25000"/>
                  </a:schemeClr>
                </a:solidFill>
              </a:rPr>
              <a:t>      &gt;h &lt;- </a:t>
            </a:r>
            <a:r>
              <a:rPr lang="en-US" altLang="zh-CN" sz="2000" dirty="0" err="1">
                <a:solidFill>
                  <a:schemeClr val="tx1">
                    <a:lumMod val="75000"/>
                    <a:lumOff val="25000"/>
                  </a:schemeClr>
                </a:solidFill>
              </a:rPr>
              <a:t>hist</a:t>
            </a:r>
            <a:r>
              <a:rPr lang="en-US" altLang="zh-CN" sz="2000" dirty="0">
                <a:solidFill>
                  <a:schemeClr val="tx1">
                    <a:lumMod val="75000"/>
                    <a:lumOff val="25000"/>
                  </a:schemeClr>
                </a:solidFill>
              </a:rPr>
              <a:t>(</a:t>
            </a:r>
            <a:r>
              <a:rPr lang="en-US" altLang="zh-CN" sz="2000" dirty="0" err="1">
                <a:solidFill>
                  <a:schemeClr val="tx1">
                    <a:lumMod val="75000"/>
                    <a:lumOff val="25000"/>
                  </a:schemeClr>
                </a:solidFill>
              </a:rPr>
              <a:t>x,breaks</a:t>
            </a:r>
            <a:r>
              <a:rPr lang="en-US" altLang="zh-CN" sz="2000" dirty="0">
                <a:solidFill>
                  <a:schemeClr val="tx1">
                    <a:lumMod val="75000"/>
                    <a:lumOff val="25000"/>
                  </a:schemeClr>
                </a:solidFill>
              </a:rPr>
              <a:t>=10,col="gray")</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      &gt;</a:t>
            </a:r>
            <a:r>
              <a:rPr lang="en-US" altLang="zh-CN" sz="2000" dirty="0" err="1">
                <a:solidFill>
                  <a:schemeClr val="tx1">
                    <a:lumMod val="75000"/>
                    <a:lumOff val="25000"/>
                  </a:schemeClr>
                </a:solidFill>
              </a:rPr>
              <a:t>xfit</a:t>
            </a:r>
            <a:r>
              <a:rPr lang="en-US" altLang="zh-CN" sz="2000" dirty="0">
                <a:solidFill>
                  <a:schemeClr val="tx1">
                    <a:lumMod val="75000"/>
                    <a:lumOff val="25000"/>
                  </a:schemeClr>
                </a:solidFill>
              </a:rPr>
              <a:t>&lt;-</a:t>
            </a:r>
            <a:r>
              <a:rPr lang="en-US" altLang="zh-CN" sz="2000" dirty="0" err="1">
                <a:solidFill>
                  <a:schemeClr val="tx1">
                    <a:lumMod val="75000"/>
                    <a:lumOff val="25000"/>
                  </a:schemeClr>
                </a:solidFill>
              </a:rPr>
              <a:t>seq</a:t>
            </a:r>
            <a:r>
              <a:rPr lang="en-US" altLang="zh-CN" sz="2000" dirty="0">
                <a:solidFill>
                  <a:schemeClr val="tx1">
                    <a:lumMod val="75000"/>
                    <a:lumOff val="25000"/>
                  </a:schemeClr>
                </a:solidFill>
              </a:rPr>
              <a:t>(min(x),max(x),length=100)</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      &gt;</a:t>
            </a:r>
            <a:r>
              <a:rPr lang="en-US" altLang="zh-CN" sz="2000" dirty="0" err="1">
                <a:solidFill>
                  <a:schemeClr val="tx1">
                    <a:lumMod val="75000"/>
                    <a:lumOff val="25000"/>
                  </a:schemeClr>
                </a:solidFill>
              </a:rPr>
              <a:t>yfit</a:t>
            </a:r>
            <a:r>
              <a:rPr lang="en-US" altLang="zh-CN" sz="2000" dirty="0">
                <a:solidFill>
                  <a:schemeClr val="tx1">
                    <a:lumMod val="75000"/>
                    <a:lumOff val="25000"/>
                  </a:schemeClr>
                </a:solidFill>
              </a:rPr>
              <a:t>&lt;-</a:t>
            </a:r>
            <a:r>
              <a:rPr lang="en-US" altLang="zh-CN" sz="2000" dirty="0" err="1">
                <a:solidFill>
                  <a:schemeClr val="tx1">
                    <a:lumMod val="75000"/>
                    <a:lumOff val="25000"/>
                  </a:schemeClr>
                </a:solidFill>
              </a:rPr>
              <a:t>dnorm</a:t>
            </a:r>
            <a:r>
              <a:rPr lang="en-US" altLang="zh-CN" sz="2000" dirty="0">
                <a:solidFill>
                  <a:schemeClr val="tx1">
                    <a:lumMod val="75000"/>
                    <a:lumOff val="25000"/>
                  </a:schemeClr>
                </a:solidFill>
              </a:rPr>
              <a:t>(</a:t>
            </a:r>
            <a:r>
              <a:rPr lang="en-US" altLang="zh-CN" sz="2000" dirty="0" err="1">
                <a:solidFill>
                  <a:schemeClr val="tx1">
                    <a:lumMod val="75000"/>
                    <a:lumOff val="25000"/>
                  </a:schemeClr>
                </a:solidFill>
              </a:rPr>
              <a:t>xfit,mean</a:t>
            </a:r>
            <a:r>
              <a:rPr lang="en-US" altLang="zh-CN" sz="2000" dirty="0">
                <a:solidFill>
                  <a:schemeClr val="tx1">
                    <a:lumMod val="75000"/>
                    <a:lumOff val="25000"/>
                  </a:schemeClr>
                </a:solidFill>
              </a:rPr>
              <a:t> = mean(x),</a:t>
            </a:r>
            <a:r>
              <a:rPr lang="en-US" altLang="zh-CN" sz="2000" dirty="0" err="1">
                <a:solidFill>
                  <a:schemeClr val="tx1">
                    <a:lumMod val="75000"/>
                    <a:lumOff val="25000"/>
                  </a:schemeClr>
                </a:solidFill>
              </a:rPr>
              <a:t>sd</a:t>
            </a:r>
            <a:r>
              <a:rPr lang="en-US" altLang="zh-CN" sz="2000" dirty="0">
                <a:solidFill>
                  <a:schemeClr val="tx1">
                    <a:lumMod val="75000"/>
                    <a:lumOff val="25000"/>
                  </a:schemeClr>
                </a:solidFill>
              </a:rPr>
              <a:t>=</a:t>
            </a:r>
            <a:r>
              <a:rPr lang="en-US" altLang="zh-CN" sz="2000" dirty="0" err="1">
                <a:solidFill>
                  <a:schemeClr val="tx1">
                    <a:lumMod val="75000"/>
                    <a:lumOff val="25000"/>
                  </a:schemeClr>
                </a:solidFill>
              </a:rPr>
              <a:t>sd</a:t>
            </a:r>
            <a:r>
              <a:rPr lang="en-US" altLang="zh-CN" sz="2000" dirty="0">
                <a:solidFill>
                  <a:schemeClr val="tx1">
                    <a:lumMod val="75000"/>
                    <a:lumOff val="25000"/>
                  </a:schemeClr>
                </a:solidFill>
              </a:rPr>
              <a:t>(x))</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      &gt;</a:t>
            </a:r>
            <a:r>
              <a:rPr lang="en-US" altLang="zh-CN" sz="2000" dirty="0" err="1">
                <a:solidFill>
                  <a:schemeClr val="tx1">
                    <a:lumMod val="75000"/>
                    <a:lumOff val="25000"/>
                  </a:schemeClr>
                </a:solidFill>
              </a:rPr>
              <a:t>yfit</a:t>
            </a:r>
            <a:r>
              <a:rPr lang="en-US" altLang="zh-CN" sz="2000" dirty="0">
                <a:solidFill>
                  <a:schemeClr val="tx1">
                    <a:lumMod val="75000"/>
                    <a:lumOff val="25000"/>
                  </a:schemeClr>
                </a:solidFill>
              </a:rPr>
              <a:t>&lt;-</a:t>
            </a:r>
            <a:r>
              <a:rPr lang="en-US" altLang="zh-CN" sz="2000" dirty="0" err="1">
                <a:solidFill>
                  <a:schemeClr val="tx1">
                    <a:lumMod val="75000"/>
                    <a:lumOff val="25000"/>
                  </a:schemeClr>
                </a:solidFill>
              </a:rPr>
              <a:t>yfit</a:t>
            </a:r>
            <a:r>
              <a:rPr lang="en-US" altLang="zh-CN" sz="2000" dirty="0">
                <a:solidFill>
                  <a:schemeClr val="tx1">
                    <a:lumMod val="75000"/>
                    <a:lumOff val="25000"/>
                  </a:schemeClr>
                </a:solidFill>
              </a:rPr>
              <a:t>*diff(</a:t>
            </a:r>
            <a:r>
              <a:rPr lang="en-US" altLang="zh-CN" sz="2000" dirty="0" err="1">
                <a:solidFill>
                  <a:schemeClr val="tx1">
                    <a:lumMod val="75000"/>
                    <a:lumOff val="25000"/>
                  </a:schemeClr>
                </a:solidFill>
              </a:rPr>
              <a:t>h$mids</a:t>
            </a:r>
            <a:r>
              <a:rPr lang="en-US" altLang="zh-CN" sz="2000" dirty="0">
                <a:solidFill>
                  <a:schemeClr val="tx1">
                    <a:lumMod val="75000"/>
                    <a:lumOff val="25000"/>
                  </a:schemeClr>
                </a:solidFill>
              </a:rPr>
              <a:t>[1:2])*length(x)</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      &gt;lines(</a:t>
            </a:r>
            <a:r>
              <a:rPr lang="en-US" altLang="zh-CN" sz="2000" dirty="0" err="1">
                <a:solidFill>
                  <a:schemeClr val="tx1">
                    <a:lumMod val="75000"/>
                    <a:lumOff val="25000"/>
                  </a:schemeClr>
                </a:solidFill>
              </a:rPr>
              <a:t>xfit,yfit,col</a:t>
            </a:r>
            <a:r>
              <a:rPr lang="en-US" altLang="zh-CN" sz="2000" dirty="0">
                <a:solidFill>
                  <a:schemeClr val="tx1">
                    <a:lumMod val="75000"/>
                    <a:lumOff val="25000"/>
                  </a:schemeClr>
                </a:solidFill>
              </a:rPr>
              <a:t>="blue",</a:t>
            </a:r>
            <a:r>
              <a:rPr lang="en-US" altLang="zh-CN" sz="2000" dirty="0" err="1">
                <a:solidFill>
                  <a:schemeClr val="tx1">
                    <a:lumMod val="75000"/>
                    <a:lumOff val="25000"/>
                  </a:schemeClr>
                </a:solidFill>
              </a:rPr>
              <a:t>lwd</a:t>
            </a:r>
            <a:r>
              <a:rPr lang="en-US" altLang="zh-CN" sz="2000" dirty="0">
                <a:solidFill>
                  <a:schemeClr val="tx1">
                    <a:lumMod val="75000"/>
                    <a:lumOff val="25000"/>
                  </a:schemeClr>
                </a:solidFill>
              </a:rPr>
              <a:t>=2)</a:t>
            </a:r>
          </a:p>
        </p:txBody>
      </p:sp>
    </p:spTree>
    <p:extLst>
      <p:ext uri="{BB962C8B-B14F-4D97-AF65-F5344CB8AC3E}">
        <p14:creationId xmlns:p14="http://schemas.microsoft.com/office/powerpoint/2010/main" val="2914470621"/>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2877711" cy="415498"/>
          </a:xfrm>
          <a:prstGeom prst="rect">
            <a:avLst/>
          </a:prstGeom>
          <a:noFill/>
        </p:spPr>
        <p:txBody>
          <a:bodyPr wrap="none" rtlCol="0">
            <a:spAutoFit/>
          </a:bodyPr>
          <a:lstStyle/>
          <a:p>
            <a:r>
              <a:rPr lang="en-US" altLang="zh-CN" sz="2100" b="1" spc="225" dirty="0">
                <a:solidFill>
                  <a:prstClr val="white"/>
                </a:solidFill>
              </a:rPr>
              <a:t>5.1 </a:t>
            </a:r>
            <a:r>
              <a:rPr lang="zh-CN" altLang="en-US" sz="2100" b="1" spc="225" dirty="0">
                <a:solidFill>
                  <a:prstClr val="white"/>
                </a:solidFill>
              </a:rPr>
              <a:t>低水平绘图命令</a:t>
            </a: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401867" y="234392"/>
            <a:ext cx="1620957" cy="300082"/>
          </a:xfrm>
          <a:prstGeom prst="rect">
            <a:avLst/>
          </a:prstGeom>
          <a:noFill/>
        </p:spPr>
        <p:txBody>
          <a:bodyPr wrap="none" rtlCol="0">
            <a:spAutoFit/>
          </a:bodyPr>
          <a:lstStyle/>
          <a:p>
            <a:r>
              <a:rPr lang="zh-CN" altLang="en-US" sz="1350" dirty="0">
                <a:solidFill>
                  <a:prstClr val="white"/>
                </a:solidFill>
              </a:rPr>
              <a:t>第五章 数据可视化</a:t>
            </a:r>
          </a:p>
        </p:txBody>
      </p:sp>
      <p:sp>
        <p:nvSpPr>
          <p:cNvPr id="20" name="文本框 12"/>
          <p:cNvSpPr txBox="1"/>
          <p:nvPr/>
        </p:nvSpPr>
        <p:spPr>
          <a:xfrm>
            <a:off x="541465" y="781992"/>
            <a:ext cx="2764443"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kumimoji="1" lang="zh-CN" altLang="en-US" sz="2400" dirty="0">
                <a:solidFill>
                  <a:schemeClr val="tx1">
                    <a:lumMod val="75000"/>
                    <a:lumOff val="25000"/>
                  </a:schemeClr>
                </a:solidFill>
              </a:rPr>
              <a:t>面</a:t>
            </a:r>
          </a:p>
        </p:txBody>
      </p:sp>
      <p:sp>
        <p:nvSpPr>
          <p:cNvPr id="11" name="TextBox 10"/>
          <p:cNvSpPr txBox="1"/>
          <p:nvPr/>
        </p:nvSpPr>
        <p:spPr>
          <a:xfrm>
            <a:off x="914400" y="1243657"/>
            <a:ext cx="7385538" cy="1938992"/>
          </a:xfrm>
          <a:prstGeom prst="rect">
            <a:avLst/>
          </a:prstGeom>
          <a:noFill/>
        </p:spPr>
        <p:txBody>
          <a:bodyPr wrap="square" rtlCol="0">
            <a:spAutoFit/>
          </a:bodyPr>
          <a:lstStyle/>
          <a:p>
            <a:r>
              <a:rPr lang="en-US" altLang="zh-CN" sz="2000" dirty="0">
                <a:solidFill>
                  <a:schemeClr val="tx1">
                    <a:lumMod val="75000"/>
                    <a:lumOff val="25000"/>
                  </a:schemeClr>
                </a:solidFill>
              </a:rPr>
              <a:t>(4)</a:t>
            </a:r>
            <a:r>
              <a:rPr lang="zh-CN" altLang="zh-CN" sz="2000" dirty="0">
                <a:solidFill>
                  <a:schemeClr val="tx1">
                    <a:lumMod val="75000"/>
                    <a:lumOff val="25000"/>
                  </a:schemeClr>
                </a:solidFill>
              </a:rPr>
              <a:t>箱线图</a:t>
            </a:r>
          </a:p>
          <a:p>
            <a:r>
              <a:rPr lang="zh-CN" altLang="zh-CN" sz="2000" dirty="0">
                <a:solidFill>
                  <a:schemeClr val="tx1">
                    <a:lumMod val="75000"/>
                    <a:lumOff val="25000"/>
                  </a:schemeClr>
                </a:solidFill>
              </a:rPr>
              <a:t>箱线图通过绘制连续型变量的五个分位数（最大值、最小值、</a:t>
            </a:r>
            <a:r>
              <a:rPr lang="en-US" altLang="zh-CN" sz="2000" dirty="0">
                <a:solidFill>
                  <a:schemeClr val="tx1">
                    <a:lumMod val="75000"/>
                    <a:lumOff val="25000"/>
                  </a:schemeClr>
                </a:solidFill>
              </a:rPr>
              <a:t>25%</a:t>
            </a:r>
            <a:r>
              <a:rPr lang="zh-CN" altLang="zh-CN" sz="2000" dirty="0">
                <a:solidFill>
                  <a:schemeClr val="tx1">
                    <a:lumMod val="75000"/>
                    <a:lumOff val="25000"/>
                  </a:schemeClr>
                </a:solidFill>
              </a:rPr>
              <a:t>分位数、</a:t>
            </a:r>
            <a:r>
              <a:rPr lang="en-US" altLang="zh-CN" sz="2000" dirty="0">
                <a:solidFill>
                  <a:schemeClr val="tx1">
                    <a:lumMod val="75000"/>
                    <a:lumOff val="25000"/>
                  </a:schemeClr>
                </a:solidFill>
              </a:rPr>
              <a:t>75%</a:t>
            </a:r>
            <a:r>
              <a:rPr lang="zh-CN" altLang="zh-CN" sz="2000" dirty="0">
                <a:solidFill>
                  <a:schemeClr val="tx1">
                    <a:lumMod val="75000"/>
                    <a:lumOff val="25000"/>
                  </a:schemeClr>
                </a:solidFill>
              </a:rPr>
              <a:t>分位数以及中位数）描述变量的分布。绘制例</a:t>
            </a:r>
            <a:r>
              <a:rPr lang="en-US" altLang="zh-CN" sz="2000" dirty="0">
                <a:solidFill>
                  <a:schemeClr val="tx1">
                    <a:lumMod val="75000"/>
                    <a:lumOff val="25000"/>
                  </a:schemeClr>
                </a:solidFill>
              </a:rPr>
              <a:t>5.3</a:t>
            </a:r>
            <a:r>
              <a:rPr lang="zh-CN" altLang="zh-CN" sz="2000" dirty="0">
                <a:solidFill>
                  <a:schemeClr val="tx1">
                    <a:lumMod val="75000"/>
                    <a:lumOff val="25000"/>
                  </a:schemeClr>
                </a:solidFill>
              </a:rPr>
              <a:t>中数据</a:t>
            </a:r>
            <a:r>
              <a:rPr lang="en-US" altLang="zh-CN" sz="2000" dirty="0">
                <a:solidFill>
                  <a:schemeClr val="tx1">
                    <a:lumMod val="75000"/>
                    <a:lumOff val="25000"/>
                  </a:schemeClr>
                </a:solidFill>
              </a:rPr>
              <a:t>counts</a:t>
            </a:r>
            <a:r>
              <a:rPr lang="zh-CN" altLang="zh-CN" sz="2000" dirty="0">
                <a:solidFill>
                  <a:schemeClr val="tx1">
                    <a:lumMod val="75000"/>
                    <a:lumOff val="25000"/>
                  </a:schemeClr>
                </a:solidFill>
              </a:rPr>
              <a:t>箱线图：</a:t>
            </a:r>
          </a:p>
          <a:p>
            <a:r>
              <a:rPr lang="en-US" altLang="zh-CN" sz="2000" dirty="0">
                <a:solidFill>
                  <a:schemeClr val="tx1">
                    <a:lumMod val="75000"/>
                    <a:lumOff val="25000"/>
                  </a:schemeClr>
                </a:solidFill>
              </a:rPr>
              <a:t>&gt;boxplot(counts)</a:t>
            </a:r>
            <a:endParaRPr lang="zh-CN" altLang="zh-CN" sz="2000" dirty="0">
              <a:solidFill>
                <a:schemeClr val="tx1">
                  <a:lumMod val="75000"/>
                  <a:lumOff val="25000"/>
                </a:schemeClr>
              </a:solidFill>
            </a:endParaRPr>
          </a:p>
          <a:p>
            <a:r>
              <a:rPr lang="zh-CN" altLang="zh-CN" sz="2000" dirty="0">
                <a:solidFill>
                  <a:schemeClr val="tx1">
                    <a:lumMod val="75000"/>
                    <a:lumOff val="25000"/>
                  </a:schemeClr>
                </a:solidFill>
              </a:rPr>
              <a:t>执行结果</a:t>
            </a:r>
          </a:p>
        </p:txBody>
      </p:sp>
      <p:pic>
        <p:nvPicPr>
          <p:cNvPr id="13" name="图片 12"/>
          <p:cNvPicPr/>
          <p:nvPr/>
        </p:nvPicPr>
        <p:blipFill>
          <a:blip r:embed="rId2">
            <a:extLst>
              <a:ext uri="{28A0092B-C50C-407E-A947-70E740481C1C}">
                <a14:useLocalDpi xmlns:a14="http://schemas.microsoft.com/office/drawing/2010/main" val="0"/>
              </a:ext>
            </a:extLst>
          </a:blip>
          <a:srcRect/>
          <a:stretch>
            <a:fillRect/>
          </a:stretch>
        </p:blipFill>
        <p:spPr>
          <a:xfrm>
            <a:off x="2605380" y="2887101"/>
            <a:ext cx="4723888" cy="2993194"/>
          </a:xfrm>
          <a:prstGeom prst="rect">
            <a:avLst/>
          </a:prstGeom>
          <a:noFill/>
          <a:ln>
            <a:noFill/>
          </a:ln>
        </p:spPr>
      </p:pic>
    </p:spTree>
    <p:extLst>
      <p:ext uri="{BB962C8B-B14F-4D97-AF65-F5344CB8AC3E}">
        <p14:creationId xmlns:p14="http://schemas.microsoft.com/office/powerpoint/2010/main" val="2463326202"/>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690257" y="854039"/>
            <a:ext cx="7832784" cy="781050"/>
            <a:chOff x="2788580" y="1152524"/>
            <a:chExt cx="3730770" cy="781050"/>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4"/>
            <p:cNvSpPr txBox="1"/>
            <p:nvPr/>
          </p:nvSpPr>
          <p:spPr>
            <a:xfrm>
              <a:off x="3818713" y="1169836"/>
              <a:ext cx="1506564" cy="523220"/>
            </a:xfrm>
            <a:prstGeom prst="rect">
              <a:avLst/>
            </a:prstGeom>
            <a:noFill/>
          </p:spPr>
          <p:txBody>
            <a:bodyPr wrap="none" rtlCol="0">
              <a:spAutoFit/>
            </a:bodyPr>
            <a:lstStyle/>
            <a:p>
              <a:pPr algn="ctr"/>
              <a:r>
                <a:rPr lang="zh-CN" altLang="en-US" sz="2800" dirty="0">
                  <a:solidFill>
                    <a:srgbClr val="C00000"/>
                  </a:solidFill>
                </a:rPr>
                <a:t>第五章 数据可视化</a:t>
              </a:r>
            </a:p>
          </p:txBody>
        </p:sp>
      </p:grpSp>
      <p:grpSp>
        <p:nvGrpSpPr>
          <p:cNvPr id="67" name="组合 66"/>
          <p:cNvGrpSpPr/>
          <p:nvPr/>
        </p:nvGrpSpPr>
        <p:grpSpPr>
          <a:xfrm>
            <a:off x="1759124" y="2759132"/>
            <a:ext cx="5693399" cy="415498"/>
            <a:chOff x="1807265" y="2462595"/>
            <a:chExt cx="5693399" cy="415498"/>
          </a:xfrm>
        </p:grpSpPr>
        <p:sp>
          <p:nvSpPr>
            <p:cNvPr id="47" name="圆角矩形 46"/>
            <p:cNvSpPr/>
            <p:nvPr/>
          </p:nvSpPr>
          <p:spPr>
            <a:xfrm>
              <a:off x="1807265" y="2478527"/>
              <a:ext cx="5693399" cy="394154"/>
            </a:xfrm>
            <a:prstGeom prst="roundRect">
              <a:avLst>
                <a:gd name="adj" fmla="val 20658"/>
              </a:avLst>
            </a:prstGeom>
            <a:solidFill>
              <a:srgbClr val="3D89B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矩形 47"/>
            <p:cNvSpPr/>
            <p:nvPr/>
          </p:nvSpPr>
          <p:spPr>
            <a:xfrm>
              <a:off x="1883286" y="2462595"/>
              <a:ext cx="3038011" cy="415498"/>
            </a:xfrm>
            <a:prstGeom prst="rect">
              <a:avLst/>
            </a:prstGeom>
          </p:spPr>
          <p:txBody>
            <a:bodyPr wrap="none">
              <a:spAutoFit/>
            </a:bodyPr>
            <a:lstStyle/>
            <a:p>
              <a:r>
                <a:rPr lang="en-US" altLang="zh-CN" sz="2100" spc="225" dirty="0">
                  <a:solidFill>
                    <a:schemeClr val="bg1"/>
                  </a:solidFill>
                  <a:latin typeface="微软雅黑" panose="020B0503020204020204" pitchFamily="34" charset="-122"/>
                  <a:ea typeface="微软雅黑" panose="020B0503020204020204" pitchFamily="34" charset="-122"/>
                </a:rPr>
                <a:t>5.2</a:t>
              </a:r>
              <a:r>
                <a:rPr lang="zh-CN" altLang="en-US" sz="2100" spc="225" dirty="0">
                  <a:solidFill>
                    <a:schemeClr val="bg1"/>
                  </a:solidFill>
                  <a:latin typeface="微软雅黑" panose="020B0503020204020204" pitchFamily="34" charset="-122"/>
                  <a:ea typeface="微软雅黑" panose="020B0503020204020204" pitchFamily="34" charset="-122"/>
                </a:rPr>
                <a:t>　高水平绘图命令</a:t>
              </a:r>
            </a:p>
          </p:txBody>
        </p:sp>
      </p:grpSp>
      <p:grpSp>
        <p:nvGrpSpPr>
          <p:cNvPr id="68" name="组合 67"/>
          <p:cNvGrpSpPr/>
          <p:nvPr/>
        </p:nvGrpSpPr>
        <p:grpSpPr>
          <a:xfrm>
            <a:off x="1749219" y="2028206"/>
            <a:ext cx="5693399" cy="426278"/>
            <a:chOff x="1807265" y="2935089"/>
            <a:chExt cx="5693399" cy="426278"/>
          </a:xfrm>
        </p:grpSpPr>
        <p:sp>
          <p:nvSpPr>
            <p:cNvPr id="49"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矩形 49"/>
            <p:cNvSpPr/>
            <p:nvPr/>
          </p:nvSpPr>
          <p:spPr>
            <a:xfrm>
              <a:off x="1881814" y="2945869"/>
              <a:ext cx="3038011"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5.1</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低水平绘图命令</a:t>
              </a:r>
            </a:p>
          </p:txBody>
        </p:sp>
      </p:gr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807137841"/>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0" name="组合 29"/>
          <p:cNvGrpSpPr/>
          <p:nvPr/>
        </p:nvGrpSpPr>
        <p:grpSpPr>
          <a:xfrm>
            <a:off x="-1" y="-2439"/>
            <a:ext cx="9145786" cy="718410"/>
            <a:chOff x="-1" y="190175"/>
            <a:chExt cx="9145786" cy="525795"/>
          </a:xfrm>
        </p:grpSpPr>
        <p:sp>
          <p:nvSpPr>
            <p:cNvPr id="31" name="任意多边形 3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2" name="任意多边形 3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3" name="任意多边形 3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34" name="文本框 6"/>
          <p:cNvSpPr txBox="1"/>
          <p:nvPr/>
        </p:nvSpPr>
        <p:spPr>
          <a:xfrm>
            <a:off x="452232" y="173917"/>
            <a:ext cx="2877711" cy="415498"/>
          </a:xfrm>
          <a:prstGeom prst="rect">
            <a:avLst/>
          </a:prstGeom>
          <a:noFill/>
        </p:spPr>
        <p:txBody>
          <a:bodyPr wrap="none" rtlCol="0">
            <a:spAutoFit/>
          </a:bodyPr>
          <a:lstStyle/>
          <a:p>
            <a:r>
              <a:rPr lang="en-US" altLang="zh-CN" sz="2100" b="1" spc="225" dirty="0">
                <a:solidFill>
                  <a:prstClr val="white"/>
                </a:solidFill>
              </a:rPr>
              <a:t>5.2 </a:t>
            </a:r>
            <a:r>
              <a:rPr lang="zh-CN" altLang="en-US" sz="2100" b="1" spc="225" dirty="0">
                <a:solidFill>
                  <a:prstClr val="white"/>
                </a:solidFill>
              </a:rPr>
              <a:t>高水平绘图命令</a:t>
            </a:r>
          </a:p>
        </p:txBody>
      </p:sp>
      <p:sp>
        <p:nvSpPr>
          <p:cNvPr id="35"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36" name="文本框 27"/>
          <p:cNvSpPr txBox="1"/>
          <p:nvPr/>
        </p:nvSpPr>
        <p:spPr>
          <a:xfrm>
            <a:off x="6401867" y="234392"/>
            <a:ext cx="1620957" cy="300082"/>
          </a:xfrm>
          <a:prstGeom prst="rect">
            <a:avLst/>
          </a:prstGeom>
          <a:noFill/>
        </p:spPr>
        <p:txBody>
          <a:bodyPr wrap="none" rtlCol="0">
            <a:spAutoFit/>
          </a:bodyPr>
          <a:lstStyle/>
          <a:p>
            <a:r>
              <a:rPr lang="zh-CN" altLang="en-US" sz="1350" dirty="0">
                <a:solidFill>
                  <a:prstClr val="white"/>
                </a:solidFill>
              </a:rPr>
              <a:t>第五章 数据可视化</a:t>
            </a:r>
          </a:p>
        </p:txBody>
      </p:sp>
      <p:sp>
        <p:nvSpPr>
          <p:cNvPr id="37" name="矩形 36"/>
          <p:cNvSpPr/>
          <p:nvPr/>
        </p:nvSpPr>
        <p:spPr>
          <a:xfrm>
            <a:off x="659019" y="1012825"/>
            <a:ext cx="2319866"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认识</a:t>
            </a:r>
            <a:r>
              <a:rPr lang="en-US" altLang="zh-CN" sz="2400" dirty="0">
                <a:solidFill>
                  <a:schemeClr val="tx1">
                    <a:lumMod val="75000"/>
                    <a:lumOff val="25000"/>
                  </a:schemeClr>
                </a:solidFill>
              </a:rPr>
              <a:t>ggplot2</a:t>
            </a:r>
          </a:p>
        </p:txBody>
      </p:sp>
      <p:sp>
        <p:nvSpPr>
          <p:cNvPr id="38" name="TextBox 37"/>
          <p:cNvSpPr txBox="1"/>
          <p:nvPr/>
        </p:nvSpPr>
        <p:spPr>
          <a:xfrm>
            <a:off x="900332" y="1702191"/>
            <a:ext cx="7582486" cy="1938992"/>
          </a:xfrm>
          <a:prstGeom prst="rect">
            <a:avLst/>
          </a:prstGeom>
          <a:noFill/>
        </p:spPr>
        <p:txBody>
          <a:bodyPr wrap="square" rtlCol="0">
            <a:spAutoFit/>
          </a:bodyPr>
          <a:lstStyle/>
          <a:p>
            <a:r>
              <a:rPr lang="en-US" altLang="zh-CN" sz="2000" dirty="0">
                <a:solidFill>
                  <a:schemeClr val="tx1">
                    <a:lumMod val="75000"/>
                    <a:lumOff val="25000"/>
                  </a:schemeClr>
                </a:solidFill>
              </a:rPr>
              <a:t>(1)</a:t>
            </a:r>
            <a:r>
              <a:rPr lang="zh-CN" altLang="zh-CN" sz="2000" dirty="0">
                <a:solidFill>
                  <a:schemeClr val="tx1">
                    <a:lumMod val="75000"/>
                    <a:lumOff val="25000"/>
                  </a:schemeClr>
                </a:solidFill>
              </a:rPr>
              <a:t>特点</a:t>
            </a:r>
          </a:p>
          <a:p>
            <a:pPr lvl="1"/>
            <a:r>
              <a:rPr lang="en-US" altLang="zh-CN" sz="2000" dirty="0">
                <a:solidFill>
                  <a:schemeClr val="tx1">
                    <a:lumMod val="75000"/>
                    <a:lumOff val="25000"/>
                  </a:schemeClr>
                </a:solidFill>
              </a:rPr>
              <a:t>ggplot2</a:t>
            </a:r>
            <a:r>
              <a:rPr lang="zh-CN" altLang="zh-CN" sz="2000" dirty="0">
                <a:solidFill>
                  <a:schemeClr val="tx1">
                    <a:lumMod val="75000"/>
                    <a:lumOff val="25000"/>
                  </a:schemeClr>
                </a:solidFill>
              </a:rPr>
              <a:t>的核心理念是将绘图与数据分离，数据相关的绘图与数据无关的绘图分离。</a:t>
            </a:r>
          </a:p>
          <a:p>
            <a:pPr lvl="1"/>
            <a:r>
              <a:rPr lang="en-US" altLang="zh-CN" sz="2000" dirty="0">
                <a:solidFill>
                  <a:schemeClr val="tx1">
                    <a:lumMod val="75000"/>
                    <a:lumOff val="25000"/>
                  </a:schemeClr>
                </a:solidFill>
              </a:rPr>
              <a:t>ggplot2</a:t>
            </a:r>
            <a:r>
              <a:rPr lang="zh-CN" altLang="zh-CN" sz="2000" dirty="0">
                <a:solidFill>
                  <a:schemeClr val="tx1">
                    <a:lumMod val="75000"/>
                    <a:lumOff val="25000"/>
                  </a:schemeClr>
                </a:solidFill>
              </a:rPr>
              <a:t>是按图层作图。</a:t>
            </a:r>
          </a:p>
          <a:p>
            <a:pPr lvl="1"/>
            <a:r>
              <a:rPr lang="en-US" altLang="zh-CN" sz="2000" dirty="0">
                <a:solidFill>
                  <a:schemeClr val="tx1">
                    <a:lumMod val="75000"/>
                    <a:lumOff val="25000"/>
                  </a:schemeClr>
                </a:solidFill>
              </a:rPr>
              <a:t>ggplot2</a:t>
            </a:r>
            <a:r>
              <a:rPr lang="zh-CN" altLang="zh-CN" sz="2000" dirty="0">
                <a:solidFill>
                  <a:schemeClr val="tx1">
                    <a:lumMod val="75000"/>
                    <a:lumOff val="25000"/>
                  </a:schemeClr>
                </a:solidFill>
              </a:rPr>
              <a:t>保有命令式作图的调整函数，使其更具灵活性。</a:t>
            </a:r>
          </a:p>
          <a:p>
            <a:pPr lvl="1"/>
            <a:r>
              <a:rPr lang="en-US" altLang="zh-CN" sz="2000" dirty="0">
                <a:solidFill>
                  <a:schemeClr val="tx1">
                    <a:lumMod val="75000"/>
                    <a:lumOff val="25000"/>
                  </a:schemeClr>
                </a:solidFill>
              </a:rPr>
              <a:t>ggplot2</a:t>
            </a:r>
            <a:r>
              <a:rPr lang="zh-CN" altLang="zh-CN" sz="2000" dirty="0">
                <a:solidFill>
                  <a:schemeClr val="tx1">
                    <a:lumMod val="75000"/>
                    <a:lumOff val="25000"/>
                  </a:schemeClr>
                </a:solidFill>
              </a:rPr>
              <a:t>将常见的统计变换融入到了绘图中。</a:t>
            </a:r>
          </a:p>
        </p:txBody>
      </p:sp>
    </p:spTree>
    <p:extLst>
      <p:ext uri="{BB962C8B-B14F-4D97-AF65-F5344CB8AC3E}">
        <p14:creationId xmlns:p14="http://schemas.microsoft.com/office/powerpoint/2010/main" val="333302494"/>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0" name="组合 29"/>
          <p:cNvGrpSpPr/>
          <p:nvPr/>
        </p:nvGrpSpPr>
        <p:grpSpPr>
          <a:xfrm>
            <a:off x="-1" y="-2439"/>
            <a:ext cx="9145786" cy="718410"/>
            <a:chOff x="-1" y="190175"/>
            <a:chExt cx="9145786" cy="525795"/>
          </a:xfrm>
        </p:grpSpPr>
        <p:sp>
          <p:nvSpPr>
            <p:cNvPr id="31" name="任意多边形 3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2" name="任意多边形 3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3" name="任意多边形 3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34" name="文本框 6"/>
          <p:cNvSpPr txBox="1"/>
          <p:nvPr/>
        </p:nvSpPr>
        <p:spPr>
          <a:xfrm>
            <a:off x="452232" y="173917"/>
            <a:ext cx="2877711" cy="415498"/>
          </a:xfrm>
          <a:prstGeom prst="rect">
            <a:avLst/>
          </a:prstGeom>
          <a:noFill/>
        </p:spPr>
        <p:txBody>
          <a:bodyPr wrap="none" rtlCol="0">
            <a:spAutoFit/>
          </a:bodyPr>
          <a:lstStyle/>
          <a:p>
            <a:r>
              <a:rPr lang="en-US" altLang="zh-CN" sz="2100" b="1" spc="225" dirty="0">
                <a:solidFill>
                  <a:prstClr val="white"/>
                </a:solidFill>
              </a:rPr>
              <a:t>5.2 </a:t>
            </a:r>
            <a:r>
              <a:rPr lang="zh-CN" altLang="en-US" sz="2100" b="1" spc="225" dirty="0">
                <a:solidFill>
                  <a:prstClr val="white"/>
                </a:solidFill>
              </a:rPr>
              <a:t>高水平绘图命令</a:t>
            </a:r>
          </a:p>
        </p:txBody>
      </p:sp>
      <p:sp>
        <p:nvSpPr>
          <p:cNvPr id="35"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36" name="文本框 27"/>
          <p:cNvSpPr txBox="1"/>
          <p:nvPr/>
        </p:nvSpPr>
        <p:spPr>
          <a:xfrm>
            <a:off x="6401867" y="234392"/>
            <a:ext cx="1620957" cy="300082"/>
          </a:xfrm>
          <a:prstGeom prst="rect">
            <a:avLst/>
          </a:prstGeom>
          <a:noFill/>
        </p:spPr>
        <p:txBody>
          <a:bodyPr wrap="none" rtlCol="0">
            <a:spAutoFit/>
          </a:bodyPr>
          <a:lstStyle/>
          <a:p>
            <a:r>
              <a:rPr lang="zh-CN" altLang="en-US" sz="1350" dirty="0">
                <a:solidFill>
                  <a:prstClr val="white"/>
                </a:solidFill>
              </a:rPr>
              <a:t>第五章 数据可视化</a:t>
            </a:r>
          </a:p>
        </p:txBody>
      </p:sp>
      <p:sp>
        <p:nvSpPr>
          <p:cNvPr id="37" name="矩形 36"/>
          <p:cNvSpPr/>
          <p:nvPr/>
        </p:nvSpPr>
        <p:spPr>
          <a:xfrm>
            <a:off x="659019" y="1012825"/>
            <a:ext cx="2319866"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认识</a:t>
            </a:r>
            <a:r>
              <a:rPr lang="en-US" altLang="zh-CN" sz="2400" dirty="0">
                <a:solidFill>
                  <a:schemeClr val="tx1">
                    <a:lumMod val="75000"/>
                    <a:lumOff val="25000"/>
                  </a:schemeClr>
                </a:solidFill>
              </a:rPr>
              <a:t>ggplot2</a:t>
            </a:r>
          </a:p>
        </p:txBody>
      </p:sp>
      <p:sp>
        <p:nvSpPr>
          <p:cNvPr id="38" name="TextBox 37"/>
          <p:cNvSpPr txBox="1"/>
          <p:nvPr/>
        </p:nvSpPr>
        <p:spPr>
          <a:xfrm>
            <a:off x="900331" y="1474490"/>
            <a:ext cx="8245453" cy="4708981"/>
          </a:xfrm>
          <a:prstGeom prst="rect">
            <a:avLst/>
          </a:prstGeom>
          <a:noFill/>
        </p:spPr>
        <p:txBody>
          <a:bodyPr wrap="square" rtlCol="0">
            <a:spAutoFit/>
          </a:bodyPr>
          <a:lstStyle/>
          <a:p>
            <a:r>
              <a:rPr lang="en-US" altLang="zh-CN" sz="2000" dirty="0">
                <a:solidFill>
                  <a:schemeClr val="tx1">
                    <a:lumMod val="75000"/>
                    <a:lumOff val="25000"/>
                  </a:schemeClr>
                </a:solidFill>
              </a:rPr>
              <a:t>(2)</a:t>
            </a:r>
            <a:r>
              <a:rPr lang="zh-CN" altLang="zh-CN" sz="2000" dirty="0">
                <a:solidFill>
                  <a:schemeClr val="tx1">
                    <a:lumMod val="75000"/>
                    <a:lumOff val="25000"/>
                  </a:schemeClr>
                </a:solidFill>
              </a:rPr>
              <a:t>画布</a:t>
            </a:r>
          </a:p>
          <a:p>
            <a:r>
              <a:rPr lang="en-US" altLang="zh-CN" sz="2000" dirty="0">
                <a:solidFill>
                  <a:schemeClr val="tx1">
                    <a:lumMod val="75000"/>
                    <a:lumOff val="25000"/>
                  </a:schemeClr>
                </a:solidFill>
              </a:rPr>
              <a:t>     </a:t>
            </a:r>
            <a:r>
              <a:rPr lang="en-US" altLang="zh-CN" sz="2000" dirty="0" err="1">
                <a:solidFill>
                  <a:schemeClr val="tx1">
                    <a:lumMod val="75000"/>
                    <a:lumOff val="25000"/>
                  </a:schemeClr>
                </a:solidFill>
              </a:rPr>
              <a:t>ggplot</a:t>
            </a:r>
            <a:r>
              <a:rPr lang="en-US" altLang="zh-CN" sz="2000" dirty="0">
                <a:solidFill>
                  <a:schemeClr val="tx1">
                    <a:lumMod val="75000"/>
                    <a:lumOff val="25000"/>
                  </a:schemeClr>
                </a:solidFill>
              </a:rPr>
              <a:t>(data=,mapping=)</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(3)</a:t>
            </a:r>
            <a:r>
              <a:rPr lang="zh-CN" altLang="zh-CN" sz="2000" dirty="0">
                <a:solidFill>
                  <a:schemeClr val="tx1">
                    <a:lumMod val="75000"/>
                    <a:lumOff val="25000"/>
                  </a:schemeClr>
                </a:solidFill>
              </a:rPr>
              <a:t>图层</a:t>
            </a:r>
          </a:p>
          <a:p>
            <a:pPr lvl="1"/>
            <a:r>
              <a:rPr lang="zh-CN" altLang="zh-CN" sz="2000" dirty="0">
                <a:solidFill>
                  <a:schemeClr val="tx1">
                    <a:lumMod val="75000"/>
                    <a:lumOff val="25000"/>
                  </a:schemeClr>
                </a:solidFill>
              </a:rPr>
              <a:t>图层可以允许用户一步步的构建图形，方便单独对图层进行修改。图层用</a:t>
            </a:r>
            <a:r>
              <a:rPr lang="en-US" altLang="zh-CN" sz="2000" dirty="0">
                <a:solidFill>
                  <a:schemeClr val="tx1">
                    <a:lumMod val="75000"/>
                    <a:lumOff val="25000"/>
                  </a:schemeClr>
                </a:solidFill>
                <a:sym typeface="Symbol" panose="05050102010706020507"/>
              </a:rPr>
              <a:t></a:t>
            </a:r>
            <a:r>
              <a:rPr lang="en-US" altLang="zh-CN" sz="2000" dirty="0">
                <a:solidFill>
                  <a:schemeClr val="tx1">
                    <a:lumMod val="75000"/>
                    <a:lumOff val="25000"/>
                  </a:schemeClr>
                </a:solidFill>
              </a:rPr>
              <a:t>+</a:t>
            </a:r>
            <a:r>
              <a:rPr lang="en-US" altLang="zh-CN" sz="2000" dirty="0">
                <a:solidFill>
                  <a:schemeClr val="tx1">
                    <a:lumMod val="75000"/>
                    <a:lumOff val="25000"/>
                  </a:schemeClr>
                </a:solidFill>
                <a:sym typeface="Symbol" panose="05050102010706020507"/>
              </a:rPr>
              <a:t></a:t>
            </a:r>
            <a:r>
              <a:rPr lang="zh-CN" altLang="zh-CN" sz="2000" dirty="0">
                <a:solidFill>
                  <a:schemeClr val="tx1">
                    <a:lumMod val="75000"/>
                    <a:lumOff val="25000"/>
                  </a:schemeClr>
                </a:solidFill>
              </a:rPr>
              <a:t>表示，如：</a:t>
            </a:r>
          </a:p>
          <a:p>
            <a:pPr lvl="1"/>
            <a:r>
              <a:rPr lang="en-US" altLang="zh-CN" sz="2000" dirty="0">
                <a:solidFill>
                  <a:schemeClr val="tx1">
                    <a:lumMod val="75000"/>
                    <a:lumOff val="25000"/>
                  </a:schemeClr>
                </a:solidFill>
              </a:rPr>
              <a:t>&gt;p&lt;- </a:t>
            </a:r>
            <a:r>
              <a:rPr lang="en-US" altLang="zh-CN" sz="2000" dirty="0" err="1">
                <a:solidFill>
                  <a:schemeClr val="tx1">
                    <a:lumMod val="75000"/>
                    <a:lumOff val="25000"/>
                  </a:schemeClr>
                </a:solidFill>
              </a:rPr>
              <a:t>ggplot</a:t>
            </a:r>
            <a:r>
              <a:rPr lang="en-US" altLang="zh-CN" sz="2000" dirty="0">
                <a:solidFill>
                  <a:schemeClr val="tx1">
                    <a:lumMod val="75000"/>
                    <a:lumOff val="25000"/>
                  </a:schemeClr>
                </a:solidFill>
              </a:rPr>
              <a:t>(data=,mapping=)</a:t>
            </a:r>
            <a:endParaRPr lang="zh-CN" altLang="zh-CN" sz="2000" dirty="0">
              <a:solidFill>
                <a:schemeClr val="tx1">
                  <a:lumMod val="75000"/>
                  <a:lumOff val="25000"/>
                </a:schemeClr>
              </a:solidFill>
            </a:endParaRPr>
          </a:p>
          <a:p>
            <a:pPr lvl="1"/>
            <a:r>
              <a:rPr lang="en-US" altLang="zh-CN" sz="2000" dirty="0">
                <a:solidFill>
                  <a:schemeClr val="tx1">
                    <a:lumMod val="75000"/>
                    <a:lumOff val="25000"/>
                  </a:schemeClr>
                </a:solidFill>
              </a:rPr>
              <a:t>&gt;p&lt;- p+</a:t>
            </a:r>
            <a:r>
              <a:rPr lang="zh-CN" altLang="zh-CN" sz="2000" dirty="0">
                <a:solidFill>
                  <a:schemeClr val="tx1">
                    <a:lumMod val="75000"/>
                    <a:lumOff val="25000"/>
                  </a:schemeClr>
                </a:solidFill>
              </a:rPr>
              <a:t>绘图命令</a:t>
            </a:r>
          </a:p>
          <a:p>
            <a:r>
              <a:rPr lang="en-US" altLang="zh-CN" sz="2000" dirty="0">
                <a:solidFill>
                  <a:schemeClr val="tx1">
                    <a:lumMod val="75000"/>
                    <a:lumOff val="25000"/>
                  </a:schemeClr>
                </a:solidFill>
              </a:rPr>
              <a:t>(4)</a:t>
            </a:r>
            <a:r>
              <a:rPr lang="zh-CN" altLang="zh-CN" sz="2000" dirty="0">
                <a:solidFill>
                  <a:schemeClr val="tx1">
                    <a:lumMod val="75000"/>
                    <a:lumOff val="25000"/>
                  </a:schemeClr>
                </a:solidFill>
              </a:rPr>
              <a:t>绘图命令</a:t>
            </a:r>
          </a:p>
          <a:p>
            <a:pPr lvl="1"/>
            <a:r>
              <a:rPr lang="zh-CN" altLang="zh-CN" sz="2000" dirty="0">
                <a:solidFill>
                  <a:schemeClr val="tx1">
                    <a:lumMod val="75000"/>
                    <a:lumOff val="25000"/>
                  </a:schemeClr>
                </a:solidFill>
              </a:rPr>
              <a:t>几何绘图命令：</a:t>
            </a:r>
            <a:r>
              <a:rPr lang="en-US" altLang="zh-CN" sz="2000" dirty="0" err="1">
                <a:solidFill>
                  <a:schemeClr val="tx1">
                    <a:lumMod val="75000"/>
                    <a:lumOff val="25000"/>
                  </a:schemeClr>
                </a:solidFill>
              </a:rPr>
              <a:t>geom_XXX</a:t>
            </a:r>
            <a:r>
              <a:rPr lang="en-US" altLang="zh-CN" sz="2000" dirty="0">
                <a:solidFill>
                  <a:schemeClr val="tx1">
                    <a:lumMod val="75000"/>
                    <a:lumOff val="25000"/>
                  </a:schemeClr>
                </a:solidFill>
              </a:rPr>
              <a:t>(</a:t>
            </a:r>
            <a:r>
              <a:rPr lang="en-US" altLang="zh-CN" sz="2000" dirty="0" err="1">
                <a:solidFill>
                  <a:schemeClr val="tx1">
                    <a:lumMod val="75000"/>
                    <a:lumOff val="25000"/>
                  </a:schemeClr>
                </a:solidFill>
              </a:rPr>
              <a:t>aes</a:t>
            </a:r>
            <a:r>
              <a:rPr lang="en-US" altLang="zh-CN" sz="2000" dirty="0">
                <a:solidFill>
                  <a:schemeClr val="tx1">
                    <a:lumMod val="75000"/>
                    <a:lumOff val="25000"/>
                  </a:schemeClr>
                </a:solidFill>
              </a:rPr>
              <a:t>=,alpha=,position= ),</a:t>
            </a:r>
            <a:r>
              <a:rPr lang="zh-CN" altLang="zh-CN" sz="2000" dirty="0">
                <a:solidFill>
                  <a:schemeClr val="tx1">
                    <a:lumMod val="75000"/>
                    <a:lumOff val="25000"/>
                  </a:schemeClr>
                </a:solidFill>
              </a:rPr>
              <a:t>见几何对象。</a:t>
            </a:r>
          </a:p>
          <a:p>
            <a:pPr lvl="1"/>
            <a:r>
              <a:rPr lang="en-US" altLang="zh-CN" sz="2000" dirty="0">
                <a:solidFill>
                  <a:schemeClr val="tx1">
                    <a:lumMod val="75000"/>
                    <a:lumOff val="25000"/>
                  </a:schemeClr>
                </a:solidFill>
              </a:rPr>
              <a:t>    </a:t>
            </a:r>
            <a:r>
              <a:rPr lang="zh-CN" altLang="zh-CN" sz="2000" dirty="0">
                <a:solidFill>
                  <a:schemeClr val="tx1">
                    <a:lumMod val="75000"/>
                    <a:lumOff val="25000"/>
                  </a:schemeClr>
                </a:solidFill>
              </a:rPr>
              <a:t>其中，</a:t>
            </a:r>
            <a:r>
              <a:rPr lang="en-US" altLang="zh-CN" sz="2000" dirty="0">
                <a:solidFill>
                  <a:schemeClr val="tx1">
                    <a:lumMod val="75000"/>
                    <a:lumOff val="25000"/>
                  </a:schemeClr>
                </a:solidFill>
              </a:rPr>
              <a:t>alpha</a:t>
            </a:r>
            <a:r>
              <a:rPr lang="zh-CN" altLang="zh-CN" sz="2000" dirty="0">
                <a:solidFill>
                  <a:schemeClr val="tx1">
                    <a:lumMod val="75000"/>
                    <a:lumOff val="25000"/>
                  </a:schemeClr>
                </a:solidFill>
              </a:rPr>
              <a:t>表示透明度</a:t>
            </a:r>
            <a:r>
              <a:rPr lang="en-US" altLang="zh-CN" sz="2000" dirty="0">
                <a:solidFill>
                  <a:schemeClr val="tx1">
                    <a:lumMod val="75000"/>
                    <a:lumOff val="25000"/>
                  </a:schemeClr>
                </a:solidFill>
              </a:rPr>
              <a:t>,position</a:t>
            </a:r>
            <a:r>
              <a:rPr lang="zh-CN" altLang="zh-CN" sz="2000" dirty="0">
                <a:solidFill>
                  <a:schemeClr val="tx1">
                    <a:lumMod val="75000"/>
                    <a:lumOff val="25000"/>
                  </a:schemeClr>
                </a:solidFill>
              </a:rPr>
              <a:t>表示位置。</a:t>
            </a:r>
          </a:p>
          <a:p>
            <a:pPr lvl="1"/>
            <a:r>
              <a:rPr lang="zh-CN" altLang="zh-CN" sz="2000" dirty="0">
                <a:solidFill>
                  <a:schemeClr val="tx1">
                    <a:lumMod val="75000"/>
                    <a:lumOff val="25000"/>
                  </a:schemeClr>
                </a:solidFill>
              </a:rPr>
              <a:t>统计绘图命令：</a:t>
            </a:r>
            <a:r>
              <a:rPr lang="en-US" altLang="zh-CN" sz="2000" dirty="0" err="1">
                <a:solidFill>
                  <a:schemeClr val="tx1">
                    <a:lumMod val="75000"/>
                    <a:lumOff val="25000"/>
                  </a:schemeClr>
                </a:solidFill>
              </a:rPr>
              <a:t>stat_XXX</a:t>
            </a:r>
            <a:r>
              <a:rPr lang="en-US" altLang="zh-CN" sz="2000" dirty="0">
                <a:solidFill>
                  <a:schemeClr val="tx1">
                    <a:lumMod val="75000"/>
                    <a:lumOff val="25000"/>
                  </a:schemeClr>
                </a:solidFill>
              </a:rPr>
              <a:t>()</a:t>
            </a:r>
            <a:r>
              <a:rPr lang="zh-CN" altLang="zh-CN" sz="2000" dirty="0">
                <a:solidFill>
                  <a:schemeClr val="tx1">
                    <a:lumMod val="75000"/>
                    <a:lumOff val="25000"/>
                  </a:schemeClr>
                </a:solidFill>
              </a:rPr>
              <a:t>，见</a:t>
            </a:r>
            <a:r>
              <a:rPr lang="zh-CN" altLang="en-US" sz="2000" dirty="0">
                <a:solidFill>
                  <a:schemeClr val="tx1">
                    <a:lumMod val="75000"/>
                    <a:lumOff val="25000"/>
                  </a:schemeClr>
                </a:solidFill>
              </a:rPr>
              <a:t>映射</a:t>
            </a:r>
            <a:r>
              <a:rPr lang="zh-CN" altLang="zh-CN" sz="2000" dirty="0">
                <a:solidFill>
                  <a:schemeClr val="tx1">
                    <a:lumMod val="75000"/>
                    <a:lumOff val="25000"/>
                  </a:schemeClr>
                </a:solidFill>
              </a:rPr>
              <a:t>。</a:t>
            </a:r>
          </a:p>
          <a:p>
            <a:pPr lvl="1"/>
            <a:r>
              <a:rPr lang="zh-CN" altLang="zh-CN" sz="2000" dirty="0">
                <a:solidFill>
                  <a:schemeClr val="tx1">
                    <a:lumMod val="75000"/>
                    <a:lumOff val="25000"/>
                  </a:schemeClr>
                </a:solidFill>
              </a:rPr>
              <a:t>标度绘图命令：</a:t>
            </a:r>
            <a:r>
              <a:rPr lang="en-US" altLang="zh-CN" sz="2000" dirty="0" err="1">
                <a:solidFill>
                  <a:schemeClr val="tx1">
                    <a:lumMod val="75000"/>
                    <a:lumOff val="25000"/>
                  </a:schemeClr>
                </a:solidFill>
              </a:rPr>
              <a:t>scale_XXX</a:t>
            </a:r>
            <a:r>
              <a:rPr lang="en-US" altLang="zh-CN" sz="2000" dirty="0">
                <a:solidFill>
                  <a:schemeClr val="tx1">
                    <a:lumMod val="75000"/>
                    <a:lumOff val="25000"/>
                  </a:schemeClr>
                </a:solidFill>
              </a:rPr>
              <a:t>,</a:t>
            </a:r>
            <a:r>
              <a:rPr lang="zh-CN" altLang="zh-CN" sz="2000" dirty="0">
                <a:solidFill>
                  <a:schemeClr val="tx1">
                    <a:lumMod val="75000"/>
                    <a:lumOff val="25000"/>
                  </a:schemeClr>
                </a:solidFill>
              </a:rPr>
              <a:t>见统计对象。</a:t>
            </a:r>
          </a:p>
          <a:p>
            <a:pPr lvl="1"/>
            <a:r>
              <a:rPr lang="zh-CN" altLang="zh-CN" sz="2000" dirty="0">
                <a:solidFill>
                  <a:schemeClr val="tx1">
                    <a:lumMod val="75000"/>
                    <a:lumOff val="25000"/>
                  </a:schemeClr>
                </a:solidFill>
              </a:rPr>
              <a:t>其它修饰命令：标题、图例、统计对象、几何对象、标度和分面等。</a:t>
            </a:r>
          </a:p>
          <a:p>
            <a:r>
              <a:rPr lang="en-US" altLang="zh-CN" sz="2000" dirty="0">
                <a:solidFill>
                  <a:schemeClr val="tx1">
                    <a:lumMod val="75000"/>
                    <a:lumOff val="25000"/>
                  </a:schemeClr>
                </a:solidFill>
              </a:rPr>
              <a:t>(5)</a:t>
            </a:r>
            <a:r>
              <a:rPr lang="zh-CN" altLang="zh-CN" sz="2000" dirty="0">
                <a:solidFill>
                  <a:schemeClr val="tx1">
                    <a:lumMod val="75000"/>
                    <a:lumOff val="25000"/>
                  </a:schemeClr>
                </a:solidFill>
              </a:rPr>
              <a:t>说明</a:t>
            </a:r>
          </a:p>
          <a:p>
            <a:r>
              <a:rPr lang="en-US" altLang="zh-CN" sz="2000" dirty="0">
                <a:solidFill>
                  <a:schemeClr val="tx1">
                    <a:lumMod val="75000"/>
                    <a:lumOff val="25000"/>
                  </a:schemeClr>
                </a:solidFill>
              </a:rPr>
              <a:t>      </a:t>
            </a:r>
            <a:r>
              <a:rPr lang="zh-CN" altLang="zh-CN" sz="2000" dirty="0">
                <a:solidFill>
                  <a:schemeClr val="tx1">
                    <a:lumMod val="75000"/>
                    <a:lumOff val="25000"/>
                  </a:schemeClr>
                </a:solidFill>
              </a:rPr>
              <a:t>绘图命令不能独立使用，必须与画布配合使用。</a:t>
            </a:r>
          </a:p>
        </p:txBody>
      </p:sp>
    </p:spTree>
    <p:extLst>
      <p:ext uri="{BB962C8B-B14F-4D97-AF65-F5344CB8AC3E}">
        <p14:creationId xmlns:p14="http://schemas.microsoft.com/office/powerpoint/2010/main" val="2185242109"/>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矩形 36"/>
          <p:cNvSpPr/>
          <p:nvPr/>
        </p:nvSpPr>
        <p:spPr>
          <a:xfrm>
            <a:off x="659019" y="1012825"/>
            <a:ext cx="2319866"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t>几何对象</a:t>
            </a:r>
            <a:endParaRPr lang="zh-CN" altLang="en-US" sz="2400" dirty="0"/>
          </a:p>
        </p:txBody>
      </p:sp>
      <p:grpSp>
        <p:nvGrpSpPr>
          <p:cNvPr id="13" name="组合 12"/>
          <p:cNvGrpSpPr/>
          <p:nvPr/>
        </p:nvGrpSpPr>
        <p:grpSpPr>
          <a:xfrm>
            <a:off x="-1" y="-2439"/>
            <a:ext cx="9145786" cy="718410"/>
            <a:chOff x="-1" y="190175"/>
            <a:chExt cx="9145786" cy="525795"/>
          </a:xfrm>
        </p:grpSpPr>
        <p:sp>
          <p:nvSpPr>
            <p:cNvPr id="14" name="任意多边形 13"/>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5" name="任意多边形 14"/>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6" name="任意多边形 15"/>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17" name="文本框 6"/>
          <p:cNvSpPr txBox="1"/>
          <p:nvPr/>
        </p:nvSpPr>
        <p:spPr>
          <a:xfrm>
            <a:off x="452232" y="173917"/>
            <a:ext cx="2877711" cy="415498"/>
          </a:xfrm>
          <a:prstGeom prst="rect">
            <a:avLst/>
          </a:prstGeom>
          <a:noFill/>
        </p:spPr>
        <p:txBody>
          <a:bodyPr wrap="none" rtlCol="0">
            <a:spAutoFit/>
          </a:bodyPr>
          <a:lstStyle/>
          <a:p>
            <a:r>
              <a:rPr lang="en-US" altLang="zh-CN" sz="2100" b="1" spc="225" dirty="0">
                <a:solidFill>
                  <a:prstClr val="white"/>
                </a:solidFill>
              </a:rPr>
              <a:t>5.2 </a:t>
            </a:r>
            <a:r>
              <a:rPr lang="zh-CN" altLang="en-US" sz="2100" b="1" spc="225" dirty="0">
                <a:solidFill>
                  <a:prstClr val="white"/>
                </a:solidFill>
              </a:rPr>
              <a:t>高水平绘图命令</a:t>
            </a:r>
          </a:p>
        </p:txBody>
      </p:sp>
      <p:sp>
        <p:nvSpPr>
          <p:cNvPr id="18"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9" name="文本框 27"/>
          <p:cNvSpPr txBox="1"/>
          <p:nvPr/>
        </p:nvSpPr>
        <p:spPr>
          <a:xfrm>
            <a:off x="6401867" y="234392"/>
            <a:ext cx="1620957" cy="300082"/>
          </a:xfrm>
          <a:prstGeom prst="rect">
            <a:avLst/>
          </a:prstGeom>
          <a:noFill/>
        </p:spPr>
        <p:txBody>
          <a:bodyPr wrap="none" rtlCol="0">
            <a:spAutoFit/>
          </a:bodyPr>
          <a:lstStyle/>
          <a:p>
            <a:r>
              <a:rPr lang="zh-CN" altLang="en-US" sz="1350" dirty="0">
                <a:solidFill>
                  <a:prstClr val="white"/>
                </a:solidFill>
              </a:rPr>
              <a:t>第五章 数据可视化</a:t>
            </a:r>
          </a:p>
        </p:txBody>
      </p:sp>
      <p:graphicFrame>
        <p:nvGraphicFramePr>
          <p:cNvPr id="4" name="表格 3"/>
          <p:cNvGraphicFramePr>
            <a:graphicFrameLocks noGrp="1"/>
          </p:cNvGraphicFramePr>
          <p:nvPr/>
        </p:nvGraphicFramePr>
        <p:xfrm>
          <a:off x="1088926" y="1640852"/>
          <a:ext cx="7154741" cy="4675011"/>
        </p:xfrm>
        <a:graphic>
          <a:graphicData uri="http://schemas.openxmlformats.org/drawingml/2006/table">
            <a:tbl>
              <a:tblPr firstRow="1" firstCol="1" bandRow="1">
                <a:tableStyleId>{5C22544A-7EE6-4342-B048-85BDC9FD1C3A}</a:tableStyleId>
              </a:tblPr>
              <a:tblGrid>
                <a:gridCol w="1707795">
                  <a:extLst>
                    <a:ext uri="{9D8B030D-6E8A-4147-A177-3AD203B41FA5}">
                      <a16:colId xmlns:a16="http://schemas.microsoft.com/office/drawing/2014/main" val="20000"/>
                    </a:ext>
                  </a:extLst>
                </a:gridCol>
                <a:gridCol w="5446946">
                  <a:extLst>
                    <a:ext uri="{9D8B030D-6E8A-4147-A177-3AD203B41FA5}">
                      <a16:colId xmlns:a16="http://schemas.microsoft.com/office/drawing/2014/main" val="20001"/>
                    </a:ext>
                  </a:extLst>
                </a:gridCol>
              </a:tblGrid>
              <a:tr h="352186">
                <a:tc>
                  <a:txBody>
                    <a:bodyPr/>
                    <a:lstStyle/>
                    <a:p>
                      <a:pPr algn="just">
                        <a:spcAft>
                          <a:spcPts val="0"/>
                        </a:spcAft>
                      </a:pPr>
                      <a:r>
                        <a:rPr lang="zh-CN" sz="1600" kern="100">
                          <a:effectLst/>
                        </a:rPr>
                        <a:t>几何对象函数</a:t>
                      </a:r>
                      <a:endParaRPr lang="zh-CN" sz="1600" kern="100">
                        <a:effectLst/>
                        <a:latin typeface="等线" panose="02010600030101010101" charset="-122"/>
                        <a:cs typeface="Times New Roman" panose="02020603050405020304"/>
                      </a:endParaRPr>
                    </a:p>
                  </a:txBody>
                  <a:tcPr marL="28575" marR="28575" marT="28575" marB="28575" anchor="ctr"/>
                </a:tc>
                <a:tc>
                  <a:txBody>
                    <a:bodyPr/>
                    <a:lstStyle/>
                    <a:p>
                      <a:pPr algn="just">
                        <a:spcAft>
                          <a:spcPts val="0"/>
                        </a:spcAft>
                      </a:pPr>
                      <a:r>
                        <a:rPr lang="zh-CN" sz="1600" kern="100">
                          <a:effectLst/>
                        </a:rPr>
                        <a:t>描述</a:t>
                      </a:r>
                      <a:endParaRPr lang="zh-CN" sz="1600" kern="100">
                        <a:effectLst/>
                        <a:latin typeface="等线" panose="02010600030101010101" charset="-122"/>
                        <a:cs typeface="Times New Roman" panose="02020603050405020304"/>
                      </a:endParaRPr>
                    </a:p>
                  </a:txBody>
                  <a:tcPr marL="28575" marR="28575" marT="28575" marB="28575" anchor="ctr"/>
                </a:tc>
                <a:extLst>
                  <a:ext uri="{0D108BD9-81ED-4DB2-BD59-A6C34878D82A}">
                    <a16:rowId xmlns:a16="http://schemas.microsoft.com/office/drawing/2014/main" val="10000"/>
                  </a:ext>
                </a:extLst>
              </a:tr>
              <a:tr h="352186">
                <a:tc>
                  <a:txBody>
                    <a:bodyPr/>
                    <a:lstStyle/>
                    <a:p>
                      <a:pPr algn="just">
                        <a:spcAft>
                          <a:spcPts val="0"/>
                        </a:spcAft>
                      </a:pPr>
                      <a:r>
                        <a:rPr lang="en-US" sz="1600" kern="100">
                          <a:effectLst/>
                        </a:rPr>
                        <a:t>geom_area</a:t>
                      </a:r>
                      <a:endParaRPr lang="zh-CN" sz="1600" kern="100">
                        <a:effectLst/>
                        <a:latin typeface="等线" panose="02010600030101010101" charset="-122"/>
                        <a:cs typeface="Times New Roman" panose="02020603050405020304"/>
                      </a:endParaRPr>
                    </a:p>
                  </a:txBody>
                  <a:tcPr marL="28575" marR="28575" marT="28575" marB="28575" anchor="ctr"/>
                </a:tc>
                <a:tc>
                  <a:txBody>
                    <a:bodyPr/>
                    <a:lstStyle/>
                    <a:p>
                      <a:pPr algn="just">
                        <a:spcAft>
                          <a:spcPts val="0"/>
                        </a:spcAft>
                      </a:pPr>
                      <a:r>
                        <a:rPr lang="zh-CN" sz="1600" kern="100">
                          <a:solidFill>
                            <a:schemeClr val="tx1">
                              <a:lumMod val="75000"/>
                              <a:lumOff val="25000"/>
                            </a:schemeClr>
                          </a:solidFill>
                          <a:effectLst/>
                        </a:rPr>
                        <a:t>面积图（即连续的条形图）</a:t>
                      </a:r>
                      <a:endParaRPr lang="zh-CN" sz="1600" kern="100">
                        <a:solidFill>
                          <a:schemeClr val="tx1">
                            <a:lumMod val="75000"/>
                            <a:lumOff val="25000"/>
                          </a:schemeClr>
                        </a:solidFill>
                        <a:effectLst/>
                        <a:latin typeface="等线" panose="02010600030101010101" charset="-122"/>
                        <a:cs typeface="Times New Roman" panose="02020603050405020304"/>
                      </a:endParaRPr>
                    </a:p>
                  </a:txBody>
                  <a:tcPr marL="28575" marR="28575" marT="28575" marB="28575" anchor="ctr"/>
                </a:tc>
                <a:extLst>
                  <a:ext uri="{0D108BD9-81ED-4DB2-BD59-A6C34878D82A}">
                    <a16:rowId xmlns:a16="http://schemas.microsoft.com/office/drawing/2014/main" val="10001"/>
                  </a:ext>
                </a:extLst>
              </a:tr>
              <a:tr h="352186">
                <a:tc>
                  <a:txBody>
                    <a:bodyPr/>
                    <a:lstStyle/>
                    <a:p>
                      <a:pPr algn="just">
                        <a:spcAft>
                          <a:spcPts val="0"/>
                        </a:spcAft>
                      </a:pPr>
                      <a:r>
                        <a:rPr lang="en-US" sz="1600" kern="100">
                          <a:effectLst/>
                        </a:rPr>
                        <a:t>geom_bar</a:t>
                      </a:r>
                      <a:endParaRPr lang="zh-CN" sz="1600" kern="100">
                        <a:effectLst/>
                        <a:latin typeface="等线" panose="02010600030101010101" charset="-122"/>
                        <a:cs typeface="Times New Roman" panose="02020603050405020304"/>
                      </a:endParaRPr>
                    </a:p>
                  </a:txBody>
                  <a:tcPr marL="28575" marR="28575" marT="28575" marB="28575" anchor="ctr"/>
                </a:tc>
                <a:tc>
                  <a:txBody>
                    <a:bodyPr/>
                    <a:lstStyle/>
                    <a:p>
                      <a:pPr algn="just">
                        <a:spcAft>
                          <a:spcPts val="0"/>
                        </a:spcAft>
                      </a:pPr>
                      <a:r>
                        <a:rPr lang="zh-CN" sz="1600" kern="100">
                          <a:solidFill>
                            <a:schemeClr val="tx1">
                              <a:lumMod val="75000"/>
                              <a:lumOff val="25000"/>
                            </a:schemeClr>
                          </a:solidFill>
                          <a:effectLst/>
                        </a:rPr>
                        <a:t>条形图</a:t>
                      </a:r>
                      <a:endParaRPr lang="zh-CN" sz="1600" kern="100">
                        <a:solidFill>
                          <a:schemeClr val="tx1">
                            <a:lumMod val="75000"/>
                            <a:lumOff val="25000"/>
                          </a:schemeClr>
                        </a:solidFill>
                        <a:effectLst/>
                        <a:latin typeface="等线" panose="02010600030101010101" charset="-122"/>
                        <a:cs typeface="Times New Roman" panose="02020603050405020304"/>
                      </a:endParaRPr>
                    </a:p>
                  </a:txBody>
                  <a:tcPr marL="28575" marR="28575" marT="28575" marB="28575" anchor="ctr"/>
                </a:tc>
                <a:extLst>
                  <a:ext uri="{0D108BD9-81ED-4DB2-BD59-A6C34878D82A}">
                    <a16:rowId xmlns:a16="http://schemas.microsoft.com/office/drawing/2014/main" val="10002"/>
                  </a:ext>
                </a:extLst>
              </a:tr>
              <a:tr h="352186">
                <a:tc>
                  <a:txBody>
                    <a:bodyPr/>
                    <a:lstStyle/>
                    <a:p>
                      <a:pPr algn="just">
                        <a:spcAft>
                          <a:spcPts val="0"/>
                        </a:spcAft>
                      </a:pPr>
                      <a:r>
                        <a:rPr lang="en-US" sz="1600" kern="100">
                          <a:effectLst/>
                        </a:rPr>
                        <a:t>geom_boxplot</a:t>
                      </a:r>
                      <a:endParaRPr lang="zh-CN" sz="1600" kern="100">
                        <a:effectLst/>
                        <a:latin typeface="等线" panose="02010600030101010101" charset="-122"/>
                        <a:cs typeface="Times New Roman" panose="02020603050405020304"/>
                      </a:endParaRPr>
                    </a:p>
                  </a:txBody>
                  <a:tcPr marL="28575" marR="28575" marT="28575" marB="28575" anchor="ctr"/>
                </a:tc>
                <a:tc>
                  <a:txBody>
                    <a:bodyPr/>
                    <a:lstStyle/>
                    <a:p>
                      <a:pPr algn="just">
                        <a:spcAft>
                          <a:spcPts val="0"/>
                        </a:spcAft>
                      </a:pPr>
                      <a:r>
                        <a:rPr lang="zh-CN" sz="1600" kern="100">
                          <a:solidFill>
                            <a:schemeClr val="tx1">
                              <a:lumMod val="75000"/>
                              <a:lumOff val="25000"/>
                            </a:schemeClr>
                          </a:solidFill>
                          <a:effectLst/>
                        </a:rPr>
                        <a:t>箱线图</a:t>
                      </a:r>
                      <a:endParaRPr lang="zh-CN" sz="1600" kern="100">
                        <a:solidFill>
                          <a:schemeClr val="tx1">
                            <a:lumMod val="75000"/>
                            <a:lumOff val="25000"/>
                          </a:schemeClr>
                        </a:solidFill>
                        <a:effectLst/>
                        <a:latin typeface="等线" panose="02010600030101010101" charset="-122"/>
                        <a:cs typeface="Times New Roman" panose="02020603050405020304"/>
                      </a:endParaRPr>
                    </a:p>
                  </a:txBody>
                  <a:tcPr marL="28575" marR="28575" marT="28575" marB="28575" anchor="ctr"/>
                </a:tc>
                <a:extLst>
                  <a:ext uri="{0D108BD9-81ED-4DB2-BD59-A6C34878D82A}">
                    <a16:rowId xmlns:a16="http://schemas.microsoft.com/office/drawing/2014/main" val="10003"/>
                  </a:ext>
                </a:extLst>
              </a:tr>
              <a:tr h="352186">
                <a:tc>
                  <a:txBody>
                    <a:bodyPr/>
                    <a:lstStyle/>
                    <a:p>
                      <a:pPr algn="just">
                        <a:spcAft>
                          <a:spcPts val="0"/>
                        </a:spcAft>
                      </a:pPr>
                      <a:r>
                        <a:rPr lang="en-US" sz="1600" kern="100">
                          <a:effectLst/>
                        </a:rPr>
                        <a:t>geom_contour</a:t>
                      </a:r>
                      <a:endParaRPr lang="zh-CN" sz="1600" kern="100">
                        <a:effectLst/>
                        <a:latin typeface="等线" panose="02010600030101010101" charset="-122"/>
                        <a:cs typeface="Times New Roman" panose="02020603050405020304"/>
                      </a:endParaRPr>
                    </a:p>
                  </a:txBody>
                  <a:tcPr marL="28575" marR="28575" marT="28575" marB="28575" anchor="ctr"/>
                </a:tc>
                <a:tc>
                  <a:txBody>
                    <a:bodyPr/>
                    <a:lstStyle/>
                    <a:p>
                      <a:pPr algn="just">
                        <a:spcAft>
                          <a:spcPts val="0"/>
                        </a:spcAft>
                      </a:pPr>
                      <a:r>
                        <a:rPr lang="zh-CN" sz="1600" kern="100">
                          <a:solidFill>
                            <a:schemeClr val="tx1">
                              <a:lumMod val="75000"/>
                              <a:lumOff val="25000"/>
                            </a:schemeClr>
                          </a:solidFill>
                          <a:effectLst/>
                        </a:rPr>
                        <a:t>等高线图</a:t>
                      </a:r>
                      <a:endParaRPr lang="zh-CN" sz="1600" kern="100">
                        <a:solidFill>
                          <a:schemeClr val="tx1">
                            <a:lumMod val="75000"/>
                            <a:lumOff val="25000"/>
                          </a:schemeClr>
                        </a:solidFill>
                        <a:effectLst/>
                        <a:latin typeface="等线" panose="02010600030101010101" charset="-122"/>
                        <a:cs typeface="Times New Roman" panose="02020603050405020304"/>
                      </a:endParaRPr>
                    </a:p>
                  </a:txBody>
                  <a:tcPr marL="28575" marR="28575" marT="28575" marB="28575" anchor="ctr"/>
                </a:tc>
                <a:extLst>
                  <a:ext uri="{0D108BD9-81ED-4DB2-BD59-A6C34878D82A}">
                    <a16:rowId xmlns:a16="http://schemas.microsoft.com/office/drawing/2014/main" val="10004"/>
                  </a:ext>
                </a:extLst>
              </a:tr>
              <a:tr h="352186">
                <a:tc>
                  <a:txBody>
                    <a:bodyPr/>
                    <a:lstStyle/>
                    <a:p>
                      <a:pPr algn="just">
                        <a:spcAft>
                          <a:spcPts val="0"/>
                        </a:spcAft>
                      </a:pPr>
                      <a:r>
                        <a:rPr lang="en-US" sz="1600" kern="100">
                          <a:effectLst/>
                        </a:rPr>
                        <a:t>geom_density</a:t>
                      </a:r>
                      <a:endParaRPr lang="zh-CN" sz="1600" kern="100">
                        <a:effectLst/>
                        <a:latin typeface="等线" panose="02010600030101010101" charset="-122"/>
                        <a:cs typeface="Times New Roman" panose="02020603050405020304"/>
                      </a:endParaRPr>
                    </a:p>
                  </a:txBody>
                  <a:tcPr marL="28575" marR="28575" marT="28575" marB="28575" anchor="ctr"/>
                </a:tc>
                <a:tc>
                  <a:txBody>
                    <a:bodyPr/>
                    <a:lstStyle/>
                    <a:p>
                      <a:pPr algn="just">
                        <a:spcAft>
                          <a:spcPts val="0"/>
                        </a:spcAft>
                      </a:pPr>
                      <a:r>
                        <a:rPr lang="zh-CN" sz="1600" kern="100">
                          <a:solidFill>
                            <a:schemeClr val="tx1">
                              <a:lumMod val="75000"/>
                              <a:lumOff val="25000"/>
                            </a:schemeClr>
                          </a:solidFill>
                          <a:effectLst/>
                        </a:rPr>
                        <a:t>密度图</a:t>
                      </a:r>
                      <a:endParaRPr lang="zh-CN" sz="1600" kern="100">
                        <a:solidFill>
                          <a:schemeClr val="tx1">
                            <a:lumMod val="75000"/>
                            <a:lumOff val="25000"/>
                          </a:schemeClr>
                        </a:solidFill>
                        <a:effectLst/>
                        <a:latin typeface="等线" panose="02010600030101010101" charset="-122"/>
                        <a:cs typeface="Times New Roman" panose="02020603050405020304"/>
                      </a:endParaRPr>
                    </a:p>
                  </a:txBody>
                  <a:tcPr marL="28575" marR="28575" marT="28575" marB="28575" anchor="ctr"/>
                </a:tc>
                <a:extLst>
                  <a:ext uri="{0D108BD9-81ED-4DB2-BD59-A6C34878D82A}">
                    <a16:rowId xmlns:a16="http://schemas.microsoft.com/office/drawing/2014/main" val="10005"/>
                  </a:ext>
                </a:extLst>
              </a:tr>
              <a:tr h="352186">
                <a:tc>
                  <a:txBody>
                    <a:bodyPr/>
                    <a:lstStyle/>
                    <a:p>
                      <a:pPr algn="just">
                        <a:spcAft>
                          <a:spcPts val="0"/>
                        </a:spcAft>
                      </a:pPr>
                      <a:r>
                        <a:rPr lang="en-US" sz="1600" kern="100">
                          <a:effectLst/>
                        </a:rPr>
                        <a:t>geom_errorbar</a:t>
                      </a:r>
                      <a:endParaRPr lang="zh-CN" sz="1600" kern="100">
                        <a:effectLst/>
                        <a:latin typeface="等线" panose="02010600030101010101" charset="-122"/>
                        <a:cs typeface="Times New Roman" panose="02020603050405020304"/>
                      </a:endParaRPr>
                    </a:p>
                  </a:txBody>
                  <a:tcPr marL="28575" marR="28575" marT="28575" marB="28575" anchor="ctr"/>
                </a:tc>
                <a:tc>
                  <a:txBody>
                    <a:bodyPr/>
                    <a:lstStyle/>
                    <a:p>
                      <a:pPr algn="just">
                        <a:spcAft>
                          <a:spcPts val="0"/>
                        </a:spcAft>
                      </a:pPr>
                      <a:r>
                        <a:rPr lang="zh-CN" sz="1600" kern="100">
                          <a:solidFill>
                            <a:schemeClr val="tx1">
                              <a:lumMod val="75000"/>
                              <a:lumOff val="25000"/>
                            </a:schemeClr>
                          </a:solidFill>
                          <a:effectLst/>
                        </a:rPr>
                        <a:t>误差线（通常添加到其他图形上，比如条形图、点图、线图等）</a:t>
                      </a:r>
                      <a:endParaRPr lang="zh-CN" sz="1600" kern="100">
                        <a:solidFill>
                          <a:schemeClr val="tx1">
                            <a:lumMod val="75000"/>
                            <a:lumOff val="25000"/>
                          </a:schemeClr>
                        </a:solidFill>
                        <a:effectLst/>
                        <a:latin typeface="等线" panose="02010600030101010101" charset="-122"/>
                        <a:cs typeface="Times New Roman" panose="02020603050405020304"/>
                      </a:endParaRPr>
                    </a:p>
                  </a:txBody>
                  <a:tcPr marL="28575" marR="28575" marT="28575" marB="28575" anchor="ctr"/>
                </a:tc>
                <a:extLst>
                  <a:ext uri="{0D108BD9-81ED-4DB2-BD59-A6C34878D82A}">
                    <a16:rowId xmlns:a16="http://schemas.microsoft.com/office/drawing/2014/main" val="10006"/>
                  </a:ext>
                </a:extLst>
              </a:tr>
              <a:tr h="608321">
                <a:tc>
                  <a:txBody>
                    <a:bodyPr/>
                    <a:lstStyle/>
                    <a:p>
                      <a:pPr algn="just">
                        <a:spcAft>
                          <a:spcPts val="0"/>
                        </a:spcAft>
                      </a:pPr>
                      <a:r>
                        <a:rPr lang="en-US" sz="1600" kern="100">
                          <a:effectLst/>
                        </a:rPr>
                        <a:t>geom_histogram</a:t>
                      </a:r>
                      <a:endParaRPr lang="zh-CN" sz="1600" kern="100">
                        <a:effectLst/>
                        <a:latin typeface="等线" panose="02010600030101010101" charset="-122"/>
                        <a:cs typeface="Times New Roman" panose="02020603050405020304"/>
                      </a:endParaRPr>
                    </a:p>
                  </a:txBody>
                  <a:tcPr marL="28575" marR="28575" marT="28575" marB="28575" anchor="ctr"/>
                </a:tc>
                <a:tc>
                  <a:txBody>
                    <a:bodyPr/>
                    <a:lstStyle/>
                    <a:p>
                      <a:pPr algn="just">
                        <a:spcAft>
                          <a:spcPts val="0"/>
                        </a:spcAft>
                      </a:pPr>
                      <a:r>
                        <a:rPr lang="zh-CN" sz="1600" kern="100">
                          <a:solidFill>
                            <a:schemeClr val="tx1">
                              <a:lumMod val="75000"/>
                              <a:lumOff val="25000"/>
                            </a:schemeClr>
                          </a:solidFill>
                          <a:effectLst/>
                        </a:rPr>
                        <a:t>直方图</a:t>
                      </a:r>
                      <a:endParaRPr lang="zh-CN" sz="1600" kern="100">
                        <a:solidFill>
                          <a:schemeClr val="tx1">
                            <a:lumMod val="75000"/>
                            <a:lumOff val="25000"/>
                          </a:schemeClr>
                        </a:solidFill>
                        <a:effectLst/>
                        <a:latin typeface="等线" panose="02010600030101010101" charset="-122"/>
                        <a:cs typeface="Times New Roman" panose="02020603050405020304"/>
                      </a:endParaRPr>
                    </a:p>
                  </a:txBody>
                  <a:tcPr marL="28575" marR="28575" marT="28575" marB="28575" anchor="ctr"/>
                </a:tc>
                <a:extLst>
                  <a:ext uri="{0D108BD9-81ED-4DB2-BD59-A6C34878D82A}">
                    <a16:rowId xmlns:a16="http://schemas.microsoft.com/office/drawing/2014/main" val="10007"/>
                  </a:ext>
                </a:extLst>
              </a:tr>
              <a:tr h="352186">
                <a:tc>
                  <a:txBody>
                    <a:bodyPr/>
                    <a:lstStyle/>
                    <a:p>
                      <a:pPr algn="just">
                        <a:spcAft>
                          <a:spcPts val="0"/>
                        </a:spcAft>
                      </a:pPr>
                      <a:r>
                        <a:rPr lang="en-US" sz="1600" kern="100">
                          <a:effectLst/>
                        </a:rPr>
                        <a:t>geom_jitter</a:t>
                      </a:r>
                      <a:endParaRPr lang="zh-CN" sz="1600" kern="100">
                        <a:effectLst/>
                        <a:latin typeface="等线" panose="02010600030101010101" charset="-122"/>
                        <a:cs typeface="Times New Roman" panose="02020603050405020304"/>
                      </a:endParaRPr>
                    </a:p>
                  </a:txBody>
                  <a:tcPr marL="28575" marR="28575" marT="28575" marB="28575" anchor="ctr"/>
                </a:tc>
                <a:tc>
                  <a:txBody>
                    <a:bodyPr/>
                    <a:lstStyle/>
                    <a:p>
                      <a:pPr algn="just">
                        <a:spcAft>
                          <a:spcPts val="0"/>
                        </a:spcAft>
                      </a:pPr>
                      <a:r>
                        <a:rPr lang="zh-CN" sz="1600" kern="100">
                          <a:solidFill>
                            <a:schemeClr val="tx1">
                              <a:lumMod val="75000"/>
                              <a:lumOff val="25000"/>
                            </a:schemeClr>
                          </a:solidFill>
                          <a:effectLst/>
                        </a:rPr>
                        <a:t>点、自动添加了扰动</a:t>
                      </a:r>
                      <a:endParaRPr lang="zh-CN" sz="1600" kern="100">
                        <a:solidFill>
                          <a:schemeClr val="tx1">
                            <a:lumMod val="75000"/>
                            <a:lumOff val="25000"/>
                          </a:schemeClr>
                        </a:solidFill>
                        <a:effectLst/>
                        <a:latin typeface="等线" panose="02010600030101010101" charset="-122"/>
                        <a:cs typeface="Times New Roman" panose="02020603050405020304"/>
                      </a:endParaRPr>
                    </a:p>
                  </a:txBody>
                  <a:tcPr marL="28575" marR="28575" marT="28575" marB="28575" anchor="ctr"/>
                </a:tc>
                <a:extLst>
                  <a:ext uri="{0D108BD9-81ED-4DB2-BD59-A6C34878D82A}">
                    <a16:rowId xmlns:a16="http://schemas.microsoft.com/office/drawing/2014/main" val="10008"/>
                  </a:ext>
                </a:extLst>
              </a:tr>
              <a:tr h="352186">
                <a:tc>
                  <a:txBody>
                    <a:bodyPr/>
                    <a:lstStyle/>
                    <a:p>
                      <a:pPr algn="just">
                        <a:spcAft>
                          <a:spcPts val="0"/>
                        </a:spcAft>
                      </a:pPr>
                      <a:r>
                        <a:rPr lang="en-US" sz="1600" kern="100">
                          <a:effectLst/>
                        </a:rPr>
                        <a:t>geom_line</a:t>
                      </a:r>
                      <a:endParaRPr lang="zh-CN" sz="1600" kern="100">
                        <a:effectLst/>
                        <a:latin typeface="等线" panose="02010600030101010101" charset="-122"/>
                        <a:cs typeface="Times New Roman" panose="02020603050405020304"/>
                      </a:endParaRPr>
                    </a:p>
                  </a:txBody>
                  <a:tcPr marL="28575" marR="28575" marT="28575" marB="28575" anchor="ctr"/>
                </a:tc>
                <a:tc>
                  <a:txBody>
                    <a:bodyPr/>
                    <a:lstStyle/>
                    <a:p>
                      <a:pPr algn="just">
                        <a:spcAft>
                          <a:spcPts val="0"/>
                        </a:spcAft>
                      </a:pPr>
                      <a:r>
                        <a:rPr lang="zh-CN" sz="1600" kern="100">
                          <a:solidFill>
                            <a:schemeClr val="tx1">
                              <a:lumMod val="75000"/>
                              <a:lumOff val="25000"/>
                            </a:schemeClr>
                          </a:solidFill>
                          <a:effectLst/>
                        </a:rPr>
                        <a:t>线</a:t>
                      </a:r>
                      <a:endParaRPr lang="zh-CN" sz="1600" kern="100">
                        <a:solidFill>
                          <a:schemeClr val="tx1">
                            <a:lumMod val="75000"/>
                            <a:lumOff val="25000"/>
                          </a:schemeClr>
                        </a:solidFill>
                        <a:effectLst/>
                        <a:latin typeface="等线" panose="02010600030101010101" charset="-122"/>
                        <a:cs typeface="Times New Roman" panose="02020603050405020304"/>
                      </a:endParaRPr>
                    </a:p>
                  </a:txBody>
                  <a:tcPr marL="28575" marR="28575" marT="28575" marB="28575" anchor="ctr"/>
                </a:tc>
                <a:extLst>
                  <a:ext uri="{0D108BD9-81ED-4DB2-BD59-A6C34878D82A}">
                    <a16:rowId xmlns:a16="http://schemas.microsoft.com/office/drawing/2014/main" val="10009"/>
                  </a:ext>
                </a:extLst>
              </a:tr>
              <a:tr h="352186">
                <a:tc>
                  <a:txBody>
                    <a:bodyPr/>
                    <a:lstStyle/>
                    <a:p>
                      <a:pPr algn="just">
                        <a:spcAft>
                          <a:spcPts val="0"/>
                        </a:spcAft>
                      </a:pPr>
                      <a:r>
                        <a:rPr lang="en-US" sz="1600" kern="100">
                          <a:effectLst/>
                        </a:rPr>
                        <a:t>geom_point</a:t>
                      </a:r>
                      <a:endParaRPr lang="zh-CN" sz="1600" kern="100">
                        <a:effectLst/>
                        <a:latin typeface="等线" panose="02010600030101010101" charset="-122"/>
                        <a:cs typeface="Times New Roman" panose="02020603050405020304"/>
                      </a:endParaRPr>
                    </a:p>
                  </a:txBody>
                  <a:tcPr marL="28575" marR="28575" marT="28575" marB="28575" anchor="ctr"/>
                </a:tc>
                <a:tc>
                  <a:txBody>
                    <a:bodyPr/>
                    <a:lstStyle/>
                    <a:p>
                      <a:pPr algn="just">
                        <a:spcAft>
                          <a:spcPts val="0"/>
                        </a:spcAft>
                      </a:pPr>
                      <a:r>
                        <a:rPr lang="zh-CN" sz="1600" kern="100">
                          <a:solidFill>
                            <a:schemeClr val="tx1">
                              <a:lumMod val="75000"/>
                              <a:lumOff val="25000"/>
                            </a:schemeClr>
                          </a:solidFill>
                          <a:effectLst/>
                        </a:rPr>
                        <a:t>散点图</a:t>
                      </a:r>
                      <a:endParaRPr lang="zh-CN" sz="1600" kern="100">
                        <a:solidFill>
                          <a:schemeClr val="tx1">
                            <a:lumMod val="75000"/>
                            <a:lumOff val="25000"/>
                          </a:schemeClr>
                        </a:solidFill>
                        <a:effectLst/>
                        <a:latin typeface="等线" panose="02010600030101010101" charset="-122"/>
                        <a:cs typeface="Times New Roman" panose="02020603050405020304"/>
                      </a:endParaRPr>
                    </a:p>
                  </a:txBody>
                  <a:tcPr marL="28575" marR="28575" marT="28575" marB="28575" anchor="ctr"/>
                </a:tc>
                <a:extLst>
                  <a:ext uri="{0D108BD9-81ED-4DB2-BD59-A6C34878D82A}">
                    <a16:rowId xmlns:a16="http://schemas.microsoft.com/office/drawing/2014/main" val="10010"/>
                  </a:ext>
                </a:extLst>
              </a:tr>
              <a:tr h="352186">
                <a:tc>
                  <a:txBody>
                    <a:bodyPr/>
                    <a:lstStyle/>
                    <a:p>
                      <a:pPr algn="just">
                        <a:spcAft>
                          <a:spcPts val="0"/>
                        </a:spcAft>
                      </a:pPr>
                      <a:r>
                        <a:rPr lang="en-US" sz="1600" kern="100">
                          <a:effectLst/>
                        </a:rPr>
                        <a:t>geom_text</a:t>
                      </a:r>
                      <a:endParaRPr lang="zh-CN" sz="1600" kern="100">
                        <a:effectLst/>
                        <a:latin typeface="等线" panose="02010600030101010101" charset="-122"/>
                        <a:cs typeface="Times New Roman" panose="02020603050405020304"/>
                      </a:endParaRPr>
                    </a:p>
                  </a:txBody>
                  <a:tcPr marL="28575" marR="28575" marT="28575" marB="28575" anchor="ctr"/>
                </a:tc>
                <a:tc>
                  <a:txBody>
                    <a:bodyPr/>
                    <a:lstStyle/>
                    <a:p>
                      <a:pPr algn="just">
                        <a:spcAft>
                          <a:spcPts val="0"/>
                        </a:spcAft>
                      </a:pPr>
                      <a:r>
                        <a:rPr lang="zh-CN" sz="1600" kern="100" dirty="0">
                          <a:solidFill>
                            <a:schemeClr val="tx1">
                              <a:lumMod val="75000"/>
                              <a:lumOff val="25000"/>
                            </a:schemeClr>
                          </a:solidFill>
                          <a:effectLst/>
                        </a:rPr>
                        <a:t>文本</a:t>
                      </a:r>
                      <a:endParaRPr lang="zh-CN" sz="1600" kern="100" dirty="0">
                        <a:solidFill>
                          <a:schemeClr val="tx1">
                            <a:lumMod val="75000"/>
                            <a:lumOff val="25000"/>
                          </a:schemeClr>
                        </a:solidFill>
                        <a:effectLst/>
                        <a:latin typeface="等线" panose="02010600030101010101" charset="-122"/>
                        <a:cs typeface="Times New Roman" panose="02020603050405020304"/>
                      </a:endParaRPr>
                    </a:p>
                  </a:txBody>
                  <a:tcPr marL="28575" marR="28575" marT="28575" marB="28575" anchor="ct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405240140"/>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矩形 36"/>
          <p:cNvSpPr/>
          <p:nvPr/>
        </p:nvSpPr>
        <p:spPr>
          <a:xfrm>
            <a:off x="659019" y="1012825"/>
            <a:ext cx="2319866"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en-US" sz="2400" dirty="0">
                <a:solidFill>
                  <a:schemeClr val="tx1">
                    <a:lumMod val="75000"/>
                    <a:lumOff val="25000"/>
                  </a:schemeClr>
                </a:solidFill>
              </a:rPr>
              <a:t>映射</a:t>
            </a:r>
          </a:p>
        </p:txBody>
      </p:sp>
      <p:grpSp>
        <p:nvGrpSpPr>
          <p:cNvPr id="13" name="组合 12"/>
          <p:cNvGrpSpPr/>
          <p:nvPr/>
        </p:nvGrpSpPr>
        <p:grpSpPr>
          <a:xfrm>
            <a:off x="-1" y="-2439"/>
            <a:ext cx="9145786" cy="718410"/>
            <a:chOff x="-1" y="190175"/>
            <a:chExt cx="9145786" cy="525795"/>
          </a:xfrm>
        </p:grpSpPr>
        <p:sp>
          <p:nvSpPr>
            <p:cNvPr id="14" name="任意多边形 13"/>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5" name="任意多边形 14"/>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6" name="任意多边形 15"/>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17" name="文本框 6"/>
          <p:cNvSpPr txBox="1"/>
          <p:nvPr/>
        </p:nvSpPr>
        <p:spPr>
          <a:xfrm>
            <a:off x="452232" y="173917"/>
            <a:ext cx="2877711" cy="415498"/>
          </a:xfrm>
          <a:prstGeom prst="rect">
            <a:avLst/>
          </a:prstGeom>
          <a:noFill/>
        </p:spPr>
        <p:txBody>
          <a:bodyPr wrap="none" rtlCol="0">
            <a:spAutoFit/>
          </a:bodyPr>
          <a:lstStyle/>
          <a:p>
            <a:r>
              <a:rPr lang="en-US" altLang="zh-CN" sz="2100" b="1" spc="225" dirty="0">
                <a:solidFill>
                  <a:prstClr val="white"/>
                </a:solidFill>
              </a:rPr>
              <a:t>5.2 </a:t>
            </a:r>
            <a:r>
              <a:rPr lang="zh-CN" altLang="en-US" sz="2100" b="1" spc="225" dirty="0">
                <a:solidFill>
                  <a:prstClr val="white"/>
                </a:solidFill>
              </a:rPr>
              <a:t>高水平绘图命令</a:t>
            </a:r>
          </a:p>
        </p:txBody>
      </p:sp>
      <p:sp>
        <p:nvSpPr>
          <p:cNvPr id="18"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9" name="文本框 27"/>
          <p:cNvSpPr txBox="1"/>
          <p:nvPr/>
        </p:nvSpPr>
        <p:spPr>
          <a:xfrm>
            <a:off x="6401867" y="234392"/>
            <a:ext cx="1620957" cy="300082"/>
          </a:xfrm>
          <a:prstGeom prst="rect">
            <a:avLst/>
          </a:prstGeom>
          <a:noFill/>
        </p:spPr>
        <p:txBody>
          <a:bodyPr wrap="none" rtlCol="0">
            <a:spAutoFit/>
          </a:bodyPr>
          <a:lstStyle/>
          <a:p>
            <a:r>
              <a:rPr lang="zh-CN" altLang="en-US" sz="1350" dirty="0">
                <a:solidFill>
                  <a:prstClr val="white"/>
                </a:solidFill>
              </a:rPr>
              <a:t>第五章 数据可视化</a:t>
            </a:r>
          </a:p>
        </p:txBody>
      </p:sp>
      <p:sp>
        <p:nvSpPr>
          <p:cNvPr id="6" name="TextBox 5"/>
          <p:cNvSpPr txBox="1"/>
          <p:nvPr/>
        </p:nvSpPr>
        <p:spPr>
          <a:xfrm>
            <a:off x="1069145" y="1603717"/>
            <a:ext cx="7455877" cy="707886"/>
          </a:xfrm>
          <a:prstGeom prst="rect">
            <a:avLst/>
          </a:prstGeom>
          <a:noFill/>
        </p:spPr>
        <p:txBody>
          <a:bodyPr wrap="square" rtlCol="0">
            <a:spAutoFit/>
          </a:bodyPr>
          <a:lstStyle/>
          <a:p>
            <a:r>
              <a:rPr lang="zh-CN" altLang="zh-CN" sz="2000" dirty="0">
                <a:solidFill>
                  <a:schemeClr val="tx1">
                    <a:lumMod val="75000"/>
                    <a:lumOff val="25000"/>
                  </a:schemeClr>
                </a:solidFill>
              </a:rPr>
              <a:t>将数据中的变量映射到图形属性（坐标、颜色等），映射控制了二者之间的关系</a:t>
            </a:r>
          </a:p>
        </p:txBody>
      </p:sp>
      <p:pic>
        <p:nvPicPr>
          <p:cNvPr id="20" name="Picture 3"/>
          <p:cNvPicPr/>
          <p:nvPr/>
        </p:nvPicPr>
        <p:blipFill>
          <a:blip r:embed="rId2">
            <a:extLst>
              <a:ext uri="{28A0092B-C50C-407E-A947-70E740481C1C}">
                <a14:useLocalDpi xmlns:a14="http://schemas.microsoft.com/office/drawing/2010/main" val="0"/>
              </a:ext>
            </a:extLst>
          </a:blip>
          <a:srcRect/>
          <a:stretch>
            <a:fillRect/>
          </a:stretch>
        </p:blipFill>
        <p:spPr>
          <a:xfrm>
            <a:off x="1069144" y="2311603"/>
            <a:ext cx="7455877" cy="3020052"/>
          </a:xfrm>
          <a:prstGeom prst="rect">
            <a:avLst/>
          </a:prstGeom>
          <a:noFill/>
          <a:ln>
            <a:noFill/>
          </a:ln>
        </p:spPr>
      </p:pic>
    </p:spTree>
    <p:extLst>
      <p:ext uri="{BB962C8B-B14F-4D97-AF65-F5344CB8AC3E}">
        <p14:creationId xmlns:p14="http://schemas.microsoft.com/office/powerpoint/2010/main" val="136288682"/>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矩形 36"/>
          <p:cNvSpPr/>
          <p:nvPr/>
        </p:nvSpPr>
        <p:spPr>
          <a:xfrm>
            <a:off x="659019" y="1012825"/>
            <a:ext cx="2319866"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en-US" sz="2400" dirty="0">
                <a:solidFill>
                  <a:schemeClr val="tx1">
                    <a:lumMod val="75000"/>
                    <a:lumOff val="25000"/>
                  </a:schemeClr>
                </a:solidFill>
              </a:rPr>
              <a:t>映射</a:t>
            </a:r>
          </a:p>
        </p:txBody>
      </p:sp>
      <p:grpSp>
        <p:nvGrpSpPr>
          <p:cNvPr id="13" name="组合 12"/>
          <p:cNvGrpSpPr/>
          <p:nvPr/>
        </p:nvGrpSpPr>
        <p:grpSpPr>
          <a:xfrm>
            <a:off x="-1" y="-2439"/>
            <a:ext cx="9145786" cy="718410"/>
            <a:chOff x="-1" y="190175"/>
            <a:chExt cx="9145786" cy="525795"/>
          </a:xfrm>
        </p:grpSpPr>
        <p:sp>
          <p:nvSpPr>
            <p:cNvPr id="14" name="任意多边形 13"/>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5" name="任意多边形 14"/>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6" name="任意多边形 15"/>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17" name="文本框 6"/>
          <p:cNvSpPr txBox="1"/>
          <p:nvPr/>
        </p:nvSpPr>
        <p:spPr>
          <a:xfrm>
            <a:off x="452232" y="173917"/>
            <a:ext cx="2877711" cy="415498"/>
          </a:xfrm>
          <a:prstGeom prst="rect">
            <a:avLst/>
          </a:prstGeom>
          <a:noFill/>
        </p:spPr>
        <p:txBody>
          <a:bodyPr wrap="none" rtlCol="0">
            <a:spAutoFit/>
          </a:bodyPr>
          <a:lstStyle/>
          <a:p>
            <a:r>
              <a:rPr lang="en-US" altLang="zh-CN" sz="2100" b="1" spc="225" dirty="0">
                <a:solidFill>
                  <a:prstClr val="white"/>
                </a:solidFill>
              </a:rPr>
              <a:t>5.2 </a:t>
            </a:r>
            <a:r>
              <a:rPr lang="zh-CN" altLang="en-US" sz="2100" b="1" spc="225" dirty="0">
                <a:solidFill>
                  <a:prstClr val="white"/>
                </a:solidFill>
              </a:rPr>
              <a:t>高水平绘图命令</a:t>
            </a:r>
          </a:p>
        </p:txBody>
      </p:sp>
      <p:sp>
        <p:nvSpPr>
          <p:cNvPr id="18"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9" name="文本框 27"/>
          <p:cNvSpPr txBox="1"/>
          <p:nvPr/>
        </p:nvSpPr>
        <p:spPr>
          <a:xfrm>
            <a:off x="6401867" y="234392"/>
            <a:ext cx="1620957" cy="300082"/>
          </a:xfrm>
          <a:prstGeom prst="rect">
            <a:avLst/>
          </a:prstGeom>
          <a:noFill/>
        </p:spPr>
        <p:txBody>
          <a:bodyPr wrap="none" rtlCol="0">
            <a:spAutoFit/>
          </a:bodyPr>
          <a:lstStyle/>
          <a:p>
            <a:r>
              <a:rPr lang="zh-CN" altLang="en-US" sz="1350" dirty="0">
                <a:solidFill>
                  <a:prstClr val="white"/>
                </a:solidFill>
              </a:rPr>
              <a:t>第五章 数据可视化</a:t>
            </a:r>
          </a:p>
        </p:txBody>
      </p:sp>
      <p:sp>
        <p:nvSpPr>
          <p:cNvPr id="6" name="TextBox 5"/>
          <p:cNvSpPr txBox="1"/>
          <p:nvPr/>
        </p:nvSpPr>
        <p:spPr>
          <a:xfrm>
            <a:off x="1069145" y="1603717"/>
            <a:ext cx="7455877" cy="2554545"/>
          </a:xfrm>
          <a:prstGeom prst="rect">
            <a:avLst/>
          </a:prstGeom>
          <a:noFill/>
        </p:spPr>
        <p:txBody>
          <a:bodyPr wrap="square" rtlCol="0">
            <a:spAutoFit/>
          </a:bodyPr>
          <a:lstStyle/>
          <a:p>
            <a:r>
              <a:rPr lang="zh-CN" altLang="zh-CN" sz="2000" dirty="0">
                <a:solidFill>
                  <a:schemeClr val="tx1">
                    <a:lumMod val="75000"/>
                    <a:lumOff val="25000"/>
                  </a:schemeClr>
                </a:solidFill>
              </a:rPr>
              <a:t>【例</a:t>
            </a:r>
            <a:r>
              <a:rPr lang="en-US" altLang="zh-CN" sz="2000" dirty="0">
                <a:solidFill>
                  <a:schemeClr val="tx1">
                    <a:lumMod val="75000"/>
                    <a:lumOff val="25000"/>
                  </a:schemeClr>
                </a:solidFill>
              </a:rPr>
              <a:t>5.4</a:t>
            </a:r>
            <a:r>
              <a:rPr lang="zh-CN" altLang="zh-CN" sz="2000" dirty="0">
                <a:solidFill>
                  <a:schemeClr val="tx1">
                    <a:lumMod val="75000"/>
                    <a:lumOff val="25000"/>
                  </a:schemeClr>
                </a:solidFill>
              </a:rPr>
              <a:t>】将数据集</a:t>
            </a:r>
            <a:r>
              <a:rPr lang="en-US" altLang="zh-CN" sz="2000" dirty="0">
                <a:solidFill>
                  <a:schemeClr val="tx1">
                    <a:lumMod val="75000"/>
                    <a:lumOff val="25000"/>
                  </a:schemeClr>
                </a:solidFill>
              </a:rPr>
              <a:t>mpg</a:t>
            </a:r>
            <a:r>
              <a:rPr lang="zh-CN" altLang="zh-CN" sz="2000" dirty="0">
                <a:solidFill>
                  <a:schemeClr val="tx1">
                    <a:lumMod val="75000"/>
                    <a:lumOff val="25000"/>
                  </a:schemeClr>
                </a:solidFill>
              </a:rPr>
              <a:t>中的</a:t>
            </a:r>
            <a:r>
              <a:rPr lang="en-US" altLang="zh-CN" sz="2000" dirty="0" err="1">
                <a:solidFill>
                  <a:schemeClr val="tx1">
                    <a:lumMod val="75000"/>
                    <a:lumOff val="25000"/>
                  </a:schemeClr>
                </a:solidFill>
              </a:rPr>
              <a:t>cty</a:t>
            </a:r>
            <a:r>
              <a:rPr lang="zh-CN" altLang="zh-CN" sz="2000" dirty="0">
                <a:solidFill>
                  <a:schemeClr val="tx1">
                    <a:lumMod val="75000"/>
                    <a:lumOff val="25000"/>
                  </a:schemeClr>
                </a:solidFill>
              </a:rPr>
              <a:t>映射到</a:t>
            </a:r>
            <a:r>
              <a:rPr lang="en-US" altLang="zh-CN" sz="2000" dirty="0">
                <a:solidFill>
                  <a:schemeClr val="tx1">
                    <a:lumMod val="75000"/>
                    <a:lumOff val="25000"/>
                  </a:schemeClr>
                </a:solidFill>
              </a:rPr>
              <a:t>x</a:t>
            </a:r>
            <a:r>
              <a:rPr lang="zh-CN" altLang="zh-CN" sz="2000" dirty="0">
                <a:solidFill>
                  <a:schemeClr val="tx1">
                    <a:lumMod val="75000"/>
                    <a:lumOff val="25000"/>
                  </a:schemeClr>
                </a:solidFill>
              </a:rPr>
              <a:t>轴，</a:t>
            </a:r>
            <a:r>
              <a:rPr lang="en-US" altLang="zh-CN" sz="2000" dirty="0" err="1">
                <a:solidFill>
                  <a:schemeClr val="tx1">
                    <a:lumMod val="75000"/>
                    <a:lumOff val="25000"/>
                  </a:schemeClr>
                </a:solidFill>
              </a:rPr>
              <a:t>hwy</a:t>
            </a:r>
            <a:r>
              <a:rPr lang="zh-CN" altLang="zh-CN" sz="2000" dirty="0">
                <a:solidFill>
                  <a:schemeClr val="tx1">
                    <a:lumMod val="75000"/>
                    <a:lumOff val="25000"/>
                  </a:schemeClr>
                </a:solidFill>
              </a:rPr>
              <a:t>映射到</a:t>
            </a:r>
            <a:r>
              <a:rPr lang="en-US" altLang="zh-CN" sz="2000" dirty="0">
                <a:solidFill>
                  <a:schemeClr val="tx1">
                    <a:lumMod val="75000"/>
                    <a:lumOff val="25000"/>
                  </a:schemeClr>
                </a:solidFill>
              </a:rPr>
              <a:t>y</a:t>
            </a:r>
            <a:r>
              <a:rPr lang="zh-CN" altLang="zh-CN" sz="2000" dirty="0">
                <a:solidFill>
                  <a:schemeClr val="tx1">
                    <a:lumMod val="75000"/>
                    <a:lumOff val="25000"/>
                  </a:schemeClr>
                </a:solidFill>
              </a:rPr>
              <a:t>轴</a:t>
            </a:r>
            <a:r>
              <a:rPr lang="en-US" altLang="zh-CN" sz="2000" dirty="0">
                <a:solidFill>
                  <a:schemeClr val="tx1">
                    <a:lumMod val="75000"/>
                    <a:lumOff val="25000"/>
                  </a:schemeClr>
                </a:solidFill>
              </a:rPr>
              <a:t>,</a:t>
            </a:r>
            <a:r>
              <a:rPr lang="zh-CN" altLang="zh-CN" sz="2000" dirty="0">
                <a:solidFill>
                  <a:schemeClr val="tx1">
                    <a:lumMod val="75000"/>
                    <a:lumOff val="25000"/>
                  </a:schemeClr>
                </a:solidFill>
              </a:rPr>
              <a:t>并画散点图。</a:t>
            </a:r>
          </a:p>
          <a:p>
            <a:r>
              <a:rPr lang="en-US" altLang="zh-CN" sz="2000" dirty="0">
                <a:solidFill>
                  <a:schemeClr val="tx1">
                    <a:lumMod val="75000"/>
                    <a:lumOff val="25000"/>
                  </a:schemeClr>
                </a:solidFill>
              </a:rPr>
              <a:t>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 library(ggplot2)</a:t>
            </a:r>
          </a:p>
          <a:p>
            <a:r>
              <a:rPr lang="en-US" altLang="zh-CN" sz="2000" dirty="0">
                <a:solidFill>
                  <a:schemeClr val="tx1">
                    <a:lumMod val="75000"/>
                    <a:lumOff val="25000"/>
                  </a:schemeClr>
                </a:solidFill>
              </a:rPr>
              <a:t>&gt; p &lt;- </a:t>
            </a:r>
            <a:r>
              <a:rPr lang="en-US" altLang="zh-CN" sz="2000" dirty="0" err="1">
                <a:solidFill>
                  <a:schemeClr val="tx1">
                    <a:lumMod val="75000"/>
                    <a:lumOff val="25000"/>
                  </a:schemeClr>
                </a:solidFill>
              </a:rPr>
              <a:t>ggplot</a:t>
            </a:r>
            <a:r>
              <a:rPr lang="en-US" altLang="zh-CN" sz="2000" dirty="0">
                <a:solidFill>
                  <a:schemeClr val="tx1">
                    <a:lumMod val="75000"/>
                    <a:lumOff val="25000"/>
                  </a:schemeClr>
                </a:solidFill>
              </a:rPr>
              <a:t>(data=mpg, mapping=</a:t>
            </a:r>
            <a:r>
              <a:rPr lang="en-US" altLang="zh-CN" sz="2000" dirty="0" err="1">
                <a:solidFill>
                  <a:schemeClr val="tx1">
                    <a:lumMod val="75000"/>
                    <a:lumOff val="25000"/>
                  </a:schemeClr>
                </a:solidFill>
              </a:rPr>
              <a:t>aes</a:t>
            </a:r>
            <a:r>
              <a:rPr lang="en-US" altLang="zh-CN" sz="2000" dirty="0">
                <a:solidFill>
                  <a:schemeClr val="tx1">
                    <a:lumMod val="75000"/>
                    <a:lumOff val="25000"/>
                  </a:schemeClr>
                </a:solidFill>
              </a:rPr>
              <a:t>(x=</a:t>
            </a:r>
            <a:r>
              <a:rPr lang="en-US" altLang="zh-CN" sz="2000" dirty="0" err="1">
                <a:solidFill>
                  <a:schemeClr val="tx1">
                    <a:lumMod val="75000"/>
                    <a:lumOff val="25000"/>
                  </a:schemeClr>
                </a:solidFill>
              </a:rPr>
              <a:t>cty</a:t>
            </a:r>
            <a:r>
              <a:rPr lang="en-US" altLang="zh-CN" sz="2000" dirty="0">
                <a:solidFill>
                  <a:schemeClr val="tx1">
                    <a:lumMod val="75000"/>
                    <a:lumOff val="25000"/>
                  </a:schemeClr>
                </a:solidFill>
              </a:rPr>
              <a:t>, y=</a:t>
            </a:r>
            <a:r>
              <a:rPr lang="en-US" altLang="zh-CN" sz="2000" dirty="0" err="1">
                <a:solidFill>
                  <a:schemeClr val="tx1">
                    <a:lumMod val="75000"/>
                    <a:lumOff val="25000"/>
                  </a:schemeClr>
                </a:solidFill>
              </a:rPr>
              <a:t>hwy</a:t>
            </a:r>
            <a:r>
              <a:rPr lang="en-US" altLang="zh-CN" sz="2000" dirty="0">
                <a:solidFill>
                  <a:schemeClr val="tx1">
                    <a:lumMod val="75000"/>
                    <a:lumOff val="25000"/>
                  </a:schemeClr>
                </a:solidFill>
              </a:rPr>
              <a:t>))#</a:t>
            </a:r>
            <a:r>
              <a:rPr lang="zh-CN" altLang="zh-CN" sz="2000" dirty="0">
                <a:solidFill>
                  <a:schemeClr val="tx1">
                    <a:lumMod val="75000"/>
                    <a:lumOff val="25000"/>
                  </a:schemeClr>
                </a:solidFill>
              </a:rPr>
              <a:t>第一层，画布</a:t>
            </a:r>
          </a:p>
          <a:p>
            <a:r>
              <a:rPr lang="en-US" altLang="zh-CN" sz="2000" dirty="0">
                <a:solidFill>
                  <a:schemeClr val="tx1">
                    <a:lumMod val="75000"/>
                    <a:lumOff val="25000"/>
                  </a:schemeClr>
                </a:solidFill>
              </a:rPr>
              <a:t>&gt; p + </a:t>
            </a:r>
            <a:r>
              <a:rPr lang="en-US" altLang="zh-CN" sz="2000" dirty="0" err="1">
                <a:solidFill>
                  <a:schemeClr val="tx1">
                    <a:lumMod val="75000"/>
                    <a:lumOff val="25000"/>
                  </a:schemeClr>
                </a:solidFill>
              </a:rPr>
              <a:t>geom_point</a:t>
            </a:r>
            <a:r>
              <a:rPr lang="en-US" altLang="zh-CN" sz="2000" dirty="0">
                <a:solidFill>
                  <a:schemeClr val="tx1">
                    <a:lumMod val="75000"/>
                    <a:lumOff val="25000"/>
                  </a:schemeClr>
                </a:solidFill>
              </a:rPr>
              <a:t>() #</a:t>
            </a:r>
            <a:r>
              <a:rPr lang="zh-CN" altLang="zh-CN" sz="2000" dirty="0">
                <a:solidFill>
                  <a:schemeClr val="tx1">
                    <a:lumMod val="75000"/>
                    <a:lumOff val="25000"/>
                  </a:schemeClr>
                </a:solidFill>
              </a:rPr>
              <a:t>第二层，画散点图</a:t>
            </a:r>
          </a:p>
          <a:p>
            <a:r>
              <a:rPr lang="zh-CN" altLang="zh-CN" sz="2000" dirty="0">
                <a:solidFill>
                  <a:schemeClr val="tx1">
                    <a:lumMod val="75000"/>
                    <a:lumOff val="25000"/>
                  </a:schemeClr>
                </a:solidFill>
              </a:rPr>
              <a:t>效果如图</a:t>
            </a:r>
          </a:p>
        </p:txBody>
      </p:sp>
      <p:pic>
        <p:nvPicPr>
          <p:cNvPr id="21" name="图片 20"/>
          <p:cNvPicPr/>
          <p:nvPr/>
        </p:nvPicPr>
        <p:blipFill>
          <a:blip r:embed="rId2">
            <a:extLst>
              <a:ext uri="{28A0092B-C50C-407E-A947-70E740481C1C}">
                <a14:useLocalDpi xmlns:a14="http://schemas.microsoft.com/office/drawing/2010/main" val="0"/>
              </a:ext>
            </a:extLst>
          </a:blip>
          <a:srcRect/>
          <a:stretch>
            <a:fillRect/>
          </a:stretch>
        </p:blipFill>
        <p:spPr>
          <a:xfrm>
            <a:off x="5543697" y="3773238"/>
            <a:ext cx="2981325" cy="2714625"/>
          </a:xfrm>
          <a:prstGeom prst="rect">
            <a:avLst/>
          </a:prstGeom>
          <a:noFill/>
          <a:ln>
            <a:noFill/>
          </a:ln>
        </p:spPr>
      </p:pic>
    </p:spTree>
    <p:extLst>
      <p:ext uri="{BB962C8B-B14F-4D97-AF65-F5344CB8AC3E}">
        <p14:creationId xmlns:p14="http://schemas.microsoft.com/office/powerpoint/2010/main" val="1698642735"/>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矩形 36"/>
          <p:cNvSpPr/>
          <p:nvPr/>
        </p:nvSpPr>
        <p:spPr>
          <a:xfrm>
            <a:off x="659019" y="1012825"/>
            <a:ext cx="2319866"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en-US" sz="2400" dirty="0">
                <a:solidFill>
                  <a:schemeClr val="tx1">
                    <a:lumMod val="75000"/>
                    <a:lumOff val="25000"/>
                  </a:schemeClr>
                </a:solidFill>
              </a:rPr>
              <a:t>映射</a:t>
            </a:r>
          </a:p>
        </p:txBody>
      </p:sp>
      <p:grpSp>
        <p:nvGrpSpPr>
          <p:cNvPr id="13" name="组合 12"/>
          <p:cNvGrpSpPr/>
          <p:nvPr/>
        </p:nvGrpSpPr>
        <p:grpSpPr>
          <a:xfrm>
            <a:off x="-1" y="-2439"/>
            <a:ext cx="9145786" cy="718410"/>
            <a:chOff x="-1" y="190175"/>
            <a:chExt cx="9145786" cy="525795"/>
          </a:xfrm>
        </p:grpSpPr>
        <p:sp>
          <p:nvSpPr>
            <p:cNvPr id="14" name="任意多边形 13"/>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5" name="任意多边形 14"/>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6" name="任意多边形 15"/>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17" name="文本框 6"/>
          <p:cNvSpPr txBox="1"/>
          <p:nvPr/>
        </p:nvSpPr>
        <p:spPr>
          <a:xfrm>
            <a:off x="452232" y="173917"/>
            <a:ext cx="2877711" cy="415498"/>
          </a:xfrm>
          <a:prstGeom prst="rect">
            <a:avLst/>
          </a:prstGeom>
          <a:noFill/>
        </p:spPr>
        <p:txBody>
          <a:bodyPr wrap="none" rtlCol="0">
            <a:spAutoFit/>
          </a:bodyPr>
          <a:lstStyle/>
          <a:p>
            <a:r>
              <a:rPr lang="en-US" altLang="zh-CN" sz="2100" b="1" spc="225" dirty="0">
                <a:solidFill>
                  <a:prstClr val="white"/>
                </a:solidFill>
              </a:rPr>
              <a:t>5.2 </a:t>
            </a:r>
            <a:r>
              <a:rPr lang="zh-CN" altLang="en-US" sz="2100" b="1" spc="225" dirty="0">
                <a:solidFill>
                  <a:prstClr val="white"/>
                </a:solidFill>
              </a:rPr>
              <a:t>高水平绘图命令</a:t>
            </a:r>
          </a:p>
        </p:txBody>
      </p:sp>
      <p:sp>
        <p:nvSpPr>
          <p:cNvPr id="18"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9" name="文本框 27"/>
          <p:cNvSpPr txBox="1"/>
          <p:nvPr/>
        </p:nvSpPr>
        <p:spPr>
          <a:xfrm>
            <a:off x="6401867" y="234392"/>
            <a:ext cx="1620957" cy="300082"/>
          </a:xfrm>
          <a:prstGeom prst="rect">
            <a:avLst/>
          </a:prstGeom>
          <a:noFill/>
        </p:spPr>
        <p:txBody>
          <a:bodyPr wrap="none" rtlCol="0">
            <a:spAutoFit/>
          </a:bodyPr>
          <a:lstStyle/>
          <a:p>
            <a:r>
              <a:rPr lang="zh-CN" altLang="en-US" sz="1350" dirty="0">
                <a:solidFill>
                  <a:prstClr val="white"/>
                </a:solidFill>
              </a:rPr>
              <a:t>第五章 数据可视化</a:t>
            </a:r>
          </a:p>
        </p:txBody>
      </p:sp>
      <p:sp>
        <p:nvSpPr>
          <p:cNvPr id="6" name="TextBox 5"/>
          <p:cNvSpPr txBox="1"/>
          <p:nvPr/>
        </p:nvSpPr>
        <p:spPr>
          <a:xfrm>
            <a:off x="1069145" y="1603717"/>
            <a:ext cx="7455877" cy="1015663"/>
          </a:xfrm>
          <a:prstGeom prst="rect">
            <a:avLst/>
          </a:prstGeom>
          <a:noFill/>
        </p:spPr>
        <p:txBody>
          <a:bodyPr wrap="square" rtlCol="0">
            <a:spAutoFit/>
          </a:bodyPr>
          <a:lstStyle/>
          <a:p>
            <a:r>
              <a:rPr lang="zh-CN" altLang="zh-CN" sz="2000" dirty="0">
                <a:solidFill>
                  <a:schemeClr val="tx1">
                    <a:lumMod val="75000"/>
                    <a:lumOff val="25000"/>
                  </a:schemeClr>
                </a:solidFill>
              </a:rPr>
              <a:t>将年份映射到颜色属性：</a:t>
            </a:r>
          </a:p>
          <a:p>
            <a:r>
              <a:rPr lang="en-US" altLang="zh-CN" sz="2000" dirty="0">
                <a:solidFill>
                  <a:schemeClr val="tx1">
                    <a:lumMod val="75000"/>
                    <a:lumOff val="25000"/>
                  </a:schemeClr>
                </a:solidFill>
              </a:rPr>
              <a:t>&gt;p&lt;-</a:t>
            </a:r>
            <a:r>
              <a:rPr lang="en-US" altLang="zh-CN" sz="2000" dirty="0" err="1">
                <a:solidFill>
                  <a:schemeClr val="tx1">
                    <a:lumMod val="75000"/>
                    <a:lumOff val="25000"/>
                  </a:schemeClr>
                </a:solidFill>
              </a:rPr>
              <a:t>ggplot</a:t>
            </a:r>
            <a:r>
              <a:rPr lang="en-US" altLang="zh-CN" sz="2000" dirty="0">
                <a:solidFill>
                  <a:schemeClr val="tx1">
                    <a:lumMod val="75000"/>
                    <a:lumOff val="25000"/>
                  </a:schemeClr>
                </a:solidFill>
              </a:rPr>
              <a:t>(mpg, </a:t>
            </a:r>
            <a:r>
              <a:rPr lang="en-US" altLang="zh-CN" sz="2000" dirty="0" err="1">
                <a:solidFill>
                  <a:schemeClr val="tx1">
                    <a:lumMod val="75000"/>
                    <a:lumOff val="25000"/>
                  </a:schemeClr>
                </a:solidFill>
              </a:rPr>
              <a:t>aes</a:t>
            </a:r>
            <a:r>
              <a:rPr lang="en-US" altLang="zh-CN" sz="2000" dirty="0">
                <a:solidFill>
                  <a:schemeClr val="tx1">
                    <a:lumMod val="75000"/>
                    <a:lumOff val="25000"/>
                  </a:schemeClr>
                </a:solidFill>
              </a:rPr>
              <a:t>(x=</a:t>
            </a:r>
            <a:r>
              <a:rPr lang="en-US" altLang="zh-CN" sz="2000" dirty="0" err="1">
                <a:solidFill>
                  <a:schemeClr val="tx1">
                    <a:lumMod val="75000"/>
                    <a:lumOff val="25000"/>
                  </a:schemeClr>
                </a:solidFill>
              </a:rPr>
              <a:t>cty</a:t>
            </a:r>
            <a:r>
              <a:rPr lang="en-US" altLang="zh-CN" sz="2000" dirty="0">
                <a:solidFill>
                  <a:schemeClr val="tx1">
                    <a:lumMod val="75000"/>
                    <a:lumOff val="25000"/>
                  </a:schemeClr>
                </a:solidFill>
              </a:rPr>
              <a:t>, y=</a:t>
            </a:r>
            <a:r>
              <a:rPr lang="en-US" altLang="zh-CN" sz="2000" dirty="0" err="1">
                <a:solidFill>
                  <a:schemeClr val="tx1">
                    <a:lumMod val="75000"/>
                    <a:lumOff val="25000"/>
                  </a:schemeClr>
                </a:solidFill>
              </a:rPr>
              <a:t>hwy</a:t>
            </a:r>
            <a:r>
              <a:rPr lang="zh-CN" altLang="zh-CN" sz="2000" dirty="0">
                <a:solidFill>
                  <a:schemeClr val="tx1">
                    <a:lumMod val="75000"/>
                    <a:lumOff val="25000"/>
                  </a:schemeClr>
                </a:solidFill>
              </a:rPr>
              <a:t>，</a:t>
            </a:r>
            <a:r>
              <a:rPr lang="en-US" altLang="zh-CN" sz="2000" dirty="0">
                <a:solidFill>
                  <a:schemeClr val="tx1">
                    <a:lumMod val="75000"/>
                    <a:lumOff val="25000"/>
                  </a:schemeClr>
                </a:solidFill>
              </a:rPr>
              <a:t>color=factor(year)))</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&gt;p + </a:t>
            </a:r>
            <a:r>
              <a:rPr lang="en-US" altLang="zh-CN" sz="2000" dirty="0" err="1">
                <a:solidFill>
                  <a:schemeClr val="tx1">
                    <a:lumMod val="75000"/>
                    <a:lumOff val="25000"/>
                  </a:schemeClr>
                </a:solidFill>
              </a:rPr>
              <a:t>geom_point</a:t>
            </a:r>
            <a:r>
              <a:rPr lang="en-US" altLang="zh-CN" sz="2000" dirty="0">
                <a:solidFill>
                  <a:schemeClr val="tx1">
                    <a:lumMod val="75000"/>
                    <a:lumOff val="25000"/>
                  </a:schemeClr>
                </a:solidFill>
              </a:rPr>
              <a:t>()</a:t>
            </a:r>
          </a:p>
        </p:txBody>
      </p:sp>
      <p:pic>
        <p:nvPicPr>
          <p:cNvPr id="20" name="图片 19"/>
          <p:cNvPicPr/>
          <p:nvPr/>
        </p:nvPicPr>
        <p:blipFill>
          <a:blip r:embed="rId2">
            <a:extLst>
              <a:ext uri="{28A0092B-C50C-407E-A947-70E740481C1C}">
                <a14:useLocalDpi xmlns:a14="http://schemas.microsoft.com/office/drawing/2010/main" val="0"/>
              </a:ext>
            </a:extLst>
          </a:blip>
          <a:srcRect/>
          <a:stretch>
            <a:fillRect/>
          </a:stretch>
        </p:blipFill>
        <p:spPr>
          <a:xfrm>
            <a:off x="3742558" y="2297113"/>
            <a:ext cx="4280265" cy="4099173"/>
          </a:xfrm>
          <a:prstGeom prst="rect">
            <a:avLst/>
          </a:prstGeom>
          <a:noFill/>
          <a:ln>
            <a:noFill/>
          </a:ln>
        </p:spPr>
      </p:pic>
    </p:spTree>
    <p:extLst>
      <p:ext uri="{BB962C8B-B14F-4D97-AF65-F5344CB8AC3E}">
        <p14:creationId xmlns:p14="http://schemas.microsoft.com/office/powerpoint/2010/main" val="381448907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690257" y="854039"/>
            <a:ext cx="7832784" cy="781050"/>
            <a:chOff x="2788580" y="1152524"/>
            <a:chExt cx="3730770" cy="781050"/>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4"/>
            <p:cNvSpPr txBox="1"/>
            <p:nvPr/>
          </p:nvSpPr>
          <p:spPr>
            <a:xfrm>
              <a:off x="4075252" y="1169836"/>
              <a:ext cx="993483" cy="523220"/>
            </a:xfrm>
            <a:prstGeom prst="rect">
              <a:avLst/>
            </a:prstGeom>
            <a:noFill/>
          </p:spPr>
          <p:txBody>
            <a:bodyPr wrap="none" rtlCol="0">
              <a:spAutoFit/>
            </a:bodyPr>
            <a:lstStyle/>
            <a:p>
              <a:pPr algn="ctr"/>
              <a:r>
                <a:rPr lang="zh-CN" altLang="en-US" sz="2800" dirty="0">
                  <a:solidFill>
                    <a:srgbClr val="C00000"/>
                  </a:solidFill>
                </a:rPr>
                <a:t>第一章 绪论</a:t>
              </a:r>
            </a:p>
          </p:txBody>
        </p:sp>
      </p:grpSp>
      <p:grpSp>
        <p:nvGrpSpPr>
          <p:cNvPr id="67" name="组合 66"/>
          <p:cNvGrpSpPr/>
          <p:nvPr/>
        </p:nvGrpSpPr>
        <p:grpSpPr>
          <a:xfrm>
            <a:off x="1587848" y="2764447"/>
            <a:ext cx="5693399" cy="415498"/>
            <a:chOff x="1807265" y="2462595"/>
            <a:chExt cx="5693399" cy="415498"/>
          </a:xfrm>
        </p:grpSpPr>
        <p:sp>
          <p:nvSpPr>
            <p:cNvPr id="47" name="圆角矩形 46"/>
            <p:cNvSpPr/>
            <p:nvPr/>
          </p:nvSpPr>
          <p:spPr>
            <a:xfrm>
              <a:off x="1807265" y="2478527"/>
              <a:ext cx="5693399" cy="394154"/>
            </a:xfrm>
            <a:prstGeom prst="roundRect">
              <a:avLst>
                <a:gd name="adj" fmla="val 20658"/>
              </a:avLst>
            </a:prstGeom>
            <a:solidFill>
              <a:srgbClr val="3D89B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矩形 47"/>
            <p:cNvSpPr/>
            <p:nvPr/>
          </p:nvSpPr>
          <p:spPr>
            <a:xfrm>
              <a:off x="1883286" y="2462595"/>
              <a:ext cx="3813593" cy="415498"/>
            </a:xfrm>
            <a:prstGeom prst="rect">
              <a:avLst/>
            </a:prstGeom>
          </p:spPr>
          <p:txBody>
            <a:bodyPr wrap="square">
              <a:spAutoFit/>
            </a:bodyPr>
            <a:lstStyle/>
            <a:p>
              <a:r>
                <a:rPr lang="en-US" altLang="zh-CN" sz="2100" spc="225" dirty="0">
                  <a:solidFill>
                    <a:schemeClr val="bg1"/>
                  </a:solidFill>
                  <a:latin typeface="微软雅黑" panose="020B0503020204020204" pitchFamily="34" charset="-122"/>
                  <a:ea typeface="微软雅黑" panose="020B0503020204020204" pitchFamily="34" charset="-122"/>
                </a:rPr>
                <a:t>1.2</a:t>
              </a:r>
              <a:r>
                <a:rPr lang="zh-CN" altLang="en-US" sz="2100" spc="225" dirty="0">
                  <a:solidFill>
                    <a:schemeClr val="bg1"/>
                  </a:solidFill>
                  <a:latin typeface="微软雅黑" panose="020B0503020204020204" pitchFamily="34" charset="-122"/>
                  <a:ea typeface="微软雅黑" panose="020B0503020204020204" pitchFamily="34" charset="-122"/>
                </a:rPr>
                <a:t>　正确的数据思维观</a:t>
              </a:r>
            </a:p>
          </p:txBody>
        </p:sp>
      </p:grpSp>
      <p:grpSp>
        <p:nvGrpSpPr>
          <p:cNvPr id="68" name="组合 67"/>
          <p:cNvGrpSpPr/>
          <p:nvPr/>
        </p:nvGrpSpPr>
        <p:grpSpPr>
          <a:xfrm>
            <a:off x="1587848" y="2098169"/>
            <a:ext cx="5693399" cy="426278"/>
            <a:chOff x="1807265" y="2935089"/>
            <a:chExt cx="5693399" cy="426278"/>
          </a:xfrm>
        </p:grpSpPr>
        <p:sp>
          <p:nvSpPr>
            <p:cNvPr id="49"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矩形 49"/>
            <p:cNvSpPr/>
            <p:nvPr/>
          </p:nvSpPr>
          <p:spPr>
            <a:xfrm>
              <a:off x="1881814" y="2945869"/>
              <a:ext cx="3243196"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1.1</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为什么学习</a:t>
              </a:r>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R</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语言</a:t>
              </a:r>
              <a:endParaRPr lang="zh-CN" altLang="en-US" sz="2100" spc="225" dirty="0">
                <a:latin typeface="微软雅黑" panose="020B0503020204020204" pitchFamily="34" charset="-122"/>
                <a:ea typeface="微软雅黑" panose="020B0503020204020204" pitchFamily="34" charset="-122"/>
              </a:endParaRPr>
            </a:p>
          </p:txBody>
        </p:sp>
      </p:gr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3934147494"/>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矩形 36"/>
          <p:cNvSpPr/>
          <p:nvPr/>
        </p:nvSpPr>
        <p:spPr>
          <a:xfrm>
            <a:off x="659019" y="1012825"/>
            <a:ext cx="2319866"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en-US" sz="2400" dirty="0">
                <a:solidFill>
                  <a:schemeClr val="tx1">
                    <a:lumMod val="75000"/>
                    <a:lumOff val="25000"/>
                  </a:schemeClr>
                </a:solidFill>
              </a:rPr>
              <a:t>映射</a:t>
            </a:r>
          </a:p>
        </p:txBody>
      </p:sp>
      <p:grpSp>
        <p:nvGrpSpPr>
          <p:cNvPr id="13" name="组合 12"/>
          <p:cNvGrpSpPr/>
          <p:nvPr/>
        </p:nvGrpSpPr>
        <p:grpSpPr>
          <a:xfrm>
            <a:off x="-1" y="-2439"/>
            <a:ext cx="9145786" cy="718410"/>
            <a:chOff x="-1" y="190175"/>
            <a:chExt cx="9145786" cy="525795"/>
          </a:xfrm>
        </p:grpSpPr>
        <p:sp>
          <p:nvSpPr>
            <p:cNvPr id="14" name="任意多边形 13"/>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5" name="任意多边形 14"/>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6" name="任意多边形 15"/>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17" name="文本框 6"/>
          <p:cNvSpPr txBox="1"/>
          <p:nvPr/>
        </p:nvSpPr>
        <p:spPr>
          <a:xfrm>
            <a:off x="452232" y="173917"/>
            <a:ext cx="2877711" cy="415498"/>
          </a:xfrm>
          <a:prstGeom prst="rect">
            <a:avLst/>
          </a:prstGeom>
          <a:noFill/>
        </p:spPr>
        <p:txBody>
          <a:bodyPr wrap="none" rtlCol="0">
            <a:spAutoFit/>
          </a:bodyPr>
          <a:lstStyle/>
          <a:p>
            <a:r>
              <a:rPr lang="en-US" altLang="zh-CN" sz="2100" b="1" spc="225" dirty="0">
                <a:solidFill>
                  <a:prstClr val="white"/>
                </a:solidFill>
              </a:rPr>
              <a:t>5.2 </a:t>
            </a:r>
            <a:r>
              <a:rPr lang="zh-CN" altLang="en-US" sz="2100" b="1" spc="225" dirty="0">
                <a:solidFill>
                  <a:prstClr val="white"/>
                </a:solidFill>
              </a:rPr>
              <a:t>高水平绘图命令</a:t>
            </a:r>
          </a:p>
        </p:txBody>
      </p:sp>
      <p:sp>
        <p:nvSpPr>
          <p:cNvPr id="18"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9" name="文本框 27"/>
          <p:cNvSpPr txBox="1"/>
          <p:nvPr/>
        </p:nvSpPr>
        <p:spPr>
          <a:xfrm>
            <a:off x="6401867" y="234392"/>
            <a:ext cx="1620957" cy="300082"/>
          </a:xfrm>
          <a:prstGeom prst="rect">
            <a:avLst/>
          </a:prstGeom>
          <a:noFill/>
        </p:spPr>
        <p:txBody>
          <a:bodyPr wrap="none" rtlCol="0">
            <a:spAutoFit/>
          </a:bodyPr>
          <a:lstStyle/>
          <a:p>
            <a:r>
              <a:rPr lang="zh-CN" altLang="en-US" sz="1350" dirty="0">
                <a:solidFill>
                  <a:prstClr val="white"/>
                </a:solidFill>
              </a:rPr>
              <a:t>第五章 数据可视化</a:t>
            </a:r>
          </a:p>
        </p:txBody>
      </p:sp>
      <p:sp>
        <p:nvSpPr>
          <p:cNvPr id="6" name="TextBox 5"/>
          <p:cNvSpPr txBox="1"/>
          <p:nvPr/>
        </p:nvSpPr>
        <p:spPr>
          <a:xfrm>
            <a:off x="1069145" y="1603717"/>
            <a:ext cx="7455877" cy="1323439"/>
          </a:xfrm>
          <a:prstGeom prst="rect">
            <a:avLst/>
          </a:prstGeom>
          <a:noFill/>
        </p:spPr>
        <p:txBody>
          <a:bodyPr wrap="square" rtlCol="0">
            <a:spAutoFit/>
          </a:bodyPr>
          <a:lstStyle/>
          <a:p>
            <a:r>
              <a:rPr lang="zh-CN" altLang="zh-CN" sz="2000" dirty="0">
                <a:solidFill>
                  <a:schemeClr val="tx1">
                    <a:lumMod val="75000"/>
                    <a:lumOff val="25000"/>
                  </a:schemeClr>
                </a:solidFill>
              </a:rPr>
              <a:t>将排量映射到散点大小（见图</a:t>
            </a:r>
            <a:r>
              <a:rPr lang="en-US" altLang="zh-CN" sz="2000" dirty="0">
                <a:solidFill>
                  <a:schemeClr val="tx1">
                    <a:lumMod val="75000"/>
                    <a:lumOff val="25000"/>
                  </a:schemeClr>
                </a:solidFill>
              </a:rPr>
              <a:t>5.17</a:t>
            </a:r>
            <a:r>
              <a:rPr lang="zh-CN" altLang="zh-CN" sz="2000" dirty="0">
                <a:solidFill>
                  <a:schemeClr val="tx1">
                    <a:lumMod val="75000"/>
                    <a:lumOff val="25000"/>
                  </a:schemeClr>
                </a:solidFill>
              </a:rPr>
              <a:t>）：</a:t>
            </a:r>
          </a:p>
          <a:p>
            <a:r>
              <a:rPr lang="en-US" altLang="zh-CN" sz="2000" dirty="0">
                <a:solidFill>
                  <a:schemeClr val="tx1">
                    <a:lumMod val="75000"/>
                    <a:lumOff val="25000"/>
                  </a:schemeClr>
                </a:solidFill>
              </a:rPr>
              <a:t>p &lt;- </a:t>
            </a:r>
            <a:r>
              <a:rPr lang="en-US" altLang="zh-CN" sz="2000" dirty="0" err="1">
                <a:solidFill>
                  <a:schemeClr val="tx1">
                    <a:lumMod val="75000"/>
                    <a:lumOff val="25000"/>
                  </a:schemeClr>
                </a:solidFill>
              </a:rPr>
              <a:t>ggplot</a:t>
            </a:r>
            <a:r>
              <a:rPr lang="en-US" altLang="zh-CN" sz="2000" dirty="0">
                <a:solidFill>
                  <a:schemeClr val="tx1">
                    <a:lumMod val="75000"/>
                    <a:lumOff val="25000"/>
                  </a:schemeClr>
                </a:solidFill>
              </a:rPr>
              <a:t>(mpg, </a:t>
            </a:r>
            <a:r>
              <a:rPr lang="en-US" altLang="zh-CN" sz="2000" dirty="0" err="1">
                <a:solidFill>
                  <a:schemeClr val="tx1">
                    <a:lumMod val="75000"/>
                    <a:lumOff val="25000"/>
                  </a:schemeClr>
                </a:solidFill>
              </a:rPr>
              <a:t>aes</a:t>
            </a:r>
            <a:r>
              <a:rPr lang="en-US" altLang="zh-CN" sz="2000" dirty="0">
                <a:solidFill>
                  <a:schemeClr val="tx1">
                    <a:lumMod val="75000"/>
                    <a:lumOff val="25000"/>
                  </a:schemeClr>
                </a:solidFill>
              </a:rPr>
              <a:t>(x=</a:t>
            </a:r>
            <a:r>
              <a:rPr lang="en-US" altLang="zh-CN" sz="2000" dirty="0" err="1">
                <a:solidFill>
                  <a:schemeClr val="tx1">
                    <a:lumMod val="75000"/>
                    <a:lumOff val="25000"/>
                  </a:schemeClr>
                </a:solidFill>
              </a:rPr>
              <a:t>cty</a:t>
            </a:r>
            <a:r>
              <a:rPr lang="en-US" altLang="zh-CN" sz="2000" dirty="0">
                <a:solidFill>
                  <a:schemeClr val="tx1">
                    <a:lumMod val="75000"/>
                    <a:lumOff val="25000"/>
                  </a:schemeClr>
                </a:solidFill>
              </a:rPr>
              <a:t>, y=</a:t>
            </a:r>
            <a:r>
              <a:rPr lang="en-US" altLang="zh-CN" sz="2000" dirty="0" err="1">
                <a:solidFill>
                  <a:schemeClr val="tx1">
                    <a:lumMod val="75000"/>
                    <a:lumOff val="25000"/>
                  </a:schemeClr>
                </a:solidFill>
              </a:rPr>
              <a:t>hwy,color</a:t>
            </a:r>
            <a:r>
              <a:rPr lang="en-US" altLang="zh-CN" sz="2000" dirty="0">
                <a:solidFill>
                  <a:schemeClr val="tx1">
                    <a:lumMod val="75000"/>
                    <a:lumOff val="25000"/>
                  </a:schemeClr>
                </a:solidFill>
              </a:rPr>
              <a:t>=factor(year),</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size=</a:t>
            </a:r>
            <a:r>
              <a:rPr lang="en-US" altLang="zh-CN" sz="2000" dirty="0" err="1">
                <a:solidFill>
                  <a:schemeClr val="tx1">
                    <a:lumMod val="75000"/>
                    <a:lumOff val="25000"/>
                  </a:schemeClr>
                </a:solidFill>
              </a:rPr>
              <a:t>displ</a:t>
            </a:r>
            <a:r>
              <a:rPr lang="en-US" altLang="zh-CN" sz="2000" dirty="0">
                <a:solidFill>
                  <a:schemeClr val="tx1">
                    <a:lumMod val="75000"/>
                    <a:lumOff val="25000"/>
                  </a:schemeClr>
                </a:solidFill>
              </a:rPr>
              <a:t>))</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p + </a:t>
            </a:r>
            <a:r>
              <a:rPr lang="en-US" altLang="zh-CN" sz="2000" dirty="0" err="1">
                <a:solidFill>
                  <a:schemeClr val="tx1">
                    <a:lumMod val="75000"/>
                    <a:lumOff val="25000"/>
                  </a:schemeClr>
                </a:solidFill>
              </a:rPr>
              <a:t>geom_point</a:t>
            </a:r>
            <a:r>
              <a:rPr lang="en-US" altLang="zh-CN" sz="2000" dirty="0">
                <a:solidFill>
                  <a:schemeClr val="tx1">
                    <a:lumMod val="75000"/>
                    <a:lumOff val="25000"/>
                  </a:schemeClr>
                </a:solidFill>
              </a:rPr>
              <a:t>()</a:t>
            </a:r>
          </a:p>
        </p:txBody>
      </p:sp>
      <p:pic>
        <p:nvPicPr>
          <p:cNvPr id="21" name="图片 20"/>
          <p:cNvPicPr/>
          <p:nvPr/>
        </p:nvPicPr>
        <p:blipFill>
          <a:blip r:embed="rId2">
            <a:extLst>
              <a:ext uri="{28A0092B-C50C-407E-A947-70E740481C1C}">
                <a14:useLocalDpi xmlns:a14="http://schemas.microsoft.com/office/drawing/2010/main" val="0"/>
              </a:ext>
            </a:extLst>
          </a:blip>
          <a:srcRect/>
          <a:stretch>
            <a:fillRect/>
          </a:stretch>
        </p:blipFill>
        <p:spPr>
          <a:xfrm>
            <a:off x="3372594" y="2450643"/>
            <a:ext cx="5257800" cy="3457575"/>
          </a:xfrm>
          <a:prstGeom prst="rect">
            <a:avLst/>
          </a:prstGeom>
          <a:noFill/>
          <a:ln>
            <a:noFill/>
          </a:ln>
        </p:spPr>
      </p:pic>
    </p:spTree>
    <p:extLst>
      <p:ext uri="{BB962C8B-B14F-4D97-AF65-F5344CB8AC3E}">
        <p14:creationId xmlns:p14="http://schemas.microsoft.com/office/powerpoint/2010/main" val="2497340356"/>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矩形 36"/>
          <p:cNvSpPr/>
          <p:nvPr/>
        </p:nvSpPr>
        <p:spPr>
          <a:xfrm>
            <a:off x="659019" y="1012825"/>
            <a:ext cx="2319866"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统计对象</a:t>
            </a:r>
          </a:p>
        </p:txBody>
      </p:sp>
      <p:grpSp>
        <p:nvGrpSpPr>
          <p:cNvPr id="13" name="组合 12"/>
          <p:cNvGrpSpPr/>
          <p:nvPr/>
        </p:nvGrpSpPr>
        <p:grpSpPr>
          <a:xfrm>
            <a:off x="-1" y="-2439"/>
            <a:ext cx="9145786" cy="718410"/>
            <a:chOff x="-1" y="190175"/>
            <a:chExt cx="9145786" cy="525795"/>
          </a:xfrm>
        </p:grpSpPr>
        <p:sp>
          <p:nvSpPr>
            <p:cNvPr id="14" name="任意多边形 13"/>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5" name="任意多边形 14"/>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6" name="任意多边形 15"/>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17" name="文本框 6"/>
          <p:cNvSpPr txBox="1"/>
          <p:nvPr/>
        </p:nvSpPr>
        <p:spPr>
          <a:xfrm>
            <a:off x="452232" y="173917"/>
            <a:ext cx="2877711" cy="415498"/>
          </a:xfrm>
          <a:prstGeom prst="rect">
            <a:avLst/>
          </a:prstGeom>
          <a:noFill/>
        </p:spPr>
        <p:txBody>
          <a:bodyPr wrap="none" rtlCol="0">
            <a:spAutoFit/>
          </a:bodyPr>
          <a:lstStyle/>
          <a:p>
            <a:r>
              <a:rPr lang="en-US" altLang="zh-CN" sz="2100" b="1" spc="225" dirty="0">
                <a:solidFill>
                  <a:prstClr val="white"/>
                </a:solidFill>
              </a:rPr>
              <a:t>5.2 </a:t>
            </a:r>
            <a:r>
              <a:rPr lang="zh-CN" altLang="en-US" sz="2100" b="1" spc="225" dirty="0">
                <a:solidFill>
                  <a:prstClr val="white"/>
                </a:solidFill>
              </a:rPr>
              <a:t>高水平绘图命令</a:t>
            </a:r>
          </a:p>
        </p:txBody>
      </p:sp>
      <p:sp>
        <p:nvSpPr>
          <p:cNvPr id="18"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9" name="文本框 27"/>
          <p:cNvSpPr txBox="1"/>
          <p:nvPr/>
        </p:nvSpPr>
        <p:spPr>
          <a:xfrm>
            <a:off x="6401867" y="234392"/>
            <a:ext cx="1620957" cy="300082"/>
          </a:xfrm>
          <a:prstGeom prst="rect">
            <a:avLst/>
          </a:prstGeom>
          <a:noFill/>
        </p:spPr>
        <p:txBody>
          <a:bodyPr wrap="none" rtlCol="0">
            <a:spAutoFit/>
          </a:bodyPr>
          <a:lstStyle/>
          <a:p>
            <a:r>
              <a:rPr lang="zh-CN" altLang="en-US" sz="1350" dirty="0">
                <a:solidFill>
                  <a:prstClr val="white"/>
                </a:solidFill>
              </a:rPr>
              <a:t>第五章 数据可视化</a:t>
            </a:r>
          </a:p>
        </p:txBody>
      </p:sp>
      <p:sp>
        <p:nvSpPr>
          <p:cNvPr id="6" name="TextBox 5"/>
          <p:cNvSpPr txBox="1"/>
          <p:nvPr/>
        </p:nvSpPr>
        <p:spPr>
          <a:xfrm>
            <a:off x="1069145" y="1603717"/>
            <a:ext cx="7455877" cy="707886"/>
          </a:xfrm>
          <a:prstGeom prst="rect">
            <a:avLst/>
          </a:prstGeom>
          <a:noFill/>
        </p:spPr>
        <p:txBody>
          <a:bodyPr wrap="square" rtlCol="0">
            <a:spAutoFit/>
          </a:bodyPr>
          <a:lstStyle/>
          <a:p>
            <a:r>
              <a:rPr lang="zh-CN" altLang="zh-CN" sz="2000" dirty="0">
                <a:solidFill>
                  <a:schemeClr val="tx1">
                    <a:lumMod val="75000"/>
                    <a:lumOff val="25000"/>
                  </a:schemeClr>
                </a:solidFill>
              </a:rPr>
              <a:t>统计对象对原始数据进行某种计算。</a:t>
            </a:r>
          </a:p>
          <a:p>
            <a:r>
              <a:rPr lang="zh-CN" altLang="zh-CN" sz="2000" dirty="0">
                <a:solidFill>
                  <a:schemeClr val="tx1">
                    <a:lumMod val="75000"/>
                    <a:lumOff val="25000"/>
                  </a:schemeClr>
                </a:solidFill>
              </a:rPr>
              <a:t>【例</a:t>
            </a:r>
            <a:r>
              <a:rPr lang="en-US" altLang="zh-CN" sz="2000" dirty="0">
                <a:solidFill>
                  <a:schemeClr val="tx1">
                    <a:lumMod val="75000"/>
                    <a:lumOff val="25000"/>
                  </a:schemeClr>
                </a:solidFill>
              </a:rPr>
              <a:t>5.5</a:t>
            </a:r>
            <a:r>
              <a:rPr lang="zh-CN" altLang="zh-CN" sz="2000" dirty="0">
                <a:solidFill>
                  <a:schemeClr val="tx1">
                    <a:lumMod val="75000"/>
                    <a:lumOff val="25000"/>
                  </a:schemeClr>
                </a:solidFill>
              </a:rPr>
              <a:t>】对【例</a:t>
            </a:r>
            <a:r>
              <a:rPr lang="en-US" altLang="zh-CN" sz="2000" dirty="0">
                <a:solidFill>
                  <a:schemeClr val="tx1">
                    <a:lumMod val="75000"/>
                    <a:lumOff val="25000"/>
                  </a:schemeClr>
                </a:solidFill>
              </a:rPr>
              <a:t>5.4</a:t>
            </a:r>
            <a:r>
              <a:rPr lang="zh-CN" altLang="zh-CN" sz="2000" dirty="0">
                <a:solidFill>
                  <a:schemeClr val="tx1">
                    <a:lumMod val="75000"/>
                    <a:lumOff val="25000"/>
                  </a:schemeClr>
                </a:solidFill>
              </a:rPr>
              <a:t>】散点图加上一条回归线。</a:t>
            </a:r>
          </a:p>
        </p:txBody>
      </p:sp>
      <p:pic>
        <p:nvPicPr>
          <p:cNvPr id="20" name="图片 19"/>
          <p:cNvPicPr/>
          <p:nvPr/>
        </p:nvPicPr>
        <p:blipFill>
          <a:blip r:embed="rId2">
            <a:extLst>
              <a:ext uri="{28A0092B-C50C-407E-A947-70E740481C1C}">
                <a14:useLocalDpi xmlns:a14="http://schemas.microsoft.com/office/drawing/2010/main" val="0"/>
              </a:ext>
            </a:extLst>
          </a:blip>
          <a:srcRect/>
          <a:stretch>
            <a:fillRect/>
          </a:stretch>
        </p:blipFill>
        <p:spPr>
          <a:xfrm>
            <a:off x="2054836" y="2408289"/>
            <a:ext cx="4585116" cy="3714925"/>
          </a:xfrm>
          <a:prstGeom prst="rect">
            <a:avLst/>
          </a:prstGeom>
          <a:noFill/>
          <a:ln>
            <a:noFill/>
          </a:ln>
        </p:spPr>
      </p:pic>
    </p:spTree>
    <p:extLst>
      <p:ext uri="{BB962C8B-B14F-4D97-AF65-F5344CB8AC3E}">
        <p14:creationId xmlns:p14="http://schemas.microsoft.com/office/powerpoint/2010/main" val="3351797771"/>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矩形 36"/>
          <p:cNvSpPr/>
          <p:nvPr/>
        </p:nvSpPr>
        <p:spPr>
          <a:xfrm>
            <a:off x="659019" y="1012825"/>
            <a:ext cx="2319866"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统计对象</a:t>
            </a:r>
          </a:p>
        </p:txBody>
      </p:sp>
      <p:grpSp>
        <p:nvGrpSpPr>
          <p:cNvPr id="13" name="组合 12"/>
          <p:cNvGrpSpPr/>
          <p:nvPr/>
        </p:nvGrpSpPr>
        <p:grpSpPr>
          <a:xfrm>
            <a:off x="-1" y="-2439"/>
            <a:ext cx="9145786" cy="718410"/>
            <a:chOff x="-1" y="190175"/>
            <a:chExt cx="9145786" cy="525795"/>
          </a:xfrm>
        </p:grpSpPr>
        <p:sp>
          <p:nvSpPr>
            <p:cNvPr id="14" name="任意多边形 13"/>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5" name="任意多边形 14"/>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6" name="任意多边形 15"/>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17" name="文本框 6"/>
          <p:cNvSpPr txBox="1"/>
          <p:nvPr/>
        </p:nvSpPr>
        <p:spPr>
          <a:xfrm>
            <a:off x="452232" y="173917"/>
            <a:ext cx="2877711" cy="415498"/>
          </a:xfrm>
          <a:prstGeom prst="rect">
            <a:avLst/>
          </a:prstGeom>
          <a:noFill/>
        </p:spPr>
        <p:txBody>
          <a:bodyPr wrap="none" rtlCol="0">
            <a:spAutoFit/>
          </a:bodyPr>
          <a:lstStyle/>
          <a:p>
            <a:r>
              <a:rPr lang="en-US" altLang="zh-CN" sz="2100" b="1" spc="225" dirty="0">
                <a:solidFill>
                  <a:prstClr val="white"/>
                </a:solidFill>
              </a:rPr>
              <a:t>5.2 </a:t>
            </a:r>
            <a:r>
              <a:rPr lang="zh-CN" altLang="en-US" sz="2100" b="1" spc="225" dirty="0">
                <a:solidFill>
                  <a:prstClr val="white"/>
                </a:solidFill>
              </a:rPr>
              <a:t>高水平绘图命令</a:t>
            </a:r>
          </a:p>
        </p:txBody>
      </p:sp>
      <p:sp>
        <p:nvSpPr>
          <p:cNvPr id="18"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9" name="文本框 27"/>
          <p:cNvSpPr txBox="1"/>
          <p:nvPr/>
        </p:nvSpPr>
        <p:spPr>
          <a:xfrm>
            <a:off x="6401867" y="234392"/>
            <a:ext cx="1620957" cy="300082"/>
          </a:xfrm>
          <a:prstGeom prst="rect">
            <a:avLst/>
          </a:prstGeom>
          <a:noFill/>
        </p:spPr>
        <p:txBody>
          <a:bodyPr wrap="none" rtlCol="0">
            <a:spAutoFit/>
          </a:bodyPr>
          <a:lstStyle/>
          <a:p>
            <a:r>
              <a:rPr lang="zh-CN" altLang="en-US" sz="1350" dirty="0">
                <a:solidFill>
                  <a:prstClr val="white"/>
                </a:solidFill>
              </a:rPr>
              <a:t>第五章 数据可视化</a:t>
            </a:r>
          </a:p>
        </p:txBody>
      </p:sp>
      <p:graphicFrame>
        <p:nvGraphicFramePr>
          <p:cNvPr id="4" name="表格 3"/>
          <p:cNvGraphicFramePr>
            <a:graphicFrameLocks noGrp="1"/>
          </p:cNvGraphicFramePr>
          <p:nvPr/>
        </p:nvGraphicFramePr>
        <p:xfrm>
          <a:off x="1184274" y="1597916"/>
          <a:ext cx="6838549" cy="4648138"/>
        </p:xfrm>
        <a:graphic>
          <a:graphicData uri="http://schemas.openxmlformats.org/drawingml/2006/table">
            <a:tbl>
              <a:tblPr firstRow="1" firstCol="1" bandRow="1">
                <a:tableStyleId>{5C22544A-7EE6-4342-B048-85BDC9FD1C3A}</a:tableStyleId>
              </a:tblPr>
              <a:tblGrid>
                <a:gridCol w="1903888">
                  <a:extLst>
                    <a:ext uri="{9D8B030D-6E8A-4147-A177-3AD203B41FA5}">
                      <a16:colId xmlns:a16="http://schemas.microsoft.com/office/drawing/2014/main" val="20000"/>
                    </a:ext>
                  </a:extLst>
                </a:gridCol>
                <a:gridCol w="4934661">
                  <a:extLst>
                    <a:ext uri="{9D8B030D-6E8A-4147-A177-3AD203B41FA5}">
                      <a16:colId xmlns:a16="http://schemas.microsoft.com/office/drawing/2014/main" val="20001"/>
                    </a:ext>
                  </a:extLst>
                </a:gridCol>
              </a:tblGrid>
              <a:tr h="422558">
                <a:tc>
                  <a:txBody>
                    <a:bodyPr/>
                    <a:lstStyle/>
                    <a:p>
                      <a:pPr algn="l">
                        <a:lnSpc>
                          <a:spcPts val="1800"/>
                        </a:lnSpc>
                        <a:spcAft>
                          <a:spcPts val="0"/>
                        </a:spcAft>
                      </a:pPr>
                      <a:r>
                        <a:rPr lang="zh-CN" sz="1800" kern="0">
                          <a:effectLst/>
                        </a:rPr>
                        <a:t>统计对象函数</a:t>
                      </a:r>
                      <a:endParaRPr lang="zh-CN" sz="1800" kern="100">
                        <a:effectLst/>
                        <a:latin typeface="等线" panose="02010600030101010101" charset="-122"/>
                        <a:cs typeface="Times New Roman" panose="02020603050405020304"/>
                      </a:endParaRPr>
                    </a:p>
                  </a:txBody>
                  <a:tcPr marL="28575" marR="28575" marT="28575" marB="28575" anchor="ctr"/>
                </a:tc>
                <a:tc>
                  <a:txBody>
                    <a:bodyPr/>
                    <a:lstStyle/>
                    <a:p>
                      <a:pPr algn="l">
                        <a:lnSpc>
                          <a:spcPts val="1800"/>
                        </a:lnSpc>
                        <a:spcAft>
                          <a:spcPts val="0"/>
                        </a:spcAft>
                      </a:pPr>
                      <a:r>
                        <a:rPr lang="zh-CN" sz="1800" kern="0">
                          <a:effectLst/>
                        </a:rPr>
                        <a:t>描述</a:t>
                      </a:r>
                      <a:endParaRPr lang="zh-CN" sz="1800" kern="100">
                        <a:effectLst/>
                        <a:latin typeface="等线" panose="02010600030101010101" charset="-122"/>
                        <a:cs typeface="Times New Roman" panose="02020603050405020304"/>
                      </a:endParaRPr>
                    </a:p>
                  </a:txBody>
                  <a:tcPr marL="28575" marR="28575" marT="28575" marB="28575" anchor="ctr"/>
                </a:tc>
                <a:extLst>
                  <a:ext uri="{0D108BD9-81ED-4DB2-BD59-A6C34878D82A}">
                    <a16:rowId xmlns:a16="http://schemas.microsoft.com/office/drawing/2014/main" val="10000"/>
                  </a:ext>
                </a:extLst>
              </a:tr>
              <a:tr h="422558">
                <a:tc>
                  <a:txBody>
                    <a:bodyPr/>
                    <a:lstStyle/>
                    <a:p>
                      <a:pPr algn="l">
                        <a:lnSpc>
                          <a:spcPts val="1800"/>
                        </a:lnSpc>
                        <a:spcAft>
                          <a:spcPts val="0"/>
                        </a:spcAft>
                      </a:pPr>
                      <a:r>
                        <a:rPr lang="en-US" sz="1800" kern="0">
                          <a:effectLst/>
                        </a:rPr>
                        <a:t>stat_abline</a:t>
                      </a:r>
                      <a:endParaRPr lang="zh-CN" sz="1800" kern="100">
                        <a:effectLst/>
                        <a:latin typeface="等线" panose="02010600030101010101" charset="-122"/>
                        <a:cs typeface="Times New Roman" panose="02020603050405020304"/>
                      </a:endParaRPr>
                    </a:p>
                  </a:txBody>
                  <a:tcPr marL="28575" marR="28575" marT="28575" marB="28575" anchor="ctr"/>
                </a:tc>
                <a:tc>
                  <a:txBody>
                    <a:bodyPr/>
                    <a:lstStyle/>
                    <a:p>
                      <a:pPr algn="l">
                        <a:lnSpc>
                          <a:spcPts val="1800"/>
                        </a:lnSpc>
                        <a:spcAft>
                          <a:spcPts val="0"/>
                        </a:spcAft>
                      </a:pPr>
                      <a:r>
                        <a:rPr lang="zh-CN" sz="1800" kern="0" dirty="0">
                          <a:solidFill>
                            <a:schemeClr val="tx1">
                              <a:lumMod val="75000"/>
                              <a:lumOff val="25000"/>
                            </a:schemeClr>
                          </a:solidFill>
                          <a:effectLst/>
                        </a:rPr>
                        <a:t>添加线条，用斜率和截距表示</a:t>
                      </a:r>
                      <a:endParaRPr lang="zh-CN" sz="1800" kern="0" dirty="0">
                        <a:solidFill>
                          <a:schemeClr val="tx1">
                            <a:lumMod val="75000"/>
                            <a:lumOff val="25000"/>
                          </a:schemeClr>
                        </a:solidFill>
                        <a:effectLst/>
                        <a:latin typeface="等线" panose="02010600030101010101" charset="-122"/>
                        <a:cs typeface="Times New Roman" panose="02020603050405020304"/>
                      </a:endParaRPr>
                    </a:p>
                  </a:txBody>
                  <a:tcPr marL="28575" marR="28575" marT="28575" marB="28575" anchor="ctr"/>
                </a:tc>
                <a:extLst>
                  <a:ext uri="{0D108BD9-81ED-4DB2-BD59-A6C34878D82A}">
                    <a16:rowId xmlns:a16="http://schemas.microsoft.com/office/drawing/2014/main" val="10001"/>
                  </a:ext>
                </a:extLst>
              </a:tr>
              <a:tr h="422558">
                <a:tc>
                  <a:txBody>
                    <a:bodyPr/>
                    <a:lstStyle/>
                    <a:p>
                      <a:pPr algn="l">
                        <a:lnSpc>
                          <a:spcPts val="1800"/>
                        </a:lnSpc>
                        <a:spcAft>
                          <a:spcPts val="0"/>
                        </a:spcAft>
                      </a:pPr>
                      <a:r>
                        <a:rPr lang="en-US" sz="1800" kern="0">
                          <a:effectLst/>
                        </a:rPr>
                        <a:t>stat_boxplot</a:t>
                      </a:r>
                      <a:endParaRPr lang="zh-CN" sz="1800" kern="100">
                        <a:effectLst/>
                        <a:latin typeface="等线" panose="02010600030101010101" charset="-122"/>
                        <a:cs typeface="Times New Roman" panose="02020603050405020304"/>
                      </a:endParaRPr>
                    </a:p>
                  </a:txBody>
                  <a:tcPr marL="28575" marR="28575" marT="28575" marB="28575" anchor="ctr"/>
                </a:tc>
                <a:tc>
                  <a:txBody>
                    <a:bodyPr/>
                    <a:lstStyle/>
                    <a:p>
                      <a:pPr algn="l">
                        <a:lnSpc>
                          <a:spcPts val="1800"/>
                        </a:lnSpc>
                        <a:spcAft>
                          <a:spcPts val="0"/>
                        </a:spcAft>
                      </a:pPr>
                      <a:r>
                        <a:rPr lang="zh-CN" sz="1800" kern="0">
                          <a:solidFill>
                            <a:schemeClr val="tx1">
                              <a:lumMod val="75000"/>
                              <a:lumOff val="25000"/>
                            </a:schemeClr>
                          </a:solidFill>
                          <a:effectLst/>
                        </a:rPr>
                        <a:t>绘制带触须的箱线图</a:t>
                      </a:r>
                      <a:endParaRPr lang="zh-CN" sz="1800" kern="0">
                        <a:solidFill>
                          <a:schemeClr val="tx1">
                            <a:lumMod val="75000"/>
                            <a:lumOff val="25000"/>
                          </a:schemeClr>
                        </a:solidFill>
                        <a:effectLst/>
                        <a:latin typeface="等线" panose="02010600030101010101" charset="-122"/>
                        <a:cs typeface="Times New Roman" panose="02020603050405020304"/>
                      </a:endParaRPr>
                    </a:p>
                  </a:txBody>
                  <a:tcPr marL="28575" marR="28575" marT="28575" marB="28575" anchor="ctr"/>
                </a:tc>
                <a:extLst>
                  <a:ext uri="{0D108BD9-81ED-4DB2-BD59-A6C34878D82A}">
                    <a16:rowId xmlns:a16="http://schemas.microsoft.com/office/drawing/2014/main" val="10002"/>
                  </a:ext>
                </a:extLst>
              </a:tr>
              <a:tr h="422558">
                <a:tc>
                  <a:txBody>
                    <a:bodyPr/>
                    <a:lstStyle/>
                    <a:p>
                      <a:pPr algn="l">
                        <a:lnSpc>
                          <a:spcPts val="1800"/>
                        </a:lnSpc>
                        <a:spcAft>
                          <a:spcPts val="0"/>
                        </a:spcAft>
                      </a:pPr>
                      <a:r>
                        <a:rPr lang="en-US" sz="1800" kern="0">
                          <a:effectLst/>
                        </a:rPr>
                        <a:t>stat_contour</a:t>
                      </a:r>
                      <a:endParaRPr lang="zh-CN" sz="1800" kern="100">
                        <a:effectLst/>
                        <a:latin typeface="等线" panose="02010600030101010101" charset="-122"/>
                        <a:cs typeface="Times New Roman" panose="02020603050405020304"/>
                      </a:endParaRPr>
                    </a:p>
                  </a:txBody>
                  <a:tcPr marL="28575" marR="28575" marT="28575" marB="28575" anchor="ctr"/>
                </a:tc>
                <a:tc>
                  <a:txBody>
                    <a:bodyPr/>
                    <a:lstStyle/>
                    <a:p>
                      <a:pPr algn="l">
                        <a:lnSpc>
                          <a:spcPts val="1800"/>
                        </a:lnSpc>
                        <a:spcAft>
                          <a:spcPts val="0"/>
                        </a:spcAft>
                      </a:pPr>
                      <a:r>
                        <a:rPr lang="zh-CN" sz="1800" kern="0">
                          <a:solidFill>
                            <a:schemeClr val="tx1">
                              <a:lumMod val="75000"/>
                              <a:lumOff val="25000"/>
                            </a:schemeClr>
                          </a:solidFill>
                          <a:effectLst/>
                        </a:rPr>
                        <a:t>绘制三维数据的等高线图</a:t>
                      </a:r>
                      <a:endParaRPr lang="zh-CN" sz="1800" kern="0">
                        <a:solidFill>
                          <a:schemeClr val="tx1">
                            <a:lumMod val="75000"/>
                            <a:lumOff val="25000"/>
                          </a:schemeClr>
                        </a:solidFill>
                        <a:effectLst/>
                        <a:latin typeface="等线" panose="02010600030101010101" charset="-122"/>
                        <a:cs typeface="Times New Roman" panose="02020603050405020304"/>
                      </a:endParaRPr>
                    </a:p>
                  </a:txBody>
                  <a:tcPr marL="28575" marR="28575" marT="28575" marB="28575" anchor="ctr"/>
                </a:tc>
                <a:extLst>
                  <a:ext uri="{0D108BD9-81ED-4DB2-BD59-A6C34878D82A}">
                    <a16:rowId xmlns:a16="http://schemas.microsoft.com/office/drawing/2014/main" val="10003"/>
                  </a:ext>
                </a:extLst>
              </a:tr>
              <a:tr h="422558">
                <a:tc>
                  <a:txBody>
                    <a:bodyPr/>
                    <a:lstStyle/>
                    <a:p>
                      <a:pPr algn="l">
                        <a:lnSpc>
                          <a:spcPts val="1800"/>
                        </a:lnSpc>
                        <a:spcAft>
                          <a:spcPts val="0"/>
                        </a:spcAft>
                      </a:pPr>
                      <a:r>
                        <a:rPr lang="en-US" sz="1800" kern="0">
                          <a:effectLst/>
                        </a:rPr>
                        <a:t>stat_density</a:t>
                      </a:r>
                      <a:endParaRPr lang="zh-CN" sz="1800" kern="100">
                        <a:effectLst/>
                        <a:latin typeface="等线" panose="02010600030101010101" charset="-122"/>
                        <a:cs typeface="Times New Roman" panose="02020603050405020304"/>
                      </a:endParaRPr>
                    </a:p>
                  </a:txBody>
                  <a:tcPr marL="28575" marR="28575" marT="28575" marB="28575" anchor="ctr"/>
                </a:tc>
                <a:tc>
                  <a:txBody>
                    <a:bodyPr/>
                    <a:lstStyle/>
                    <a:p>
                      <a:pPr algn="l">
                        <a:lnSpc>
                          <a:spcPts val="1800"/>
                        </a:lnSpc>
                        <a:spcAft>
                          <a:spcPts val="0"/>
                        </a:spcAft>
                      </a:pPr>
                      <a:r>
                        <a:rPr lang="zh-CN" sz="1800" kern="0">
                          <a:solidFill>
                            <a:schemeClr val="tx1">
                              <a:lumMod val="75000"/>
                              <a:lumOff val="25000"/>
                            </a:schemeClr>
                          </a:solidFill>
                          <a:effectLst/>
                        </a:rPr>
                        <a:t>绘制密度图</a:t>
                      </a:r>
                      <a:endParaRPr lang="zh-CN" sz="1800" kern="0">
                        <a:solidFill>
                          <a:schemeClr val="tx1">
                            <a:lumMod val="75000"/>
                            <a:lumOff val="25000"/>
                          </a:schemeClr>
                        </a:solidFill>
                        <a:effectLst/>
                        <a:latin typeface="等线" panose="02010600030101010101" charset="-122"/>
                        <a:cs typeface="Times New Roman" panose="02020603050405020304"/>
                      </a:endParaRPr>
                    </a:p>
                  </a:txBody>
                  <a:tcPr marL="28575" marR="28575" marT="28575" marB="28575" anchor="ctr"/>
                </a:tc>
                <a:extLst>
                  <a:ext uri="{0D108BD9-81ED-4DB2-BD59-A6C34878D82A}">
                    <a16:rowId xmlns:a16="http://schemas.microsoft.com/office/drawing/2014/main" val="10004"/>
                  </a:ext>
                </a:extLst>
              </a:tr>
              <a:tr h="422558">
                <a:tc>
                  <a:txBody>
                    <a:bodyPr/>
                    <a:lstStyle/>
                    <a:p>
                      <a:pPr algn="l">
                        <a:lnSpc>
                          <a:spcPts val="1800"/>
                        </a:lnSpc>
                        <a:spcAft>
                          <a:spcPts val="0"/>
                        </a:spcAft>
                      </a:pPr>
                      <a:r>
                        <a:rPr lang="en-US" sz="1800" kern="0">
                          <a:effectLst/>
                        </a:rPr>
                        <a:t>stat_density2d</a:t>
                      </a:r>
                      <a:endParaRPr lang="zh-CN" sz="1800" kern="100">
                        <a:effectLst/>
                        <a:latin typeface="等线" panose="02010600030101010101" charset="-122"/>
                        <a:cs typeface="Times New Roman" panose="02020603050405020304"/>
                      </a:endParaRPr>
                    </a:p>
                  </a:txBody>
                  <a:tcPr marL="28575" marR="28575" marT="28575" marB="28575" anchor="ctr"/>
                </a:tc>
                <a:tc>
                  <a:txBody>
                    <a:bodyPr/>
                    <a:lstStyle/>
                    <a:p>
                      <a:pPr algn="l">
                        <a:lnSpc>
                          <a:spcPts val="1800"/>
                        </a:lnSpc>
                        <a:spcAft>
                          <a:spcPts val="0"/>
                        </a:spcAft>
                      </a:pPr>
                      <a:r>
                        <a:rPr lang="zh-CN" sz="1800" kern="0">
                          <a:solidFill>
                            <a:schemeClr val="tx1">
                              <a:lumMod val="75000"/>
                              <a:lumOff val="25000"/>
                            </a:schemeClr>
                          </a:solidFill>
                          <a:effectLst/>
                        </a:rPr>
                        <a:t>绘制二维密度图</a:t>
                      </a:r>
                      <a:endParaRPr lang="zh-CN" sz="1800" kern="0">
                        <a:solidFill>
                          <a:schemeClr val="tx1">
                            <a:lumMod val="75000"/>
                            <a:lumOff val="25000"/>
                          </a:schemeClr>
                        </a:solidFill>
                        <a:effectLst/>
                        <a:latin typeface="等线" panose="02010600030101010101" charset="-122"/>
                        <a:cs typeface="Times New Roman" panose="02020603050405020304"/>
                      </a:endParaRPr>
                    </a:p>
                  </a:txBody>
                  <a:tcPr marL="28575" marR="28575" marT="28575" marB="28575" anchor="ctr"/>
                </a:tc>
                <a:extLst>
                  <a:ext uri="{0D108BD9-81ED-4DB2-BD59-A6C34878D82A}">
                    <a16:rowId xmlns:a16="http://schemas.microsoft.com/office/drawing/2014/main" val="10005"/>
                  </a:ext>
                </a:extLst>
              </a:tr>
              <a:tr h="422558">
                <a:tc>
                  <a:txBody>
                    <a:bodyPr/>
                    <a:lstStyle/>
                    <a:p>
                      <a:pPr algn="l">
                        <a:lnSpc>
                          <a:spcPts val="1800"/>
                        </a:lnSpc>
                        <a:spcAft>
                          <a:spcPts val="0"/>
                        </a:spcAft>
                      </a:pPr>
                      <a:r>
                        <a:rPr lang="en-US" sz="1800" kern="0">
                          <a:effectLst/>
                        </a:rPr>
                        <a:t>stat_function</a:t>
                      </a:r>
                      <a:endParaRPr lang="zh-CN" sz="1800" kern="100">
                        <a:effectLst/>
                        <a:latin typeface="等线" panose="02010600030101010101" charset="-122"/>
                        <a:cs typeface="Times New Roman" panose="02020603050405020304"/>
                      </a:endParaRPr>
                    </a:p>
                  </a:txBody>
                  <a:tcPr marL="28575" marR="28575" marT="28575" marB="28575" anchor="ctr"/>
                </a:tc>
                <a:tc>
                  <a:txBody>
                    <a:bodyPr/>
                    <a:lstStyle/>
                    <a:p>
                      <a:pPr algn="l">
                        <a:lnSpc>
                          <a:spcPts val="1800"/>
                        </a:lnSpc>
                        <a:spcAft>
                          <a:spcPts val="0"/>
                        </a:spcAft>
                      </a:pPr>
                      <a:r>
                        <a:rPr lang="zh-CN" sz="1800" kern="0">
                          <a:solidFill>
                            <a:schemeClr val="tx1">
                              <a:lumMod val="75000"/>
                              <a:lumOff val="25000"/>
                            </a:schemeClr>
                          </a:solidFill>
                          <a:effectLst/>
                        </a:rPr>
                        <a:t>添加函数曲线</a:t>
                      </a:r>
                      <a:endParaRPr lang="zh-CN" sz="1800" kern="0">
                        <a:solidFill>
                          <a:schemeClr val="tx1">
                            <a:lumMod val="75000"/>
                            <a:lumOff val="25000"/>
                          </a:schemeClr>
                        </a:solidFill>
                        <a:effectLst/>
                        <a:latin typeface="等线" panose="02010600030101010101" charset="-122"/>
                        <a:cs typeface="Times New Roman" panose="02020603050405020304"/>
                      </a:endParaRPr>
                    </a:p>
                  </a:txBody>
                  <a:tcPr marL="28575" marR="28575" marT="28575" marB="28575" anchor="ctr"/>
                </a:tc>
                <a:extLst>
                  <a:ext uri="{0D108BD9-81ED-4DB2-BD59-A6C34878D82A}">
                    <a16:rowId xmlns:a16="http://schemas.microsoft.com/office/drawing/2014/main" val="10006"/>
                  </a:ext>
                </a:extLst>
              </a:tr>
              <a:tr h="422558">
                <a:tc>
                  <a:txBody>
                    <a:bodyPr/>
                    <a:lstStyle/>
                    <a:p>
                      <a:pPr algn="l">
                        <a:lnSpc>
                          <a:spcPts val="1800"/>
                        </a:lnSpc>
                        <a:spcAft>
                          <a:spcPts val="0"/>
                        </a:spcAft>
                      </a:pPr>
                      <a:r>
                        <a:rPr lang="en-US" sz="1800" kern="0">
                          <a:effectLst/>
                        </a:rPr>
                        <a:t>stat_hline</a:t>
                      </a:r>
                      <a:endParaRPr lang="zh-CN" sz="1800" kern="100">
                        <a:effectLst/>
                        <a:latin typeface="等线" panose="02010600030101010101" charset="-122"/>
                        <a:cs typeface="Times New Roman" panose="02020603050405020304"/>
                      </a:endParaRPr>
                    </a:p>
                  </a:txBody>
                  <a:tcPr marL="28575" marR="28575" marT="28575" marB="28575" anchor="ctr"/>
                </a:tc>
                <a:tc>
                  <a:txBody>
                    <a:bodyPr/>
                    <a:lstStyle/>
                    <a:p>
                      <a:pPr algn="l">
                        <a:lnSpc>
                          <a:spcPts val="1800"/>
                        </a:lnSpc>
                        <a:spcAft>
                          <a:spcPts val="0"/>
                        </a:spcAft>
                      </a:pPr>
                      <a:r>
                        <a:rPr lang="zh-CN" sz="1800" kern="0">
                          <a:solidFill>
                            <a:schemeClr val="tx1">
                              <a:lumMod val="75000"/>
                              <a:lumOff val="25000"/>
                            </a:schemeClr>
                          </a:solidFill>
                          <a:effectLst/>
                        </a:rPr>
                        <a:t>添加水平线</a:t>
                      </a:r>
                      <a:endParaRPr lang="zh-CN" sz="1800" kern="0">
                        <a:solidFill>
                          <a:schemeClr val="tx1">
                            <a:lumMod val="75000"/>
                            <a:lumOff val="25000"/>
                          </a:schemeClr>
                        </a:solidFill>
                        <a:effectLst/>
                        <a:latin typeface="等线" panose="02010600030101010101" charset="-122"/>
                        <a:cs typeface="Times New Roman" panose="02020603050405020304"/>
                      </a:endParaRPr>
                    </a:p>
                  </a:txBody>
                  <a:tcPr marL="28575" marR="28575" marT="28575" marB="28575" anchor="ctr"/>
                </a:tc>
                <a:extLst>
                  <a:ext uri="{0D108BD9-81ED-4DB2-BD59-A6C34878D82A}">
                    <a16:rowId xmlns:a16="http://schemas.microsoft.com/office/drawing/2014/main" val="10007"/>
                  </a:ext>
                </a:extLst>
              </a:tr>
              <a:tr h="422558">
                <a:tc>
                  <a:txBody>
                    <a:bodyPr/>
                    <a:lstStyle/>
                    <a:p>
                      <a:pPr algn="l">
                        <a:lnSpc>
                          <a:spcPts val="1800"/>
                        </a:lnSpc>
                        <a:spcAft>
                          <a:spcPts val="0"/>
                        </a:spcAft>
                      </a:pPr>
                      <a:r>
                        <a:rPr lang="en-US" sz="1800" kern="0">
                          <a:effectLst/>
                        </a:rPr>
                        <a:t>stat_smooth</a:t>
                      </a:r>
                      <a:endParaRPr lang="zh-CN" sz="1800" kern="100">
                        <a:effectLst/>
                        <a:latin typeface="等线" panose="02010600030101010101" charset="-122"/>
                        <a:cs typeface="Times New Roman" panose="02020603050405020304"/>
                      </a:endParaRPr>
                    </a:p>
                  </a:txBody>
                  <a:tcPr marL="28575" marR="28575" marT="28575" marB="28575" anchor="ctr"/>
                </a:tc>
                <a:tc>
                  <a:txBody>
                    <a:bodyPr/>
                    <a:lstStyle/>
                    <a:p>
                      <a:pPr algn="l">
                        <a:lnSpc>
                          <a:spcPts val="1800"/>
                        </a:lnSpc>
                        <a:spcAft>
                          <a:spcPts val="0"/>
                        </a:spcAft>
                      </a:pPr>
                      <a:r>
                        <a:rPr lang="zh-CN" sz="1800" kern="0">
                          <a:solidFill>
                            <a:schemeClr val="tx1">
                              <a:lumMod val="75000"/>
                              <a:lumOff val="25000"/>
                            </a:schemeClr>
                          </a:solidFill>
                          <a:effectLst/>
                        </a:rPr>
                        <a:t>添加平滑曲线</a:t>
                      </a:r>
                      <a:endParaRPr lang="zh-CN" sz="1800" kern="0">
                        <a:solidFill>
                          <a:schemeClr val="tx1">
                            <a:lumMod val="75000"/>
                            <a:lumOff val="25000"/>
                          </a:schemeClr>
                        </a:solidFill>
                        <a:effectLst/>
                        <a:latin typeface="等线" panose="02010600030101010101" charset="-122"/>
                        <a:cs typeface="Times New Roman" panose="02020603050405020304"/>
                      </a:endParaRPr>
                    </a:p>
                  </a:txBody>
                  <a:tcPr marL="28575" marR="28575" marT="28575" marB="28575" anchor="ctr"/>
                </a:tc>
                <a:extLst>
                  <a:ext uri="{0D108BD9-81ED-4DB2-BD59-A6C34878D82A}">
                    <a16:rowId xmlns:a16="http://schemas.microsoft.com/office/drawing/2014/main" val="10008"/>
                  </a:ext>
                </a:extLst>
              </a:tr>
              <a:tr h="422558">
                <a:tc>
                  <a:txBody>
                    <a:bodyPr/>
                    <a:lstStyle/>
                    <a:p>
                      <a:pPr algn="l">
                        <a:lnSpc>
                          <a:spcPts val="1800"/>
                        </a:lnSpc>
                        <a:spcAft>
                          <a:spcPts val="0"/>
                        </a:spcAft>
                      </a:pPr>
                      <a:r>
                        <a:rPr lang="en-US" sz="1800" kern="0">
                          <a:effectLst/>
                        </a:rPr>
                        <a:t>stat_sum</a:t>
                      </a:r>
                      <a:endParaRPr lang="zh-CN" sz="1800" kern="100">
                        <a:effectLst/>
                        <a:latin typeface="等线" panose="02010600030101010101" charset="-122"/>
                        <a:cs typeface="Times New Roman" panose="02020603050405020304"/>
                      </a:endParaRPr>
                    </a:p>
                  </a:txBody>
                  <a:tcPr marL="28575" marR="28575" marT="28575" marB="28575" anchor="ctr"/>
                </a:tc>
                <a:tc>
                  <a:txBody>
                    <a:bodyPr/>
                    <a:lstStyle/>
                    <a:p>
                      <a:pPr algn="l">
                        <a:lnSpc>
                          <a:spcPts val="1800"/>
                        </a:lnSpc>
                        <a:spcAft>
                          <a:spcPts val="0"/>
                        </a:spcAft>
                      </a:pPr>
                      <a:r>
                        <a:rPr lang="zh-CN" sz="1800" kern="0">
                          <a:solidFill>
                            <a:schemeClr val="tx1">
                              <a:lumMod val="75000"/>
                              <a:lumOff val="25000"/>
                            </a:schemeClr>
                          </a:solidFill>
                          <a:effectLst/>
                        </a:rPr>
                        <a:t>绘制不重复的取值之和（通常用在三点图上）</a:t>
                      </a:r>
                      <a:endParaRPr lang="zh-CN" sz="1800" kern="0">
                        <a:solidFill>
                          <a:schemeClr val="tx1">
                            <a:lumMod val="75000"/>
                            <a:lumOff val="25000"/>
                          </a:schemeClr>
                        </a:solidFill>
                        <a:effectLst/>
                        <a:latin typeface="等线" panose="02010600030101010101" charset="-122"/>
                        <a:cs typeface="Times New Roman" panose="02020603050405020304"/>
                      </a:endParaRPr>
                    </a:p>
                  </a:txBody>
                  <a:tcPr marL="28575" marR="28575" marT="28575" marB="28575" anchor="ctr"/>
                </a:tc>
                <a:extLst>
                  <a:ext uri="{0D108BD9-81ED-4DB2-BD59-A6C34878D82A}">
                    <a16:rowId xmlns:a16="http://schemas.microsoft.com/office/drawing/2014/main" val="10009"/>
                  </a:ext>
                </a:extLst>
              </a:tr>
              <a:tr h="422558">
                <a:tc>
                  <a:txBody>
                    <a:bodyPr/>
                    <a:lstStyle/>
                    <a:p>
                      <a:pPr algn="l">
                        <a:lnSpc>
                          <a:spcPts val="1800"/>
                        </a:lnSpc>
                        <a:spcAft>
                          <a:spcPts val="0"/>
                        </a:spcAft>
                      </a:pPr>
                      <a:r>
                        <a:rPr lang="en-US" sz="1800" kern="0">
                          <a:effectLst/>
                        </a:rPr>
                        <a:t>stat_summary</a:t>
                      </a:r>
                      <a:endParaRPr lang="zh-CN" sz="1800" kern="100">
                        <a:effectLst/>
                        <a:latin typeface="等线" panose="02010600030101010101" charset="-122"/>
                        <a:cs typeface="Times New Roman" panose="02020603050405020304"/>
                      </a:endParaRPr>
                    </a:p>
                  </a:txBody>
                  <a:tcPr marL="28575" marR="28575" marT="28575" marB="28575" anchor="ctr"/>
                </a:tc>
                <a:tc>
                  <a:txBody>
                    <a:bodyPr/>
                    <a:lstStyle/>
                    <a:p>
                      <a:pPr algn="l">
                        <a:lnSpc>
                          <a:spcPts val="1800"/>
                        </a:lnSpc>
                        <a:spcAft>
                          <a:spcPts val="0"/>
                        </a:spcAft>
                      </a:pPr>
                      <a:r>
                        <a:rPr lang="zh-CN" sz="1800" kern="0" dirty="0">
                          <a:solidFill>
                            <a:schemeClr val="tx1">
                              <a:lumMod val="75000"/>
                              <a:lumOff val="25000"/>
                            </a:schemeClr>
                          </a:solidFill>
                          <a:effectLst/>
                        </a:rPr>
                        <a:t>绘制汇总数据</a:t>
                      </a:r>
                      <a:endParaRPr lang="zh-CN" sz="1800" kern="0" dirty="0">
                        <a:solidFill>
                          <a:schemeClr val="tx1">
                            <a:lumMod val="75000"/>
                            <a:lumOff val="25000"/>
                          </a:schemeClr>
                        </a:solidFill>
                        <a:effectLst/>
                        <a:latin typeface="等线" panose="02010600030101010101" charset="-122"/>
                        <a:cs typeface="Times New Roman" panose="02020603050405020304"/>
                      </a:endParaRPr>
                    </a:p>
                  </a:txBody>
                  <a:tcPr marL="28575" marR="28575" marT="28575" marB="28575" anchor="ct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462696856"/>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矩形 36"/>
          <p:cNvSpPr/>
          <p:nvPr/>
        </p:nvSpPr>
        <p:spPr>
          <a:xfrm>
            <a:off x="659019" y="1012825"/>
            <a:ext cx="2319866"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标度</a:t>
            </a:r>
          </a:p>
        </p:txBody>
      </p:sp>
      <p:grpSp>
        <p:nvGrpSpPr>
          <p:cNvPr id="13" name="组合 12"/>
          <p:cNvGrpSpPr/>
          <p:nvPr/>
        </p:nvGrpSpPr>
        <p:grpSpPr>
          <a:xfrm>
            <a:off x="-1" y="-2439"/>
            <a:ext cx="9145786" cy="718410"/>
            <a:chOff x="-1" y="190175"/>
            <a:chExt cx="9145786" cy="525795"/>
          </a:xfrm>
        </p:grpSpPr>
        <p:sp>
          <p:nvSpPr>
            <p:cNvPr id="14" name="任意多边形 13"/>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5" name="任意多边形 14"/>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6" name="任意多边形 15"/>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17" name="文本框 6"/>
          <p:cNvSpPr txBox="1"/>
          <p:nvPr/>
        </p:nvSpPr>
        <p:spPr>
          <a:xfrm>
            <a:off x="452232" y="173917"/>
            <a:ext cx="2877711" cy="415498"/>
          </a:xfrm>
          <a:prstGeom prst="rect">
            <a:avLst/>
          </a:prstGeom>
          <a:noFill/>
        </p:spPr>
        <p:txBody>
          <a:bodyPr wrap="none" rtlCol="0">
            <a:spAutoFit/>
          </a:bodyPr>
          <a:lstStyle/>
          <a:p>
            <a:r>
              <a:rPr lang="en-US" altLang="zh-CN" sz="2100" b="1" spc="225" dirty="0">
                <a:solidFill>
                  <a:prstClr val="white"/>
                </a:solidFill>
              </a:rPr>
              <a:t>5.2 </a:t>
            </a:r>
            <a:r>
              <a:rPr lang="zh-CN" altLang="en-US" sz="2100" b="1" spc="225" dirty="0">
                <a:solidFill>
                  <a:prstClr val="white"/>
                </a:solidFill>
              </a:rPr>
              <a:t>高水平绘图命令</a:t>
            </a:r>
          </a:p>
        </p:txBody>
      </p:sp>
      <p:sp>
        <p:nvSpPr>
          <p:cNvPr id="18"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9" name="文本框 27"/>
          <p:cNvSpPr txBox="1"/>
          <p:nvPr/>
        </p:nvSpPr>
        <p:spPr>
          <a:xfrm>
            <a:off x="6401867" y="234392"/>
            <a:ext cx="1620957" cy="300082"/>
          </a:xfrm>
          <a:prstGeom prst="rect">
            <a:avLst/>
          </a:prstGeom>
          <a:noFill/>
        </p:spPr>
        <p:txBody>
          <a:bodyPr wrap="none" rtlCol="0">
            <a:spAutoFit/>
          </a:bodyPr>
          <a:lstStyle/>
          <a:p>
            <a:r>
              <a:rPr lang="zh-CN" altLang="en-US" sz="1350" dirty="0">
                <a:solidFill>
                  <a:prstClr val="white"/>
                </a:solidFill>
              </a:rPr>
              <a:t>第五章 数据可视化</a:t>
            </a:r>
          </a:p>
        </p:txBody>
      </p:sp>
      <p:sp>
        <p:nvSpPr>
          <p:cNvPr id="5" name="TextBox 4"/>
          <p:cNvSpPr txBox="1"/>
          <p:nvPr/>
        </p:nvSpPr>
        <p:spPr>
          <a:xfrm>
            <a:off x="1012874" y="1631852"/>
            <a:ext cx="7638757" cy="1015663"/>
          </a:xfrm>
          <a:prstGeom prst="rect">
            <a:avLst/>
          </a:prstGeom>
          <a:noFill/>
        </p:spPr>
        <p:txBody>
          <a:bodyPr wrap="square" rtlCol="0">
            <a:spAutoFit/>
          </a:bodyPr>
          <a:lstStyle/>
          <a:p>
            <a:r>
              <a:rPr lang="zh-CN" altLang="zh-CN" sz="2000" dirty="0">
                <a:solidFill>
                  <a:schemeClr val="tx1">
                    <a:lumMod val="75000"/>
                    <a:lumOff val="25000"/>
                  </a:schemeClr>
                </a:solidFill>
              </a:rPr>
              <a:t>标度（</a:t>
            </a:r>
            <a:r>
              <a:rPr lang="en-US" altLang="zh-CN" sz="2000" dirty="0">
                <a:solidFill>
                  <a:schemeClr val="tx1">
                    <a:lumMod val="75000"/>
                    <a:lumOff val="25000"/>
                  </a:schemeClr>
                </a:solidFill>
              </a:rPr>
              <a:t>Scale</a:t>
            </a:r>
            <a:r>
              <a:rPr lang="zh-CN" altLang="zh-CN" sz="2000" dirty="0">
                <a:solidFill>
                  <a:schemeClr val="tx1">
                    <a:lumMod val="75000"/>
                    <a:lumOff val="25000"/>
                  </a:schemeClr>
                </a:solidFill>
              </a:rPr>
              <a:t>）负责控制映射后图形属性的显示方式。具体形式上来看是图例和坐标刻度。</a:t>
            </a:r>
            <a:r>
              <a:rPr lang="en-US" altLang="zh-CN" sz="2000" dirty="0">
                <a:solidFill>
                  <a:schemeClr val="tx1">
                    <a:lumMod val="75000"/>
                    <a:lumOff val="25000"/>
                  </a:schemeClr>
                </a:solidFill>
              </a:rPr>
              <a:t>Scale</a:t>
            </a:r>
            <a:r>
              <a:rPr lang="zh-CN" altLang="zh-CN" sz="2000" dirty="0">
                <a:solidFill>
                  <a:schemeClr val="tx1">
                    <a:lumMod val="75000"/>
                    <a:lumOff val="25000"/>
                  </a:schemeClr>
                </a:solidFill>
              </a:rPr>
              <a:t>和</a:t>
            </a:r>
            <a:r>
              <a:rPr lang="en-US" altLang="zh-CN" sz="2000" dirty="0">
                <a:solidFill>
                  <a:schemeClr val="tx1">
                    <a:lumMod val="75000"/>
                    <a:lumOff val="25000"/>
                  </a:schemeClr>
                </a:solidFill>
              </a:rPr>
              <a:t>Mapping</a:t>
            </a:r>
            <a:r>
              <a:rPr lang="zh-CN" altLang="zh-CN" sz="2000" dirty="0">
                <a:solidFill>
                  <a:schemeClr val="tx1">
                    <a:lumMod val="75000"/>
                    <a:lumOff val="25000"/>
                  </a:schemeClr>
                </a:solidFill>
              </a:rPr>
              <a:t>是紧密相关的概念。</a:t>
            </a:r>
          </a:p>
          <a:p>
            <a:endParaRPr lang="zh-CN" altLang="zh-CN" sz="2000" dirty="0">
              <a:solidFill>
                <a:schemeClr val="tx1">
                  <a:lumMod val="75000"/>
                  <a:lumOff val="25000"/>
                </a:schemeClr>
              </a:solidFill>
            </a:endParaRPr>
          </a:p>
        </p:txBody>
      </p:sp>
      <p:pic>
        <p:nvPicPr>
          <p:cNvPr id="20" name="图片 19"/>
          <p:cNvPicPr/>
          <p:nvPr/>
        </p:nvPicPr>
        <p:blipFill>
          <a:blip r:embed="rId2">
            <a:extLst>
              <a:ext uri="{28A0092B-C50C-407E-A947-70E740481C1C}">
                <a14:useLocalDpi xmlns:a14="http://schemas.microsoft.com/office/drawing/2010/main" val="0"/>
              </a:ext>
            </a:extLst>
          </a:blip>
          <a:srcRect/>
          <a:stretch>
            <a:fillRect/>
          </a:stretch>
        </p:blipFill>
        <p:spPr>
          <a:xfrm>
            <a:off x="817024" y="2771041"/>
            <a:ext cx="7509949" cy="2387796"/>
          </a:xfrm>
          <a:prstGeom prst="rect">
            <a:avLst/>
          </a:prstGeom>
          <a:noFill/>
          <a:ln>
            <a:noFill/>
          </a:ln>
        </p:spPr>
      </p:pic>
    </p:spTree>
    <p:extLst>
      <p:ext uri="{BB962C8B-B14F-4D97-AF65-F5344CB8AC3E}">
        <p14:creationId xmlns:p14="http://schemas.microsoft.com/office/powerpoint/2010/main" val="822739414"/>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矩形 36"/>
          <p:cNvSpPr/>
          <p:nvPr/>
        </p:nvSpPr>
        <p:spPr>
          <a:xfrm>
            <a:off x="659019" y="1012825"/>
            <a:ext cx="2319866"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标度</a:t>
            </a:r>
          </a:p>
        </p:txBody>
      </p:sp>
      <p:grpSp>
        <p:nvGrpSpPr>
          <p:cNvPr id="13" name="组合 12"/>
          <p:cNvGrpSpPr/>
          <p:nvPr/>
        </p:nvGrpSpPr>
        <p:grpSpPr>
          <a:xfrm>
            <a:off x="-1" y="-2439"/>
            <a:ext cx="9145786" cy="718410"/>
            <a:chOff x="-1" y="190175"/>
            <a:chExt cx="9145786" cy="525795"/>
          </a:xfrm>
        </p:grpSpPr>
        <p:sp>
          <p:nvSpPr>
            <p:cNvPr id="14" name="任意多边形 13"/>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5" name="任意多边形 14"/>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6" name="任意多边形 15"/>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17" name="文本框 6"/>
          <p:cNvSpPr txBox="1"/>
          <p:nvPr/>
        </p:nvSpPr>
        <p:spPr>
          <a:xfrm>
            <a:off x="452232" y="173917"/>
            <a:ext cx="2877711" cy="415498"/>
          </a:xfrm>
          <a:prstGeom prst="rect">
            <a:avLst/>
          </a:prstGeom>
          <a:noFill/>
        </p:spPr>
        <p:txBody>
          <a:bodyPr wrap="none" rtlCol="0">
            <a:spAutoFit/>
          </a:bodyPr>
          <a:lstStyle/>
          <a:p>
            <a:r>
              <a:rPr lang="en-US" altLang="zh-CN" sz="2100" b="1" spc="225" dirty="0">
                <a:solidFill>
                  <a:prstClr val="white"/>
                </a:solidFill>
              </a:rPr>
              <a:t>5.2 </a:t>
            </a:r>
            <a:r>
              <a:rPr lang="zh-CN" altLang="en-US" sz="2100" b="1" spc="225" dirty="0">
                <a:solidFill>
                  <a:prstClr val="white"/>
                </a:solidFill>
              </a:rPr>
              <a:t>高水平绘图命令</a:t>
            </a:r>
          </a:p>
        </p:txBody>
      </p:sp>
      <p:sp>
        <p:nvSpPr>
          <p:cNvPr id="18"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9" name="文本框 27"/>
          <p:cNvSpPr txBox="1"/>
          <p:nvPr/>
        </p:nvSpPr>
        <p:spPr>
          <a:xfrm>
            <a:off x="6401867" y="234392"/>
            <a:ext cx="1620957" cy="300082"/>
          </a:xfrm>
          <a:prstGeom prst="rect">
            <a:avLst/>
          </a:prstGeom>
          <a:noFill/>
        </p:spPr>
        <p:txBody>
          <a:bodyPr wrap="none" rtlCol="0">
            <a:spAutoFit/>
          </a:bodyPr>
          <a:lstStyle/>
          <a:p>
            <a:r>
              <a:rPr lang="zh-CN" altLang="en-US" sz="1350" dirty="0">
                <a:solidFill>
                  <a:prstClr val="white"/>
                </a:solidFill>
              </a:rPr>
              <a:t>第五章 数据可视化</a:t>
            </a:r>
          </a:p>
        </p:txBody>
      </p:sp>
      <p:sp>
        <p:nvSpPr>
          <p:cNvPr id="5" name="TextBox 4"/>
          <p:cNvSpPr txBox="1"/>
          <p:nvPr/>
        </p:nvSpPr>
        <p:spPr>
          <a:xfrm>
            <a:off x="1012873" y="1488557"/>
            <a:ext cx="7638757" cy="1938992"/>
          </a:xfrm>
          <a:prstGeom prst="rect">
            <a:avLst/>
          </a:prstGeom>
          <a:noFill/>
        </p:spPr>
        <p:txBody>
          <a:bodyPr wrap="square" rtlCol="0">
            <a:spAutoFit/>
          </a:bodyPr>
          <a:lstStyle/>
          <a:p>
            <a:r>
              <a:rPr lang="zh-CN" altLang="zh-CN" sz="2000" dirty="0">
                <a:solidFill>
                  <a:schemeClr val="tx1">
                    <a:lumMod val="75000"/>
                    <a:lumOff val="25000"/>
                  </a:schemeClr>
                </a:solidFill>
              </a:rPr>
              <a:t>【例</a:t>
            </a:r>
            <a:r>
              <a:rPr lang="en-US" altLang="zh-CN" sz="2000" dirty="0">
                <a:solidFill>
                  <a:schemeClr val="tx1">
                    <a:lumMod val="75000"/>
                    <a:lumOff val="25000"/>
                  </a:schemeClr>
                </a:solidFill>
              </a:rPr>
              <a:t>5.6</a:t>
            </a:r>
            <a:r>
              <a:rPr lang="zh-CN" altLang="zh-CN" sz="2000" dirty="0">
                <a:solidFill>
                  <a:schemeClr val="tx1">
                    <a:lumMod val="75000"/>
                    <a:lumOff val="25000"/>
                  </a:schemeClr>
                </a:solidFill>
              </a:rPr>
              <a:t>】用标度来修改颜色取值。</a:t>
            </a:r>
          </a:p>
          <a:p>
            <a:r>
              <a:rPr lang="en-US" altLang="zh-CN" sz="2000" dirty="0">
                <a:solidFill>
                  <a:schemeClr val="tx1">
                    <a:lumMod val="75000"/>
                    <a:lumOff val="25000"/>
                  </a:schemeClr>
                </a:solidFill>
              </a:rPr>
              <a:t>&gt;p &lt;- </a:t>
            </a:r>
            <a:r>
              <a:rPr lang="en-US" altLang="zh-CN" sz="2000" dirty="0" err="1">
                <a:solidFill>
                  <a:schemeClr val="tx1">
                    <a:lumMod val="75000"/>
                    <a:lumOff val="25000"/>
                  </a:schemeClr>
                </a:solidFill>
              </a:rPr>
              <a:t>ggplot</a:t>
            </a:r>
            <a:r>
              <a:rPr lang="en-US" altLang="zh-CN" sz="2000" dirty="0">
                <a:solidFill>
                  <a:schemeClr val="tx1">
                    <a:lumMod val="75000"/>
                    <a:lumOff val="25000"/>
                  </a:schemeClr>
                </a:solidFill>
              </a:rPr>
              <a:t>(data=mpg, mapping=</a:t>
            </a:r>
            <a:r>
              <a:rPr lang="en-US" altLang="zh-CN" sz="2000" dirty="0" err="1">
                <a:solidFill>
                  <a:schemeClr val="tx1">
                    <a:lumMod val="75000"/>
                    <a:lumOff val="25000"/>
                  </a:schemeClr>
                </a:solidFill>
              </a:rPr>
              <a:t>aes</a:t>
            </a:r>
            <a:r>
              <a:rPr lang="en-US" altLang="zh-CN" sz="2000" dirty="0">
                <a:solidFill>
                  <a:schemeClr val="tx1">
                    <a:lumMod val="75000"/>
                    <a:lumOff val="25000"/>
                  </a:schemeClr>
                </a:solidFill>
              </a:rPr>
              <a:t>(x=</a:t>
            </a:r>
            <a:r>
              <a:rPr lang="en-US" altLang="zh-CN" sz="2000" dirty="0" err="1">
                <a:solidFill>
                  <a:schemeClr val="tx1">
                    <a:lumMod val="75000"/>
                    <a:lumOff val="25000"/>
                  </a:schemeClr>
                </a:solidFill>
              </a:rPr>
              <a:t>cty</a:t>
            </a:r>
            <a:r>
              <a:rPr lang="en-US" altLang="zh-CN" sz="2000" dirty="0">
                <a:solidFill>
                  <a:schemeClr val="tx1">
                    <a:lumMod val="75000"/>
                    <a:lumOff val="25000"/>
                  </a:schemeClr>
                </a:solidFill>
              </a:rPr>
              <a:t>, y=</a:t>
            </a:r>
            <a:r>
              <a:rPr lang="en-US" altLang="zh-CN" sz="2000" dirty="0" err="1">
                <a:solidFill>
                  <a:schemeClr val="tx1">
                    <a:lumMod val="75000"/>
                    <a:lumOff val="25000"/>
                  </a:schemeClr>
                </a:solidFill>
              </a:rPr>
              <a:t>hwy</a:t>
            </a:r>
            <a:r>
              <a:rPr lang="en-US" altLang="zh-CN" sz="2000" dirty="0">
                <a:solidFill>
                  <a:schemeClr val="tx1">
                    <a:lumMod val="75000"/>
                    <a:lumOff val="25000"/>
                  </a:schemeClr>
                </a:solidFill>
              </a:rPr>
              <a:t>))</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&gt;p &lt;- p + </a:t>
            </a:r>
            <a:r>
              <a:rPr lang="en-US" altLang="zh-CN" sz="2000" dirty="0" err="1">
                <a:solidFill>
                  <a:schemeClr val="tx1">
                    <a:lumMod val="75000"/>
                    <a:lumOff val="25000"/>
                  </a:schemeClr>
                </a:solidFill>
              </a:rPr>
              <a:t>geom_point</a:t>
            </a:r>
            <a:r>
              <a:rPr lang="en-US" altLang="zh-CN" sz="2000" dirty="0">
                <a:solidFill>
                  <a:schemeClr val="tx1">
                    <a:lumMod val="75000"/>
                    <a:lumOff val="25000"/>
                  </a:schemeClr>
                </a:solidFill>
              </a:rPr>
              <a:t>(</a:t>
            </a:r>
            <a:r>
              <a:rPr lang="en-US" altLang="zh-CN" sz="2000" dirty="0" err="1">
                <a:solidFill>
                  <a:schemeClr val="tx1">
                    <a:lumMod val="75000"/>
                    <a:lumOff val="25000"/>
                  </a:schemeClr>
                </a:solidFill>
              </a:rPr>
              <a:t>aes</a:t>
            </a:r>
            <a:r>
              <a:rPr lang="en-US" altLang="zh-CN" sz="2000" dirty="0">
                <a:solidFill>
                  <a:schemeClr val="tx1">
                    <a:lumMod val="75000"/>
                    <a:lumOff val="25000"/>
                  </a:schemeClr>
                </a:solidFill>
              </a:rPr>
              <a:t>(</a:t>
            </a:r>
            <a:r>
              <a:rPr lang="en-US" altLang="zh-CN" sz="2000" dirty="0" err="1">
                <a:solidFill>
                  <a:schemeClr val="tx1">
                    <a:lumMod val="75000"/>
                    <a:lumOff val="25000"/>
                  </a:schemeClr>
                </a:solidFill>
              </a:rPr>
              <a:t>colour</a:t>
            </a:r>
            <a:r>
              <a:rPr lang="en-US" altLang="zh-CN" sz="2000" dirty="0">
                <a:solidFill>
                  <a:schemeClr val="tx1">
                    <a:lumMod val="75000"/>
                    <a:lumOff val="25000"/>
                  </a:schemeClr>
                </a:solidFill>
              </a:rPr>
              <a:t>=factor(year),size=</a:t>
            </a:r>
            <a:r>
              <a:rPr lang="en-US" altLang="zh-CN" sz="2000" dirty="0" err="1">
                <a:solidFill>
                  <a:schemeClr val="tx1">
                    <a:lumMod val="75000"/>
                    <a:lumOff val="25000"/>
                  </a:schemeClr>
                </a:solidFill>
              </a:rPr>
              <a:t>displ</a:t>
            </a:r>
            <a:r>
              <a:rPr lang="en-US" altLang="zh-CN" sz="2000" dirty="0">
                <a:solidFill>
                  <a:schemeClr val="tx1">
                    <a:lumMod val="75000"/>
                    <a:lumOff val="25000"/>
                  </a:schemeClr>
                </a:solidFill>
              </a:rPr>
              <a:t>))</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&gt;p &lt;- </a:t>
            </a:r>
            <a:r>
              <a:rPr lang="en-US" altLang="zh-CN" sz="2000" dirty="0" err="1">
                <a:solidFill>
                  <a:schemeClr val="tx1">
                    <a:lumMod val="75000"/>
                    <a:lumOff val="25000"/>
                  </a:schemeClr>
                </a:solidFill>
              </a:rPr>
              <a:t>p+stat_smooth</a:t>
            </a:r>
            <a:r>
              <a:rPr lang="en-US" altLang="zh-CN" sz="2000" dirty="0">
                <a:solidFill>
                  <a:schemeClr val="tx1">
                    <a:lumMod val="75000"/>
                    <a:lumOff val="25000"/>
                  </a:schemeClr>
                </a:solidFill>
              </a:rPr>
              <a:t>()</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a:t>
            </a:r>
            <a:r>
              <a:rPr lang="en-US" altLang="zh-CN" sz="2000" dirty="0" err="1">
                <a:solidFill>
                  <a:schemeClr val="tx1">
                    <a:lumMod val="75000"/>
                    <a:lumOff val="25000"/>
                  </a:schemeClr>
                </a:solidFill>
              </a:rPr>
              <a:t>p+scale_color_manual</a:t>
            </a:r>
            <a:r>
              <a:rPr lang="en-US" altLang="zh-CN" sz="2000" dirty="0">
                <a:solidFill>
                  <a:schemeClr val="tx1">
                    <a:lumMod val="75000"/>
                    <a:lumOff val="25000"/>
                  </a:schemeClr>
                </a:solidFill>
              </a:rPr>
              <a:t>(values =c('blue2','red4'))  #</a:t>
            </a:r>
            <a:r>
              <a:rPr lang="zh-CN" altLang="zh-CN" sz="2000" dirty="0">
                <a:solidFill>
                  <a:schemeClr val="tx1">
                    <a:lumMod val="75000"/>
                    <a:lumOff val="25000"/>
                  </a:schemeClr>
                </a:solidFill>
              </a:rPr>
              <a:t>增加标度</a:t>
            </a:r>
          </a:p>
          <a:p>
            <a:endParaRPr lang="zh-CN" altLang="zh-CN" sz="2000" dirty="0">
              <a:solidFill>
                <a:schemeClr val="tx1">
                  <a:lumMod val="75000"/>
                  <a:lumOff val="25000"/>
                </a:schemeClr>
              </a:solidFill>
            </a:endParaRPr>
          </a:p>
        </p:txBody>
      </p:sp>
      <p:pic>
        <p:nvPicPr>
          <p:cNvPr id="21" name="图片 20"/>
          <p:cNvPicPr/>
          <p:nvPr/>
        </p:nvPicPr>
        <p:blipFill>
          <a:blip r:embed="rId2">
            <a:extLst>
              <a:ext uri="{28A0092B-C50C-407E-A947-70E740481C1C}">
                <a14:useLocalDpi xmlns:a14="http://schemas.microsoft.com/office/drawing/2010/main" val="0"/>
              </a:ext>
            </a:extLst>
          </a:blip>
          <a:srcRect/>
          <a:stretch>
            <a:fillRect/>
          </a:stretch>
        </p:blipFill>
        <p:spPr>
          <a:xfrm>
            <a:off x="1895475" y="3099242"/>
            <a:ext cx="5257800" cy="3457575"/>
          </a:xfrm>
          <a:prstGeom prst="rect">
            <a:avLst/>
          </a:prstGeom>
          <a:noFill/>
          <a:ln>
            <a:noFill/>
          </a:ln>
        </p:spPr>
      </p:pic>
    </p:spTree>
    <p:extLst>
      <p:ext uri="{BB962C8B-B14F-4D97-AF65-F5344CB8AC3E}">
        <p14:creationId xmlns:p14="http://schemas.microsoft.com/office/powerpoint/2010/main" val="3553085381"/>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矩形 36"/>
          <p:cNvSpPr/>
          <p:nvPr/>
        </p:nvSpPr>
        <p:spPr>
          <a:xfrm>
            <a:off x="659019" y="1012825"/>
            <a:ext cx="2319866"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标度</a:t>
            </a:r>
          </a:p>
        </p:txBody>
      </p:sp>
      <p:grpSp>
        <p:nvGrpSpPr>
          <p:cNvPr id="13" name="组合 12"/>
          <p:cNvGrpSpPr/>
          <p:nvPr/>
        </p:nvGrpSpPr>
        <p:grpSpPr>
          <a:xfrm>
            <a:off x="-1" y="-2439"/>
            <a:ext cx="9145786" cy="718410"/>
            <a:chOff x="-1" y="190175"/>
            <a:chExt cx="9145786" cy="525795"/>
          </a:xfrm>
        </p:grpSpPr>
        <p:sp>
          <p:nvSpPr>
            <p:cNvPr id="14" name="任意多边形 13"/>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5" name="任意多边形 14"/>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6" name="任意多边形 15"/>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17" name="文本框 6"/>
          <p:cNvSpPr txBox="1"/>
          <p:nvPr/>
        </p:nvSpPr>
        <p:spPr>
          <a:xfrm>
            <a:off x="452232" y="173917"/>
            <a:ext cx="2877711" cy="415498"/>
          </a:xfrm>
          <a:prstGeom prst="rect">
            <a:avLst/>
          </a:prstGeom>
          <a:noFill/>
        </p:spPr>
        <p:txBody>
          <a:bodyPr wrap="none" rtlCol="0">
            <a:spAutoFit/>
          </a:bodyPr>
          <a:lstStyle/>
          <a:p>
            <a:r>
              <a:rPr lang="en-US" altLang="zh-CN" sz="2100" b="1" spc="225" dirty="0">
                <a:solidFill>
                  <a:prstClr val="white"/>
                </a:solidFill>
              </a:rPr>
              <a:t>5.2 </a:t>
            </a:r>
            <a:r>
              <a:rPr lang="zh-CN" altLang="en-US" sz="2100" b="1" spc="225" dirty="0">
                <a:solidFill>
                  <a:prstClr val="white"/>
                </a:solidFill>
              </a:rPr>
              <a:t>高水平绘图命令</a:t>
            </a:r>
          </a:p>
        </p:txBody>
      </p:sp>
      <p:sp>
        <p:nvSpPr>
          <p:cNvPr id="18"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9" name="文本框 27"/>
          <p:cNvSpPr txBox="1"/>
          <p:nvPr/>
        </p:nvSpPr>
        <p:spPr>
          <a:xfrm>
            <a:off x="6401867" y="234392"/>
            <a:ext cx="1620957" cy="300082"/>
          </a:xfrm>
          <a:prstGeom prst="rect">
            <a:avLst/>
          </a:prstGeom>
          <a:noFill/>
        </p:spPr>
        <p:txBody>
          <a:bodyPr wrap="none" rtlCol="0">
            <a:spAutoFit/>
          </a:bodyPr>
          <a:lstStyle/>
          <a:p>
            <a:r>
              <a:rPr lang="zh-CN" altLang="en-US" sz="1350" dirty="0">
                <a:solidFill>
                  <a:prstClr val="white"/>
                </a:solidFill>
              </a:rPr>
              <a:t>第五章 数据可视化</a:t>
            </a:r>
          </a:p>
        </p:txBody>
      </p:sp>
      <p:graphicFrame>
        <p:nvGraphicFramePr>
          <p:cNvPr id="6" name="表格 5"/>
          <p:cNvGraphicFramePr>
            <a:graphicFrameLocks noGrp="1"/>
          </p:cNvGraphicFramePr>
          <p:nvPr/>
        </p:nvGraphicFramePr>
        <p:xfrm>
          <a:off x="1239205" y="1684523"/>
          <a:ext cx="6783619" cy="4583589"/>
        </p:xfrm>
        <a:graphic>
          <a:graphicData uri="http://schemas.openxmlformats.org/drawingml/2006/table">
            <a:tbl>
              <a:tblPr firstRow="1" firstCol="1" bandRow="1">
                <a:tableStyleId>{5C22544A-7EE6-4342-B048-85BDC9FD1C3A}</a:tableStyleId>
              </a:tblPr>
              <a:tblGrid>
                <a:gridCol w="1864208">
                  <a:extLst>
                    <a:ext uri="{9D8B030D-6E8A-4147-A177-3AD203B41FA5}">
                      <a16:colId xmlns:a16="http://schemas.microsoft.com/office/drawing/2014/main" val="20000"/>
                    </a:ext>
                  </a:extLst>
                </a:gridCol>
                <a:gridCol w="4919411">
                  <a:extLst>
                    <a:ext uri="{9D8B030D-6E8A-4147-A177-3AD203B41FA5}">
                      <a16:colId xmlns:a16="http://schemas.microsoft.com/office/drawing/2014/main" val="20001"/>
                    </a:ext>
                  </a:extLst>
                </a:gridCol>
              </a:tblGrid>
              <a:tr h="443869">
                <a:tc>
                  <a:txBody>
                    <a:bodyPr/>
                    <a:lstStyle/>
                    <a:p>
                      <a:pPr algn="l">
                        <a:lnSpc>
                          <a:spcPts val="1800"/>
                        </a:lnSpc>
                        <a:spcAft>
                          <a:spcPts val="0"/>
                        </a:spcAft>
                      </a:pPr>
                      <a:r>
                        <a:rPr lang="zh-CN" sz="1800" kern="0">
                          <a:effectLst/>
                        </a:rPr>
                        <a:t>标度函数</a:t>
                      </a:r>
                      <a:endParaRPr lang="zh-CN" sz="1800" kern="100">
                        <a:effectLst/>
                        <a:latin typeface="等线" panose="02010600030101010101" charset="-122"/>
                        <a:cs typeface="Times New Roman" panose="02020603050405020304"/>
                      </a:endParaRPr>
                    </a:p>
                  </a:txBody>
                  <a:tcPr marL="28575" marR="28575" marT="28575" marB="28575" anchor="ctr"/>
                </a:tc>
                <a:tc>
                  <a:txBody>
                    <a:bodyPr/>
                    <a:lstStyle/>
                    <a:p>
                      <a:pPr algn="l">
                        <a:lnSpc>
                          <a:spcPts val="1800"/>
                        </a:lnSpc>
                        <a:spcAft>
                          <a:spcPts val="0"/>
                        </a:spcAft>
                      </a:pPr>
                      <a:r>
                        <a:rPr lang="zh-CN" sz="1800" kern="0">
                          <a:effectLst/>
                        </a:rPr>
                        <a:t>描述</a:t>
                      </a:r>
                      <a:endParaRPr lang="zh-CN" sz="1800" kern="100">
                        <a:effectLst/>
                        <a:latin typeface="等线" panose="02010600030101010101" charset="-122"/>
                        <a:cs typeface="Times New Roman" panose="02020603050405020304"/>
                      </a:endParaRPr>
                    </a:p>
                  </a:txBody>
                  <a:tcPr marL="28575" marR="28575" marT="28575" marB="28575" anchor="ctr"/>
                </a:tc>
                <a:extLst>
                  <a:ext uri="{0D108BD9-81ED-4DB2-BD59-A6C34878D82A}">
                    <a16:rowId xmlns:a16="http://schemas.microsoft.com/office/drawing/2014/main" val="10000"/>
                  </a:ext>
                </a:extLst>
              </a:tr>
              <a:tr h="443869">
                <a:tc>
                  <a:txBody>
                    <a:bodyPr/>
                    <a:lstStyle/>
                    <a:p>
                      <a:pPr algn="l">
                        <a:lnSpc>
                          <a:spcPts val="1800"/>
                        </a:lnSpc>
                        <a:spcAft>
                          <a:spcPts val="0"/>
                        </a:spcAft>
                      </a:pPr>
                      <a:r>
                        <a:rPr lang="en-US" sz="1800" kern="0">
                          <a:effectLst/>
                        </a:rPr>
                        <a:t>scale_alpha</a:t>
                      </a:r>
                      <a:endParaRPr lang="zh-CN" sz="1800" kern="100">
                        <a:effectLst/>
                        <a:latin typeface="等线" panose="02010600030101010101" charset="-122"/>
                        <a:cs typeface="Times New Roman" panose="02020603050405020304"/>
                      </a:endParaRPr>
                    </a:p>
                  </a:txBody>
                  <a:tcPr marL="28575" marR="28575" marT="28575" marB="28575" anchor="ctr"/>
                </a:tc>
                <a:tc>
                  <a:txBody>
                    <a:bodyPr/>
                    <a:lstStyle/>
                    <a:p>
                      <a:pPr algn="l">
                        <a:lnSpc>
                          <a:spcPts val="1800"/>
                        </a:lnSpc>
                        <a:spcAft>
                          <a:spcPts val="0"/>
                        </a:spcAft>
                      </a:pPr>
                      <a:r>
                        <a:rPr lang="en-US" sz="1800" kern="0">
                          <a:solidFill>
                            <a:schemeClr val="tx1">
                              <a:lumMod val="75000"/>
                              <a:lumOff val="25000"/>
                            </a:schemeClr>
                          </a:solidFill>
                          <a:effectLst/>
                        </a:rPr>
                        <a:t>alpha</a:t>
                      </a:r>
                      <a:r>
                        <a:rPr lang="zh-CN" sz="1800" kern="0">
                          <a:solidFill>
                            <a:schemeClr val="tx1">
                              <a:lumMod val="75000"/>
                              <a:lumOff val="25000"/>
                            </a:schemeClr>
                          </a:solidFill>
                          <a:effectLst/>
                        </a:rPr>
                        <a:t>通道值（灰度）</a:t>
                      </a:r>
                      <a:endParaRPr lang="zh-CN" sz="1800" kern="0">
                        <a:solidFill>
                          <a:schemeClr val="tx1">
                            <a:lumMod val="75000"/>
                            <a:lumOff val="25000"/>
                          </a:schemeClr>
                        </a:solidFill>
                        <a:effectLst/>
                        <a:latin typeface="等线" panose="02010600030101010101" charset="-122"/>
                        <a:cs typeface="Times New Roman" panose="02020603050405020304"/>
                      </a:endParaRPr>
                    </a:p>
                  </a:txBody>
                  <a:tcPr marL="28575" marR="28575" marT="28575" marB="28575" anchor="ctr"/>
                </a:tc>
                <a:extLst>
                  <a:ext uri="{0D108BD9-81ED-4DB2-BD59-A6C34878D82A}">
                    <a16:rowId xmlns:a16="http://schemas.microsoft.com/office/drawing/2014/main" val="10001"/>
                  </a:ext>
                </a:extLst>
              </a:tr>
              <a:tr h="443869">
                <a:tc>
                  <a:txBody>
                    <a:bodyPr/>
                    <a:lstStyle/>
                    <a:p>
                      <a:pPr algn="l">
                        <a:lnSpc>
                          <a:spcPts val="1800"/>
                        </a:lnSpc>
                        <a:spcAft>
                          <a:spcPts val="0"/>
                        </a:spcAft>
                      </a:pPr>
                      <a:r>
                        <a:rPr lang="en-US" sz="1800" kern="0">
                          <a:effectLst/>
                        </a:rPr>
                        <a:t>scale_brewer</a:t>
                      </a:r>
                      <a:endParaRPr lang="zh-CN" sz="1800" kern="100">
                        <a:effectLst/>
                        <a:latin typeface="等线" panose="02010600030101010101" charset="-122"/>
                        <a:cs typeface="Times New Roman" panose="02020603050405020304"/>
                      </a:endParaRPr>
                    </a:p>
                  </a:txBody>
                  <a:tcPr marL="28575" marR="28575" marT="28575" marB="28575" anchor="ctr"/>
                </a:tc>
                <a:tc>
                  <a:txBody>
                    <a:bodyPr/>
                    <a:lstStyle/>
                    <a:p>
                      <a:pPr algn="l">
                        <a:lnSpc>
                          <a:spcPts val="1800"/>
                        </a:lnSpc>
                        <a:spcAft>
                          <a:spcPts val="0"/>
                        </a:spcAft>
                      </a:pPr>
                      <a:r>
                        <a:rPr lang="zh-CN" sz="1800" kern="0">
                          <a:solidFill>
                            <a:schemeClr val="tx1">
                              <a:lumMod val="75000"/>
                              <a:lumOff val="25000"/>
                            </a:schemeClr>
                          </a:solidFill>
                          <a:effectLst/>
                        </a:rPr>
                        <a:t>调色板，来自</a:t>
                      </a:r>
                      <a:r>
                        <a:rPr lang="en-US" sz="1800" kern="0">
                          <a:solidFill>
                            <a:schemeClr val="tx1">
                              <a:lumMod val="75000"/>
                              <a:lumOff val="25000"/>
                            </a:schemeClr>
                          </a:solidFill>
                          <a:effectLst/>
                        </a:rPr>
                        <a:t>colorbrewer.org</a:t>
                      </a:r>
                      <a:r>
                        <a:rPr lang="zh-CN" sz="1800" kern="0">
                          <a:solidFill>
                            <a:schemeClr val="tx1">
                              <a:lumMod val="75000"/>
                              <a:lumOff val="25000"/>
                            </a:schemeClr>
                          </a:solidFill>
                          <a:effectLst/>
                        </a:rPr>
                        <a:t>网站展示的颜色标度</a:t>
                      </a:r>
                      <a:endParaRPr lang="zh-CN" sz="1800" kern="0">
                        <a:solidFill>
                          <a:schemeClr val="tx1">
                            <a:lumMod val="75000"/>
                            <a:lumOff val="25000"/>
                          </a:schemeClr>
                        </a:solidFill>
                        <a:effectLst/>
                        <a:latin typeface="等线" panose="02010600030101010101" charset="-122"/>
                        <a:cs typeface="Times New Roman" panose="02020603050405020304"/>
                      </a:endParaRPr>
                    </a:p>
                  </a:txBody>
                  <a:tcPr marL="28575" marR="28575" marT="28575" marB="28575" anchor="ctr"/>
                </a:tc>
                <a:extLst>
                  <a:ext uri="{0D108BD9-81ED-4DB2-BD59-A6C34878D82A}">
                    <a16:rowId xmlns:a16="http://schemas.microsoft.com/office/drawing/2014/main" val="10002"/>
                  </a:ext>
                </a:extLst>
              </a:tr>
              <a:tr h="443869">
                <a:tc>
                  <a:txBody>
                    <a:bodyPr/>
                    <a:lstStyle/>
                    <a:p>
                      <a:pPr algn="l">
                        <a:lnSpc>
                          <a:spcPts val="1800"/>
                        </a:lnSpc>
                        <a:spcAft>
                          <a:spcPts val="0"/>
                        </a:spcAft>
                      </a:pPr>
                      <a:r>
                        <a:rPr lang="en-US" sz="1800" kern="0">
                          <a:effectLst/>
                        </a:rPr>
                        <a:t>scale_continuous</a:t>
                      </a:r>
                      <a:endParaRPr lang="zh-CN" sz="1800" kern="100">
                        <a:effectLst/>
                        <a:latin typeface="等线" panose="02010600030101010101" charset="-122"/>
                        <a:cs typeface="Times New Roman" panose="02020603050405020304"/>
                      </a:endParaRPr>
                    </a:p>
                  </a:txBody>
                  <a:tcPr marL="28575" marR="28575" marT="28575" marB="28575" anchor="ctr"/>
                </a:tc>
                <a:tc>
                  <a:txBody>
                    <a:bodyPr/>
                    <a:lstStyle/>
                    <a:p>
                      <a:pPr algn="l">
                        <a:lnSpc>
                          <a:spcPts val="1800"/>
                        </a:lnSpc>
                        <a:spcAft>
                          <a:spcPts val="0"/>
                        </a:spcAft>
                      </a:pPr>
                      <a:r>
                        <a:rPr lang="zh-CN" sz="1800" kern="0">
                          <a:solidFill>
                            <a:schemeClr val="tx1">
                              <a:lumMod val="75000"/>
                              <a:lumOff val="25000"/>
                            </a:schemeClr>
                          </a:solidFill>
                          <a:effectLst/>
                        </a:rPr>
                        <a:t>连续标度</a:t>
                      </a:r>
                      <a:endParaRPr lang="zh-CN" sz="1800" kern="0">
                        <a:solidFill>
                          <a:schemeClr val="tx1">
                            <a:lumMod val="75000"/>
                            <a:lumOff val="25000"/>
                          </a:schemeClr>
                        </a:solidFill>
                        <a:effectLst/>
                        <a:latin typeface="等线" panose="02010600030101010101" charset="-122"/>
                        <a:cs typeface="Times New Roman" panose="02020603050405020304"/>
                      </a:endParaRPr>
                    </a:p>
                  </a:txBody>
                  <a:tcPr marL="28575" marR="28575" marT="28575" marB="28575" anchor="ctr"/>
                </a:tc>
                <a:extLst>
                  <a:ext uri="{0D108BD9-81ED-4DB2-BD59-A6C34878D82A}">
                    <a16:rowId xmlns:a16="http://schemas.microsoft.com/office/drawing/2014/main" val="10003"/>
                  </a:ext>
                </a:extLst>
              </a:tr>
              <a:tr h="443869">
                <a:tc>
                  <a:txBody>
                    <a:bodyPr/>
                    <a:lstStyle/>
                    <a:p>
                      <a:pPr algn="l">
                        <a:lnSpc>
                          <a:spcPts val="1800"/>
                        </a:lnSpc>
                        <a:spcAft>
                          <a:spcPts val="0"/>
                        </a:spcAft>
                      </a:pPr>
                      <a:r>
                        <a:rPr lang="en-US" sz="1800" kern="0">
                          <a:effectLst/>
                        </a:rPr>
                        <a:t>scale_data</a:t>
                      </a:r>
                      <a:endParaRPr lang="zh-CN" sz="1800" kern="100">
                        <a:effectLst/>
                        <a:latin typeface="等线" panose="02010600030101010101" charset="-122"/>
                        <a:cs typeface="Times New Roman" panose="02020603050405020304"/>
                      </a:endParaRPr>
                    </a:p>
                  </a:txBody>
                  <a:tcPr marL="28575" marR="28575" marT="28575" marB="28575" anchor="ctr"/>
                </a:tc>
                <a:tc>
                  <a:txBody>
                    <a:bodyPr/>
                    <a:lstStyle/>
                    <a:p>
                      <a:pPr algn="l">
                        <a:lnSpc>
                          <a:spcPts val="1800"/>
                        </a:lnSpc>
                        <a:spcAft>
                          <a:spcPts val="0"/>
                        </a:spcAft>
                      </a:pPr>
                      <a:r>
                        <a:rPr lang="zh-CN" sz="1800" kern="0">
                          <a:solidFill>
                            <a:schemeClr val="tx1">
                              <a:lumMod val="75000"/>
                              <a:lumOff val="25000"/>
                            </a:schemeClr>
                          </a:solidFill>
                          <a:effectLst/>
                        </a:rPr>
                        <a:t>日期</a:t>
                      </a:r>
                      <a:endParaRPr lang="zh-CN" sz="1800" kern="0">
                        <a:solidFill>
                          <a:schemeClr val="tx1">
                            <a:lumMod val="75000"/>
                            <a:lumOff val="25000"/>
                          </a:schemeClr>
                        </a:solidFill>
                        <a:effectLst/>
                        <a:latin typeface="等线" panose="02010600030101010101" charset="-122"/>
                        <a:cs typeface="Times New Roman" panose="02020603050405020304"/>
                      </a:endParaRPr>
                    </a:p>
                  </a:txBody>
                  <a:tcPr marL="28575" marR="28575" marT="28575" marB="28575" anchor="ctr"/>
                </a:tc>
                <a:extLst>
                  <a:ext uri="{0D108BD9-81ED-4DB2-BD59-A6C34878D82A}">
                    <a16:rowId xmlns:a16="http://schemas.microsoft.com/office/drawing/2014/main" val="10004"/>
                  </a:ext>
                </a:extLst>
              </a:tr>
              <a:tr h="443869">
                <a:tc>
                  <a:txBody>
                    <a:bodyPr/>
                    <a:lstStyle/>
                    <a:p>
                      <a:pPr algn="l">
                        <a:lnSpc>
                          <a:spcPts val="1800"/>
                        </a:lnSpc>
                        <a:spcAft>
                          <a:spcPts val="0"/>
                        </a:spcAft>
                      </a:pPr>
                      <a:r>
                        <a:rPr lang="en-US" sz="1800" kern="0">
                          <a:effectLst/>
                        </a:rPr>
                        <a:t>scale_datetime</a:t>
                      </a:r>
                      <a:endParaRPr lang="zh-CN" sz="1800" kern="100">
                        <a:effectLst/>
                        <a:latin typeface="等线" panose="02010600030101010101" charset="-122"/>
                        <a:cs typeface="Times New Roman" panose="02020603050405020304"/>
                      </a:endParaRPr>
                    </a:p>
                  </a:txBody>
                  <a:tcPr marL="28575" marR="28575" marT="28575" marB="28575" anchor="ctr"/>
                </a:tc>
                <a:tc>
                  <a:txBody>
                    <a:bodyPr/>
                    <a:lstStyle/>
                    <a:p>
                      <a:pPr algn="l">
                        <a:lnSpc>
                          <a:spcPts val="1800"/>
                        </a:lnSpc>
                        <a:spcAft>
                          <a:spcPts val="0"/>
                        </a:spcAft>
                      </a:pPr>
                      <a:r>
                        <a:rPr lang="zh-CN" sz="1800" kern="0">
                          <a:solidFill>
                            <a:schemeClr val="tx1">
                              <a:lumMod val="75000"/>
                              <a:lumOff val="25000"/>
                            </a:schemeClr>
                          </a:solidFill>
                          <a:effectLst/>
                        </a:rPr>
                        <a:t>日期和时间</a:t>
                      </a:r>
                      <a:endParaRPr lang="zh-CN" sz="1800" kern="0">
                        <a:solidFill>
                          <a:schemeClr val="tx1">
                            <a:lumMod val="75000"/>
                            <a:lumOff val="25000"/>
                          </a:schemeClr>
                        </a:solidFill>
                        <a:effectLst/>
                        <a:latin typeface="等线" panose="02010600030101010101" charset="-122"/>
                        <a:cs typeface="Times New Roman" panose="02020603050405020304"/>
                      </a:endParaRPr>
                    </a:p>
                  </a:txBody>
                  <a:tcPr marL="28575" marR="28575" marT="28575" marB="28575" anchor="ctr"/>
                </a:tc>
                <a:extLst>
                  <a:ext uri="{0D108BD9-81ED-4DB2-BD59-A6C34878D82A}">
                    <a16:rowId xmlns:a16="http://schemas.microsoft.com/office/drawing/2014/main" val="10005"/>
                  </a:ext>
                </a:extLst>
              </a:tr>
              <a:tr h="443869">
                <a:tc>
                  <a:txBody>
                    <a:bodyPr/>
                    <a:lstStyle/>
                    <a:p>
                      <a:pPr algn="l">
                        <a:lnSpc>
                          <a:spcPts val="1800"/>
                        </a:lnSpc>
                        <a:spcAft>
                          <a:spcPts val="0"/>
                        </a:spcAft>
                      </a:pPr>
                      <a:r>
                        <a:rPr lang="en-US" sz="1800" kern="0">
                          <a:effectLst/>
                        </a:rPr>
                        <a:t>scale_discrete</a:t>
                      </a:r>
                      <a:endParaRPr lang="zh-CN" sz="1800" kern="100">
                        <a:effectLst/>
                        <a:latin typeface="等线" panose="02010600030101010101" charset="-122"/>
                        <a:cs typeface="Times New Roman" panose="02020603050405020304"/>
                      </a:endParaRPr>
                    </a:p>
                  </a:txBody>
                  <a:tcPr marL="28575" marR="28575" marT="28575" marB="28575" anchor="ctr"/>
                </a:tc>
                <a:tc>
                  <a:txBody>
                    <a:bodyPr/>
                    <a:lstStyle/>
                    <a:p>
                      <a:pPr algn="l">
                        <a:lnSpc>
                          <a:spcPts val="1800"/>
                        </a:lnSpc>
                        <a:spcAft>
                          <a:spcPts val="0"/>
                        </a:spcAft>
                      </a:pPr>
                      <a:r>
                        <a:rPr lang="zh-CN" sz="1800" kern="0">
                          <a:solidFill>
                            <a:schemeClr val="tx1">
                              <a:lumMod val="75000"/>
                              <a:lumOff val="25000"/>
                            </a:schemeClr>
                          </a:solidFill>
                          <a:effectLst/>
                        </a:rPr>
                        <a:t>离散值</a:t>
                      </a:r>
                      <a:endParaRPr lang="zh-CN" sz="1800" kern="0">
                        <a:solidFill>
                          <a:schemeClr val="tx1">
                            <a:lumMod val="75000"/>
                            <a:lumOff val="25000"/>
                          </a:schemeClr>
                        </a:solidFill>
                        <a:effectLst/>
                        <a:latin typeface="等线" panose="02010600030101010101" charset="-122"/>
                        <a:cs typeface="Times New Roman" panose="02020603050405020304"/>
                      </a:endParaRPr>
                    </a:p>
                  </a:txBody>
                  <a:tcPr marL="28575" marR="28575" marT="28575" marB="28575" anchor="ctr"/>
                </a:tc>
                <a:extLst>
                  <a:ext uri="{0D108BD9-81ED-4DB2-BD59-A6C34878D82A}">
                    <a16:rowId xmlns:a16="http://schemas.microsoft.com/office/drawing/2014/main" val="10006"/>
                  </a:ext>
                </a:extLst>
              </a:tr>
              <a:tr h="443869">
                <a:tc>
                  <a:txBody>
                    <a:bodyPr/>
                    <a:lstStyle/>
                    <a:p>
                      <a:pPr algn="l">
                        <a:lnSpc>
                          <a:spcPts val="1800"/>
                        </a:lnSpc>
                        <a:spcAft>
                          <a:spcPts val="0"/>
                        </a:spcAft>
                      </a:pPr>
                      <a:r>
                        <a:rPr lang="en-US" sz="1800" kern="0">
                          <a:effectLst/>
                        </a:rPr>
                        <a:t>scale_gradient</a:t>
                      </a:r>
                      <a:endParaRPr lang="zh-CN" sz="1800" kern="100">
                        <a:effectLst/>
                        <a:latin typeface="等线" panose="02010600030101010101" charset="-122"/>
                        <a:cs typeface="Times New Roman" panose="02020603050405020304"/>
                      </a:endParaRPr>
                    </a:p>
                  </a:txBody>
                  <a:tcPr marL="28575" marR="28575" marT="28575" marB="28575" anchor="ctr"/>
                </a:tc>
                <a:tc>
                  <a:txBody>
                    <a:bodyPr/>
                    <a:lstStyle/>
                    <a:p>
                      <a:pPr algn="l">
                        <a:lnSpc>
                          <a:spcPts val="1800"/>
                        </a:lnSpc>
                        <a:spcAft>
                          <a:spcPts val="0"/>
                        </a:spcAft>
                      </a:pPr>
                      <a:r>
                        <a:rPr lang="zh-CN" sz="1800" kern="0">
                          <a:solidFill>
                            <a:schemeClr val="tx1">
                              <a:lumMod val="75000"/>
                              <a:lumOff val="25000"/>
                            </a:schemeClr>
                          </a:solidFill>
                          <a:effectLst/>
                        </a:rPr>
                        <a:t>两种颜色构建的渐变色</a:t>
                      </a:r>
                      <a:endParaRPr lang="zh-CN" sz="1800" kern="0">
                        <a:solidFill>
                          <a:schemeClr val="tx1">
                            <a:lumMod val="75000"/>
                            <a:lumOff val="25000"/>
                          </a:schemeClr>
                        </a:solidFill>
                        <a:effectLst/>
                        <a:latin typeface="等线" panose="02010600030101010101" charset="-122"/>
                        <a:cs typeface="Times New Roman" panose="02020603050405020304"/>
                      </a:endParaRPr>
                    </a:p>
                  </a:txBody>
                  <a:tcPr marL="28575" marR="28575" marT="28575" marB="28575" anchor="ctr"/>
                </a:tc>
                <a:extLst>
                  <a:ext uri="{0D108BD9-81ED-4DB2-BD59-A6C34878D82A}">
                    <a16:rowId xmlns:a16="http://schemas.microsoft.com/office/drawing/2014/main" val="10007"/>
                  </a:ext>
                </a:extLst>
              </a:tr>
              <a:tr h="443869">
                <a:tc>
                  <a:txBody>
                    <a:bodyPr/>
                    <a:lstStyle/>
                    <a:p>
                      <a:pPr algn="l">
                        <a:lnSpc>
                          <a:spcPts val="1800"/>
                        </a:lnSpc>
                        <a:spcAft>
                          <a:spcPts val="0"/>
                        </a:spcAft>
                      </a:pPr>
                      <a:r>
                        <a:rPr lang="en-US" sz="1800" kern="0">
                          <a:effectLst/>
                        </a:rPr>
                        <a:t>scale_gradient2</a:t>
                      </a:r>
                      <a:endParaRPr lang="zh-CN" sz="1800" kern="100">
                        <a:effectLst/>
                        <a:latin typeface="等线" panose="02010600030101010101" charset="-122"/>
                        <a:cs typeface="Times New Roman" panose="02020603050405020304"/>
                      </a:endParaRPr>
                    </a:p>
                  </a:txBody>
                  <a:tcPr marL="28575" marR="28575" marT="28575" marB="28575" anchor="ctr"/>
                </a:tc>
                <a:tc>
                  <a:txBody>
                    <a:bodyPr/>
                    <a:lstStyle/>
                    <a:p>
                      <a:pPr algn="l">
                        <a:lnSpc>
                          <a:spcPts val="1800"/>
                        </a:lnSpc>
                        <a:spcAft>
                          <a:spcPts val="0"/>
                        </a:spcAft>
                      </a:pPr>
                      <a:r>
                        <a:rPr lang="en-US" sz="1800" kern="0">
                          <a:solidFill>
                            <a:schemeClr val="tx1">
                              <a:lumMod val="75000"/>
                              <a:lumOff val="25000"/>
                            </a:schemeClr>
                          </a:solidFill>
                          <a:effectLst/>
                        </a:rPr>
                        <a:t>3</a:t>
                      </a:r>
                      <a:r>
                        <a:rPr lang="zh-CN" sz="1800" kern="0">
                          <a:solidFill>
                            <a:schemeClr val="tx1">
                              <a:lumMod val="75000"/>
                              <a:lumOff val="25000"/>
                            </a:schemeClr>
                          </a:solidFill>
                          <a:effectLst/>
                        </a:rPr>
                        <a:t>中颜色构建的渐变色</a:t>
                      </a:r>
                      <a:endParaRPr lang="zh-CN" sz="1800" kern="0">
                        <a:solidFill>
                          <a:schemeClr val="tx1">
                            <a:lumMod val="75000"/>
                            <a:lumOff val="25000"/>
                          </a:schemeClr>
                        </a:solidFill>
                        <a:effectLst/>
                        <a:latin typeface="等线" panose="02010600030101010101" charset="-122"/>
                        <a:cs typeface="Times New Roman" panose="02020603050405020304"/>
                      </a:endParaRPr>
                    </a:p>
                  </a:txBody>
                  <a:tcPr marL="28575" marR="28575" marT="28575" marB="28575" anchor="ctr"/>
                </a:tc>
                <a:extLst>
                  <a:ext uri="{0D108BD9-81ED-4DB2-BD59-A6C34878D82A}">
                    <a16:rowId xmlns:a16="http://schemas.microsoft.com/office/drawing/2014/main" val="10008"/>
                  </a:ext>
                </a:extLst>
              </a:tr>
              <a:tr h="443869">
                <a:tc>
                  <a:txBody>
                    <a:bodyPr/>
                    <a:lstStyle/>
                    <a:p>
                      <a:pPr algn="l">
                        <a:lnSpc>
                          <a:spcPts val="1800"/>
                        </a:lnSpc>
                        <a:spcAft>
                          <a:spcPts val="0"/>
                        </a:spcAft>
                      </a:pPr>
                      <a:r>
                        <a:rPr lang="en-US" sz="1800" kern="0">
                          <a:effectLst/>
                        </a:rPr>
                        <a:t>scale_gradientn</a:t>
                      </a:r>
                      <a:endParaRPr lang="zh-CN" sz="1800" kern="100">
                        <a:effectLst/>
                        <a:latin typeface="等线" panose="02010600030101010101" charset="-122"/>
                        <a:cs typeface="Times New Roman" panose="02020603050405020304"/>
                      </a:endParaRPr>
                    </a:p>
                  </a:txBody>
                  <a:tcPr marL="28575" marR="28575" marT="28575" marB="28575" anchor="ctr"/>
                </a:tc>
                <a:tc>
                  <a:txBody>
                    <a:bodyPr/>
                    <a:lstStyle/>
                    <a:p>
                      <a:pPr algn="l">
                        <a:lnSpc>
                          <a:spcPts val="1800"/>
                        </a:lnSpc>
                        <a:spcAft>
                          <a:spcPts val="0"/>
                        </a:spcAft>
                      </a:pPr>
                      <a:r>
                        <a:rPr lang="en-US" sz="1800" kern="0" dirty="0">
                          <a:solidFill>
                            <a:schemeClr val="tx1">
                              <a:lumMod val="75000"/>
                              <a:lumOff val="25000"/>
                            </a:schemeClr>
                          </a:solidFill>
                          <a:effectLst/>
                        </a:rPr>
                        <a:t>n</a:t>
                      </a:r>
                      <a:r>
                        <a:rPr lang="zh-CN" sz="1800" kern="0" dirty="0">
                          <a:solidFill>
                            <a:schemeClr val="tx1">
                              <a:lumMod val="75000"/>
                              <a:lumOff val="25000"/>
                            </a:schemeClr>
                          </a:solidFill>
                          <a:effectLst/>
                        </a:rPr>
                        <a:t>种颜色构建的渐变色</a:t>
                      </a:r>
                      <a:endParaRPr lang="zh-CN" sz="1800" kern="0" dirty="0">
                        <a:solidFill>
                          <a:schemeClr val="tx1">
                            <a:lumMod val="75000"/>
                            <a:lumOff val="25000"/>
                          </a:schemeClr>
                        </a:solidFill>
                        <a:effectLst/>
                        <a:latin typeface="等线" panose="02010600030101010101" charset="-122"/>
                        <a:cs typeface="Times New Roman" panose="02020603050405020304"/>
                      </a:endParaRPr>
                    </a:p>
                  </a:txBody>
                  <a:tcPr marL="28575" marR="28575" marT="28575" marB="28575" anchor="ct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679969908"/>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矩形 36"/>
          <p:cNvSpPr/>
          <p:nvPr/>
        </p:nvSpPr>
        <p:spPr>
          <a:xfrm>
            <a:off x="659019" y="1012825"/>
            <a:ext cx="2319866"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标度</a:t>
            </a:r>
          </a:p>
        </p:txBody>
      </p:sp>
      <p:grpSp>
        <p:nvGrpSpPr>
          <p:cNvPr id="13" name="组合 12"/>
          <p:cNvGrpSpPr/>
          <p:nvPr/>
        </p:nvGrpSpPr>
        <p:grpSpPr>
          <a:xfrm>
            <a:off x="-1" y="-2439"/>
            <a:ext cx="9145786" cy="718410"/>
            <a:chOff x="-1" y="190175"/>
            <a:chExt cx="9145786" cy="525795"/>
          </a:xfrm>
        </p:grpSpPr>
        <p:sp>
          <p:nvSpPr>
            <p:cNvPr id="14" name="任意多边形 13"/>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5" name="任意多边形 14"/>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6" name="任意多边形 15"/>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17" name="文本框 6"/>
          <p:cNvSpPr txBox="1"/>
          <p:nvPr/>
        </p:nvSpPr>
        <p:spPr>
          <a:xfrm>
            <a:off x="452232" y="173917"/>
            <a:ext cx="2877711" cy="415498"/>
          </a:xfrm>
          <a:prstGeom prst="rect">
            <a:avLst/>
          </a:prstGeom>
          <a:noFill/>
        </p:spPr>
        <p:txBody>
          <a:bodyPr wrap="none" rtlCol="0">
            <a:spAutoFit/>
          </a:bodyPr>
          <a:lstStyle/>
          <a:p>
            <a:r>
              <a:rPr lang="en-US" altLang="zh-CN" sz="2100" b="1" spc="225" dirty="0">
                <a:solidFill>
                  <a:prstClr val="white"/>
                </a:solidFill>
              </a:rPr>
              <a:t>5.2 </a:t>
            </a:r>
            <a:r>
              <a:rPr lang="zh-CN" altLang="en-US" sz="2100" b="1" spc="225" dirty="0">
                <a:solidFill>
                  <a:prstClr val="white"/>
                </a:solidFill>
              </a:rPr>
              <a:t>高水平绘图命令</a:t>
            </a:r>
          </a:p>
        </p:txBody>
      </p:sp>
      <p:sp>
        <p:nvSpPr>
          <p:cNvPr id="18"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9" name="文本框 27"/>
          <p:cNvSpPr txBox="1"/>
          <p:nvPr/>
        </p:nvSpPr>
        <p:spPr>
          <a:xfrm>
            <a:off x="6401867" y="234392"/>
            <a:ext cx="1620957" cy="300082"/>
          </a:xfrm>
          <a:prstGeom prst="rect">
            <a:avLst/>
          </a:prstGeom>
          <a:noFill/>
        </p:spPr>
        <p:txBody>
          <a:bodyPr wrap="none" rtlCol="0">
            <a:spAutoFit/>
          </a:bodyPr>
          <a:lstStyle/>
          <a:p>
            <a:r>
              <a:rPr lang="zh-CN" altLang="en-US" sz="1350" dirty="0">
                <a:solidFill>
                  <a:prstClr val="white"/>
                </a:solidFill>
              </a:rPr>
              <a:t>第五章 数据可视化</a:t>
            </a:r>
          </a:p>
        </p:txBody>
      </p:sp>
      <p:graphicFrame>
        <p:nvGraphicFramePr>
          <p:cNvPr id="4" name="表格 3"/>
          <p:cNvGraphicFramePr>
            <a:graphicFrameLocks noGrp="1"/>
          </p:cNvGraphicFramePr>
          <p:nvPr/>
        </p:nvGraphicFramePr>
        <p:xfrm>
          <a:off x="1239205" y="1608468"/>
          <a:ext cx="7117004" cy="4074882"/>
        </p:xfrm>
        <a:graphic>
          <a:graphicData uri="http://schemas.openxmlformats.org/drawingml/2006/table">
            <a:tbl>
              <a:tblPr firstRow="1" firstCol="1" bandRow="1">
                <a:tableStyleId>{5C22544A-7EE6-4342-B048-85BDC9FD1C3A}</a:tableStyleId>
              </a:tblPr>
              <a:tblGrid>
                <a:gridCol w="1955825">
                  <a:extLst>
                    <a:ext uri="{9D8B030D-6E8A-4147-A177-3AD203B41FA5}">
                      <a16:colId xmlns:a16="http://schemas.microsoft.com/office/drawing/2014/main" val="20000"/>
                    </a:ext>
                  </a:extLst>
                </a:gridCol>
                <a:gridCol w="5161179">
                  <a:extLst>
                    <a:ext uri="{9D8B030D-6E8A-4147-A177-3AD203B41FA5}">
                      <a16:colId xmlns:a16="http://schemas.microsoft.com/office/drawing/2014/main" val="20001"/>
                    </a:ext>
                  </a:extLst>
                </a:gridCol>
              </a:tblGrid>
              <a:tr h="582126">
                <a:tc>
                  <a:txBody>
                    <a:bodyPr/>
                    <a:lstStyle/>
                    <a:p>
                      <a:pPr algn="l">
                        <a:lnSpc>
                          <a:spcPts val="1800"/>
                        </a:lnSpc>
                        <a:spcAft>
                          <a:spcPts val="0"/>
                        </a:spcAft>
                      </a:pPr>
                      <a:r>
                        <a:rPr lang="en-US" sz="1800" kern="0">
                          <a:effectLst/>
                        </a:rPr>
                        <a:t>scale_grey</a:t>
                      </a:r>
                      <a:endParaRPr lang="zh-CN" sz="1800" kern="100">
                        <a:effectLst/>
                        <a:latin typeface="等线" panose="02010600030101010101" charset="-122"/>
                        <a:cs typeface="Times New Roman" panose="02020603050405020304"/>
                      </a:endParaRPr>
                    </a:p>
                  </a:txBody>
                  <a:tcPr marL="28575" marR="28575" marT="28575" marB="28575" anchor="ctr"/>
                </a:tc>
                <a:tc>
                  <a:txBody>
                    <a:bodyPr/>
                    <a:lstStyle/>
                    <a:p>
                      <a:pPr algn="l">
                        <a:lnSpc>
                          <a:spcPts val="1800"/>
                        </a:lnSpc>
                        <a:spcAft>
                          <a:spcPts val="0"/>
                        </a:spcAft>
                      </a:pPr>
                      <a:r>
                        <a:rPr lang="zh-CN" sz="1800" kern="0">
                          <a:effectLst/>
                        </a:rPr>
                        <a:t>灰度颜色</a:t>
                      </a:r>
                      <a:endParaRPr lang="zh-CN" sz="1800" kern="100">
                        <a:effectLst/>
                        <a:latin typeface="等线" panose="02010600030101010101" charset="-122"/>
                        <a:cs typeface="Times New Roman" panose="02020603050405020304"/>
                      </a:endParaRPr>
                    </a:p>
                  </a:txBody>
                  <a:tcPr marL="28575" marR="28575" marT="28575" marB="28575" anchor="ctr"/>
                </a:tc>
                <a:extLst>
                  <a:ext uri="{0D108BD9-81ED-4DB2-BD59-A6C34878D82A}">
                    <a16:rowId xmlns:a16="http://schemas.microsoft.com/office/drawing/2014/main" val="10000"/>
                  </a:ext>
                </a:extLst>
              </a:tr>
              <a:tr h="582126">
                <a:tc>
                  <a:txBody>
                    <a:bodyPr/>
                    <a:lstStyle/>
                    <a:p>
                      <a:pPr algn="l">
                        <a:lnSpc>
                          <a:spcPts val="1800"/>
                        </a:lnSpc>
                        <a:spcAft>
                          <a:spcPts val="0"/>
                        </a:spcAft>
                      </a:pPr>
                      <a:r>
                        <a:rPr lang="en-US" sz="1800" kern="0">
                          <a:effectLst/>
                        </a:rPr>
                        <a:t>scale_hue</a:t>
                      </a:r>
                      <a:endParaRPr lang="zh-CN" sz="1800" kern="100">
                        <a:effectLst/>
                        <a:latin typeface="等线" panose="02010600030101010101" charset="-122"/>
                        <a:cs typeface="Times New Roman" panose="02020603050405020304"/>
                      </a:endParaRPr>
                    </a:p>
                  </a:txBody>
                  <a:tcPr marL="28575" marR="28575" marT="28575" marB="28575" anchor="ctr"/>
                </a:tc>
                <a:tc>
                  <a:txBody>
                    <a:bodyPr/>
                    <a:lstStyle/>
                    <a:p>
                      <a:pPr algn="l">
                        <a:lnSpc>
                          <a:spcPts val="1800"/>
                        </a:lnSpc>
                        <a:spcAft>
                          <a:spcPts val="0"/>
                        </a:spcAft>
                      </a:pPr>
                      <a:r>
                        <a:rPr lang="zh-CN" sz="1800" kern="0">
                          <a:solidFill>
                            <a:schemeClr val="tx1">
                              <a:lumMod val="75000"/>
                              <a:lumOff val="25000"/>
                            </a:schemeClr>
                          </a:solidFill>
                          <a:effectLst/>
                        </a:rPr>
                        <a:t>均匀色调</a:t>
                      </a:r>
                      <a:endParaRPr lang="zh-CN" sz="1800" kern="0">
                        <a:solidFill>
                          <a:schemeClr val="tx1">
                            <a:lumMod val="75000"/>
                            <a:lumOff val="25000"/>
                          </a:schemeClr>
                        </a:solidFill>
                        <a:effectLst/>
                        <a:latin typeface="等线" panose="02010600030101010101" charset="-122"/>
                        <a:cs typeface="Times New Roman" panose="02020603050405020304"/>
                      </a:endParaRPr>
                    </a:p>
                  </a:txBody>
                  <a:tcPr marL="28575" marR="28575" marT="28575" marB="28575" anchor="ctr"/>
                </a:tc>
                <a:extLst>
                  <a:ext uri="{0D108BD9-81ED-4DB2-BD59-A6C34878D82A}">
                    <a16:rowId xmlns:a16="http://schemas.microsoft.com/office/drawing/2014/main" val="10001"/>
                  </a:ext>
                </a:extLst>
              </a:tr>
              <a:tr h="582126">
                <a:tc>
                  <a:txBody>
                    <a:bodyPr/>
                    <a:lstStyle/>
                    <a:p>
                      <a:pPr algn="l">
                        <a:lnSpc>
                          <a:spcPts val="1800"/>
                        </a:lnSpc>
                        <a:spcAft>
                          <a:spcPts val="0"/>
                        </a:spcAft>
                      </a:pPr>
                      <a:r>
                        <a:rPr lang="en-US" sz="1800" kern="0">
                          <a:effectLst/>
                        </a:rPr>
                        <a:t>scale_identity</a:t>
                      </a:r>
                      <a:endParaRPr lang="zh-CN" sz="1800" kern="100">
                        <a:effectLst/>
                        <a:latin typeface="等线" panose="02010600030101010101" charset="-122"/>
                        <a:cs typeface="Times New Roman" panose="02020603050405020304"/>
                      </a:endParaRPr>
                    </a:p>
                  </a:txBody>
                  <a:tcPr marL="28575" marR="28575" marT="28575" marB="28575" anchor="ctr"/>
                </a:tc>
                <a:tc>
                  <a:txBody>
                    <a:bodyPr/>
                    <a:lstStyle/>
                    <a:p>
                      <a:pPr algn="l">
                        <a:lnSpc>
                          <a:spcPts val="1800"/>
                        </a:lnSpc>
                        <a:spcAft>
                          <a:spcPts val="0"/>
                        </a:spcAft>
                      </a:pPr>
                      <a:r>
                        <a:rPr lang="zh-CN" sz="1800" kern="0">
                          <a:solidFill>
                            <a:schemeClr val="tx1">
                              <a:lumMod val="75000"/>
                              <a:lumOff val="25000"/>
                            </a:schemeClr>
                          </a:solidFill>
                          <a:effectLst/>
                        </a:rPr>
                        <a:t>直接使用指定的取值，不进行标度转换</a:t>
                      </a:r>
                      <a:endParaRPr lang="zh-CN" sz="1800" kern="0">
                        <a:solidFill>
                          <a:schemeClr val="tx1">
                            <a:lumMod val="75000"/>
                            <a:lumOff val="25000"/>
                          </a:schemeClr>
                        </a:solidFill>
                        <a:effectLst/>
                        <a:latin typeface="等线" panose="02010600030101010101" charset="-122"/>
                        <a:cs typeface="Times New Roman" panose="02020603050405020304"/>
                      </a:endParaRPr>
                    </a:p>
                  </a:txBody>
                  <a:tcPr marL="28575" marR="28575" marT="28575" marB="28575" anchor="ctr"/>
                </a:tc>
                <a:extLst>
                  <a:ext uri="{0D108BD9-81ED-4DB2-BD59-A6C34878D82A}">
                    <a16:rowId xmlns:a16="http://schemas.microsoft.com/office/drawing/2014/main" val="10002"/>
                  </a:ext>
                </a:extLst>
              </a:tr>
              <a:tr h="582126">
                <a:tc>
                  <a:txBody>
                    <a:bodyPr/>
                    <a:lstStyle/>
                    <a:p>
                      <a:pPr algn="l">
                        <a:lnSpc>
                          <a:spcPts val="1800"/>
                        </a:lnSpc>
                        <a:spcAft>
                          <a:spcPts val="0"/>
                        </a:spcAft>
                      </a:pPr>
                      <a:r>
                        <a:rPr lang="en-US" sz="1800" kern="0">
                          <a:effectLst/>
                        </a:rPr>
                        <a:t>scale_linetype</a:t>
                      </a:r>
                      <a:endParaRPr lang="zh-CN" sz="1800" kern="100">
                        <a:effectLst/>
                        <a:latin typeface="等线" panose="02010600030101010101" charset="-122"/>
                        <a:cs typeface="Times New Roman" panose="02020603050405020304"/>
                      </a:endParaRPr>
                    </a:p>
                  </a:txBody>
                  <a:tcPr marL="28575" marR="28575" marT="28575" marB="28575" anchor="ctr"/>
                </a:tc>
                <a:tc>
                  <a:txBody>
                    <a:bodyPr/>
                    <a:lstStyle/>
                    <a:p>
                      <a:pPr algn="l">
                        <a:lnSpc>
                          <a:spcPts val="1800"/>
                        </a:lnSpc>
                        <a:spcAft>
                          <a:spcPts val="0"/>
                        </a:spcAft>
                      </a:pPr>
                      <a:r>
                        <a:rPr lang="zh-CN" sz="1800" kern="0">
                          <a:solidFill>
                            <a:schemeClr val="tx1">
                              <a:lumMod val="75000"/>
                              <a:lumOff val="25000"/>
                            </a:schemeClr>
                          </a:solidFill>
                          <a:effectLst/>
                        </a:rPr>
                        <a:t>用线条模式来展示不同</a:t>
                      </a:r>
                      <a:endParaRPr lang="zh-CN" sz="1800" kern="0">
                        <a:solidFill>
                          <a:schemeClr val="tx1">
                            <a:lumMod val="75000"/>
                            <a:lumOff val="25000"/>
                          </a:schemeClr>
                        </a:solidFill>
                        <a:effectLst/>
                        <a:latin typeface="等线" panose="02010600030101010101" charset="-122"/>
                        <a:cs typeface="Times New Roman" panose="02020603050405020304"/>
                      </a:endParaRPr>
                    </a:p>
                  </a:txBody>
                  <a:tcPr marL="28575" marR="28575" marT="28575" marB="28575" anchor="ctr"/>
                </a:tc>
                <a:extLst>
                  <a:ext uri="{0D108BD9-81ED-4DB2-BD59-A6C34878D82A}">
                    <a16:rowId xmlns:a16="http://schemas.microsoft.com/office/drawing/2014/main" val="10003"/>
                  </a:ext>
                </a:extLst>
              </a:tr>
              <a:tr h="582126">
                <a:tc>
                  <a:txBody>
                    <a:bodyPr/>
                    <a:lstStyle/>
                    <a:p>
                      <a:pPr algn="l">
                        <a:lnSpc>
                          <a:spcPts val="1800"/>
                        </a:lnSpc>
                        <a:spcAft>
                          <a:spcPts val="0"/>
                        </a:spcAft>
                      </a:pPr>
                      <a:r>
                        <a:rPr lang="en-US" sz="1800" kern="0">
                          <a:effectLst/>
                        </a:rPr>
                        <a:t>scale_manual</a:t>
                      </a:r>
                      <a:endParaRPr lang="zh-CN" sz="1800" kern="100">
                        <a:effectLst/>
                        <a:latin typeface="等线" panose="02010600030101010101" charset="-122"/>
                        <a:cs typeface="Times New Roman" panose="02020603050405020304"/>
                      </a:endParaRPr>
                    </a:p>
                  </a:txBody>
                  <a:tcPr marL="28575" marR="28575" marT="28575" marB="28575" anchor="ctr"/>
                </a:tc>
                <a:tc>
                  <a:txBody>
                    <a:bodyPr/>
                    <a:lstStyle/>
                    <a:p>
                      <a:pPr algn="l">
                        <a:lnSpc>
                          <a:spcPts val="1800"/>
                        </a:lnSpc>
                        <a:spcAft>
                          <a:spcPts val="0"/>
                        </a:spcAft>
                      </a:pPr>
                      <a:r>
                        <a:rPr lang="zh-CN" sz="1800" kern="0">
                          <a:solidFill>
                            <a:schemeClr val="tx1">
                              <a:lumMod val="75000"/>
                              <a:lumOff val="25000"/>
                            </a:schemeClr>
                          </a:solidFill>
                          <a:effectLst/>
                        </a:rPr>
                        <a:t>手动指定离散标度</a:t>
                      </a:r>
                      <a:endParaRPr lang="zh-CN" sz="1800" kern="0">
                        <a:solidFill>
                          <a:schemeClr val="tx1">
                            <a:lumMod val="75000"/>
                            <a:lumOff val="25000"/>
                          </a:schemeClr>
                        </a:solidFill>
                        <a:effectLst/>
                        <a:latin typeface="等线" panose="02010600030101010101" charset="-122"/>
                        <a:cs typeface="Times New Roman" panose="02020603050405020304"/>
                      </a:endParaRPr>
                    </a:p>
                  </a:txBody>
                  <a:tcPr marL="28575" marR="28575" marT="28575" marB="28575" anchor="ctr"/>
                </a:tc>
                <a:extLst>
                  <a:ext uri="{0D108BD9-81ED-4DB2-BD59-A6C34878D82A}">
                    <a16:rowId xmlns:a16="http://schemas.microsoft.com/office/drawing/2014/main" val="10004"/>
                  </a:ext>
                </a:extLst>
              </a:tr>
              <a:tr h="582126">
                <a:tc>
                  <a:txBody>
                    <a:bodyPr/>
                    <a:lstStyle/>
                    <a:p>
                      <a:pPr algn="l">
                        <a:lnSpc>
                          <a:spcPts val="1800"/>
                        </a:lnSpc>
                        <a:spcAft>
                          <a:spcPts val="0"/>
                        </a:spcAft>
                      </a:pPr>
                      <a:r>
                        <a:rPr lang="en-US" sz="1800" kern="0">
                          <a:effectLst/>
                        </a:rPr>
                        <a:t>scale_shape</a:t>
                      </a:r>
                      <a:endParaRPr lang="zh-CN" sz="1800" kern="100">
                        <a:effectLst/>
                        <a:latin typeface="等线" panose="02010600030101010101" charset="-122"/>
                        <a:cs typeface="Times New Roman" panose="02020603050405020304"/>
                      </a:endParaRPr>
                    </a:p>
                  </a:txBody>
                  <a:tcPr marL="28575" marR="28575" marT="28575" marB="28575" anchor="ctr"/>
                </a:tc>
                <a:tc>
                  <a:txBody>
                    <a:bodyPr/>
                    <a:lstStyle/>
                    <a:p>
                      <a:pPr algn="l">
                        <a:lnSpc>
                          <a:spcPts val="1800"/>
                        </a:lnSpc>
                        <a:spcAft>
                          <a:spcPts val="0"/>
                        </a:spcAft>
                      </a:pPr>
                      <a:r>
                        <a:rPr lang="zh-CN" sz="1800" kern="0">
                          <a:solidFill>
                            <a:schemeClr val="tx1">
                              <a:lumMod val="75000"/>
                              <a:lumOff val="25000"/>
                            </a:schemeClr>
                          </a:solidFill>
                          <a:effectLst/>
                        </a:rPr>
                        <a:t>用不同的形状来展示不同的数值</a:t>
                      </a:r>
                      <a:endParaRPr lang="zh-CN" sz="1800" kern="0">
                        <a:solidFill>
                          <a:schemeClr val="tx1">
                            <a:lumMod val="75000"/>
                            <a:lumOff val="25000"/>
                          </a:schemeClr>
                        </a:solidFill>
                        <a:effectLst/>
                        <a:latin typeface="等线" panose="02010600030101010101" charset="-122"/>
                        <a:cs typeface="Times New Roman" panose="02020603050405020304"/>
                      </a:endParaRPr>
                    </a:p>
                  </a:txBody>
                  <a:tcPr marL="28575" marR="28575" marT="28575" marB="28575" anchor="ctr"/>
                </a:tc>
                <a:extLst>
                  <a:ext uri="{0D108BD9-81ED-4DB2-BD59-A6C34878D82A}">
                    <a16:rowId xmlns:a16="http://schemas.microsoft.com/office/drawing/2014/main" val="10005"/>
                  </a:ext>
                </a:extLst>
              </a:tr>
              <a:tr h="582126">
                <a:tc>
                  <a:txBody>
                    <a:bodyPr/>
                    <a:lstStyle/>
                    <a:p>
                      <a:pPr algn="l">
                        <a:lnSpc>
                          <a:spcPts val="1800"/>
                        </a:lnSpc>
                        <a:spcAft>
                          <a:spcPts val="0"/>
                        </a:spcAft>
                      </a:pPr>
                      <a:r>
                        <a:rPr lang="en-US" sz="1800" kern="0">
                          <a:effectLst/>
                        </a:rPr>
                        <a:t>scale_size</a:t>
                      </a:r>
                      <a:endParaRPr lang="zh-CN" sz="1800" kern="100">
                        <a:effectLst/>
                        <a:latin typeface="等线" panose="02010600030101010101" charset="-122"/>
                        <a:cs typeface="Times New Roman" panose="02020603050405020304"/>
                      </a:endParaRPr>
                    </a:p>
                  </a:txBody>
                  <a:tcPr marL="28575" marR="28575" marT="28575" marB="28575" anchor="ctr"/>
                </a:tc>
                <a:tc>
                  <a:txBody>
                    <a:bodyPr/>
                    <a:lstStyle/>
                    <a:p>
                      <a:pPr algn="l">
                        <a:lnSpc>
                          <a:spcPts val="1800"/>
                        </a:lnSpc>
                        <a:spcAft>
                          <a:spcPts val="0"/>
                        </a:spcAft>
                      </a:pPr>
                      <a:r>
                        <a:rPr lang="zh-CN" sz="1800" kern="0" dirty="0">
                          <a:solidFill>
                            <a:schemeClr val="tx1">
                              <a:lumMod val="75000"/>
                              <a:lumOff val="25000"/>
                            </a:schemeClr>
                          </a:solidFill>
                          <a:effectLst/>
                        </a:rPr>
                        <a:t>用不同大小的对象来展示不同的数值</a:t>
                      </a:r>
                      <a:endParaRPr lang="zh-CN" sz="1800" kern="0" dirty="0">
                        <a:solidFill>
                          <a:schemeClr val="tx1">
                            <a:lumMod val="75000"/>
                            <a:lumOff val="25000"/>
                          </a:schemeClr>
                        </a:solidFill>
                        <a:effectLst/>
                        <a:latin typeface="等线" panose="02010600030101010101" charset="-122"/>
                        <a:cs typeface="Times New Roman" panose="02020603050405020304"/>
                      </a:endParaRPr>
                    </a:p>
                  </a:txBody>
                  <a:tcPr marL="28575" marR="28575" marT="28575" marB="28575"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802883273"/>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矩形 36"/>
          <p:cNvSpPr/>
          <p:nvPr/>
        </p:nvSpPr>
        <p:spPr>
          <a:xfrm>
            <a:off x="659019" y="1012825"/>
            <a:ext cx="2319866"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分面</a:t>
            </a:r>
          </a:p>
        </p:txBody>
      </p:sp>
      <p:grpSp>
        <p:nvGrpSpPr>
          <p:cNvPr id="13" name="组合 12"/>
          <p:cNvGrpSpPr/>
          <p:nvPr/>
        </p:nvGrpSpPr>
        <p:grpSpPr>
          <a:xfrm>
            <a:off x="-1" y="-2439"/>
            <a:ext cx="9145786" cy="718410"/>
            <a:chOff x="-1" y="190175"/>
            <a:chExt cx="9145786" cy="525795"/>
          </a:xfrm>
        </p:grpSpPr>
        <p:sp>
          <p:nvSpPr>
            <p:cNvPr id="14" name="任意多边形 13"/>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5" name="任意多边形 14"/>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6" name="任意多边形 15"/>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17" name="文本框 6"/>
          <p:cNvSpPr txBox="1"/>
          <p:nvPr/>
        </p:nvSpPr>
        <p:spPr>
          <a:xfrm>
            <a:off x="452232" y="173917"/>
            <a:ext cx="2877711" cy="415498"/>
          </a:xfrm>
          <a:prstGeom prst="rect">
            <a:avLst/>
          </a:prstGeom>
          <a:noFill/>
        </p:spPr>
        <p:txBody>
          <a:bodyPr wrap="none" rtlCol="0">
            <a:spAutoFit/>
          </a:bodyPr>
          <a:lstStyle/>
          <a:p>
            <a:r>
              <a:rPr lang="en-US" altLang="zh-CN" sz="2100" b="1" spc="225" dirty="0">
                <a:solidFill>
                  <a:prstClr val="white"/>
                </a:solidFill>
              </a:rPr>
              <a:t>5.2 </a:t>
            </a:r>
            <a:r>
              <a:rPr lang="zh-CN" altLang="en-US" sz="2100" b="1" spc="225" dirty="0">
                <a:solidFill>
                  <a:prstClr val="white"/>
                </a:solidFill>
              </a:rPr>
              <a:t>高水平绘图命令</a:t>
            </a:r>
          </a:p>
        </p:txBody>
      </p:sp>
      <p:sp>
        <p:nvSpPr>
          <p:cNvPr id="18"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9" name="文本框 27"/>
          <p:cNvSpPr txBox="1"/>
          <p:nvPr/>
        </p:nvSpPr>
        <p:spPr>
          <a:xfrm>
            <a:off x="6401867" y="234392"/>
            <a:ext cx="1620957" cy="300082"/>
          </a:xfrm>
          <a:prstGeom prst="rect">
            <a:avLst/>
          </a:prstGeom>
          <a:noFill/>
        </p:spPr>
        <p:txBody>
          <a:bodyPr wrap="none" rtlCol="0">
            <a:spAutoFit/>
          </a:bodyPr>
          <a:lstStyle/>
          <a:p>
            <a:r>
              <a:rPr lang="zh-CN" altLang="en-US" sz="1350" dirty="0">
                <a:solidFill>
                  <a:prstClr val="white"/>
                </a:solidFill>
              </a:rPr>
              <a:t>第五章 数据可视化</a:t>
            </a:r>
          </a:p>
        </p:txBody>
      </p:sp>
      <p:sp>
        <p:nvSpPr>
          <p:cNvPr id="5" name="TextBox 4"/>
          <p:cNvSpPr txBox="1"/>
          <p:nvPr/>
        </p:nvSpPr>
        <p:spPr>
          <a:xfrm>
            <a:off x="1026942" y="1589649"/>
            <a:ext cx="7230793" cy="400110"/>
          </a:xfrm>
          <a:prstGeom prst="rect">
            <a:avLst/>
          </a:prstGeom>
          <a:noFill/>
        </p:spPr>
        <p:txBody>
          <a:bodyPr wrap="square" rtlCol="0">
            <a:spAutoFit/>
          </a:bodyPr>
          <a:lstStyle/>
          <a:p>
            <a:r>
              <a:rPr lang="zh-CN" altLang="zh-CN" sz="2000" dirty="0">
                <a:solidFill>
                  <a:schemeClr val="tx1">
                    <a:lumMod val="75000"/>
                    <a:lumOff val="25000"/>
                  </a:schemeClr>
                </a:solidFill>
              </a:rPr>
              <a:t>分面就是控制分组绘图的方法和排列形式</a:t>
            </a:r>
            <a:r>
              <a:rPr lang="zh-CN" altLang="en-US" sz="2000" dirty="0">
                <a:solidFill>
                  <a:schemeClr val="tx1">
                    <a:lumMod val="75000"/>
                    <a:lumOff val="25000"/>
                  </a:schemeClr>
                </a:solidFill>
              </a:rPr>
              <a:t>。</a:t>
            </a:r>
          </a:p>
        </p:txBody>
      </p:sp>
      <p:graphicFrame>
        <p:nvGraphicFramePr>
          <p:cNvPr id="6" name="表格 5"/>
          <p:cNvGraphicFramePr>
            <a:graphicFrameLocks noGrp="1"/>
          </p:cNvGraphicFramePr>
          <p:nvPr/>
        </p:nvGraphicFramePr>
        <p:xfrm>
          <a:off x="1436590" y="2091458"/>
          <a:ext cx="5344038" cy="1073772"/>
        </p:xfrm>
        <a:graphic>
          <a:graphicData uri="http://schemas.openxmlformats.org/drawingml/2006/table">
            <a:tbl>
              <a:tblPr firstRow="1" firstCol="1" bandRow="1">
                <a:tableStyleId>{5C22544A-7EE6-4342-B048-85BDC9FD1C3A}</a:tableStyleId>
              </a:tblPr>
              <a:tblGrid>
                <a:gridCol w="1837492">
                  <a:extLst>
                    <a:ext uri="{9D8B030D-6E8A-4147-A177-3AD203B41FA5}">
                      <a16:colId xmlns:a16="http://schemas.microsoft.com/office/drawing/2014/main" val="20000"/>
                    </a:ext>
                  </a:extLst>
                </a:gridCol>
                <a:gridCol w="3506546">
                  <a:extLst>
                    <a:ext uri="{9D8B030D-6E8A-4147-A177-3AD203B41FA5}">
                      <a16:colId xmlns:a16="http://schemas.microsoft.com/office/drawing/2014/main" val="20001"/>
                    </a:ext>
                  </a:extLst>
                </a:gridCol>
              </a:tblGrid>
              <a:tr h="357924">
                <a:tc>
                  <a:txBody>
                    <a:bodyPr/>
                    <a:lstStyle/>
                    <a:p>
                      <a:pPr algn="just">
                        <a:spcAft>
                          <a:spcPts val="0"/>
                        </a:spcAft>
                      </a:pPr>
                      <a:r>
                        <a:rPr lang="zh-CN" sz="1800" kern="100">
                          <a:effectLst/>
                        </a:rPr>
                        <a:t>分面函数</a:t>
                      </a:r>
                      <a:endParaRPr lang="zh-CN" sz="1800" kern="100">
                        <a:effectLst/>
                        <a:latin typeface="等线" panose="02010600030101010101" charset="-122"/>
                        <a:cs typeface="Times New Roman" panose="02020603050405020304"/>
                      </a:endParaRPr>
                    </a:p>
                  </a:txBody>
                  <a:tcPr marL="28575" marR="28575" marT="28575" marB="28575" anchor="ctr"/>
                </a:tc>
                <a:tc>
                  <a:txBody>
                    <a:bodyPr/>
                    <a:lstStyle/>
                    <a:p>
                      <a:pPr algn="just">
                        <a:spcAft>
                          <a:spcPts val="0"/>
                        </a:spcAft>
                      </a:pPr>
                      <a:r>
                        <a:rPr lang="zh-CN" sz="1800" kern="100">
                          <a:effectLst/>
                        </a:rPr>
                        <a:t>描述</a:t>
                      </a:r>
                      <a:endParaRPr lang="zh-CN" sz="1800" kern="100">
                        <a:effectLst/>
                        <a:latin typeface="等线" panose="02010600030101010101" charset="-122"/>
                        <a:cs typeface="Times New Roman" panose="02020603050405020304"/>
                      </a:endParaRPr>
                    </a:p>
                  </a:txBody>
                  <a:tcPr marL="28575" marR="28575" marT="28575" marB="28575" anchor="ctr"/>
                </a:tc>
                <a:extLst>
                  <a:ext uri="{0D108BD9-81ED-4DB2-BD59-A6C34878D82A}">
                    <a16:rowId xmlns:a16="http://schemas.microsoft.com/office/drawing/2014/main" val="10000"/>
                  </a:ext>
                </a:extLst>
              </a:tr>
              <a:tr h="357924">
                <a:tc>
                  <a:txBody>
                    <a:bodyPr/>
                    <a:lstStyle/>
                    <a:p>
                      <a:pPr algn="just">
                        <a:spcAft>
                          <a:spcPts val="0"/>
                        </a:spcAft>
                      </a:pPr>
                      <a:r>
                        <a:rPr lang="en-US" sz="1800" kern="100">
                          <a:effectLst/>
                        </a:rPr>
                        <a:t>facet_grid</a:t>
                      </a:r>
                      <a:endParaRPr lang="zh-CN" sz="1800" kern="100">
                        <a:effectLst/>
                        <a:latin typeface="等线" panose="02010600030101010101" charset="-122"/>
                        <a:cs typeface="Times New Roman" panose="02020603050405020304"/>
                      </a:endParaRPr>
                    </a:p>
                  </a:txBody>
                  <a:tcPr marL="28575" marR="28575" marT="28575" marB="28575" anchor="ctr"/>
                </a:tc>
                <a:tc>
                  <a:txBody>
                    <a:bodyPr/>
                    <a:lstStyle/>
                    <a:p>
                      <a:pPr algn="just">
                        <a:spcAft>
                          <a:spcPts val="0"/>
                        </a:spcAft>
                      </a:pPr>
                      <a:r>
                        <a:rPr lang="zh-CN" sz="1800" kern="100">
                          <a:solidFill>
                            <a:schemeClr val="tx1">
                              <a:lumMod val="75000"/>
                              <a:lumOff val="25000"/>
                            </a:schemeClr>
                          </a:solidFill>
                          <a:effectLst/>
                        </a:rPr>
                        <a:t>将分面放置在二维网格中</a:t>
                      </a:r>
                      <a:endParaRPr lang="zh-CN" sz="1800" kern="100">
                        <a:solidFill>
                          <a:schemeClr val="tx1">
                            <a:lumMod val="75000"/>
                            <a:lumOff val="25000"/>
                          </a:schemeClr>
                        </a:solidFill>
                        <a:effectLst/>
                        <a:latin typeface="等线" panose="02010600030101010101" charset="-122"/>
                        <a:cs typeface="Times New Roman" panose="02020603050405020304"/>
                      </a:endParaRPr>
                    </a:p>
                  </a:txBody>
                  <a:tcPr marL="28575" marR="28575" marT="28575" marB="28575" anchor="ctr"/>
                </a:tc>
                <a:extLst>
                  <a:ext uri="{0D108BD9-81ED-4DB2-BD59-A6C34878D82A}">
                    <a16:rowId xmlns:a16="http://schemas.microsoft.com/office/drawing/2014/main" val="10001"/>
                  </a:ext>
                </a:extLst>
              </a:tr>
              <a:tr h="357924">
                <a:tc>
                  <a:txBody>
                    <a:bodyPr/>
                    <a:lstStyle/>
                    <a:p>
                      <a:pPr algn="just">
                        <a:spcAft>
                          <a:spcPts val="0"/>
                        </a:spcAft>
                      </a:pPr>
                      <a:r>
                        <a:rPr lang="en-US" sz="1800" kern="100">
                          <a:effectLst/>
                        </a:rPr>
                        <a:t>facet_wrap</a:t>
                      </a:r>
                      <a:endParaRPr lang="zh-CN" sz="1800" kern="100">
                        <a:effectLst/>
                        <a:latin typeface="等线" panose="02010600030101010101" charset="-122"/>
                        <a:cs typeface="Times New Roman" panose="02020603050405020304"/>
                      </a:endParaRPr>
                    </a:p>
                  </a:txBody>
                  <a:tcPr marL="28575" marR="28575" marT="28575" marB="28575" anchor="ctr"/>
                </a:tc>
                <a:tc>
                  <a:txBody>
                    <a:bodyPr/>
                    <a:lstStyle/>
                    <a:p>
                      <a:pPr algn="just">
                        <a:spcAft>
                          <a:spcPts val="0"/>
                        </a:spcAft>
                      </a:pPr>
                      <a:r>
                        <a:rPr lang="zh-CN" sz="1800" kern="100" dirty="0">
                          <a:solidFill>
                            <a:schemeClr val="tx1">
                              <a:lumMod val="75000"/>
                              <a:lumOff val="25000"/>
                            </a:schemeClr>
                          </a:solidFill>
                          <a:effectLst/>
                        </a:rPr>
                        <a:t>将一维的分面按二维排列</a:t>
                      </a:r>
                      <a:endParaRPr lang="zh-CN" sz="1800" kern="100" dirty="0">
                        <a:solidFill>
                          <a:schemeClr val="tx1">
                            <a:lumMod val="75000"/>
                            <a:lumOff val="25000"/>
                          </a:schemeClr>
                        </a:solidFill>
                        <a:effectLst/>
                        <a:latin typeface="等线" panose="02010600030101010101" charset="-122"/>
                        <a:cs typeface="Times New Roman" panose="02020603050405020304"/>
                      </a:endParaRPr>
                    </a:p>
                  </a:txBody>
                  <a:tcPr marL="28575" marR="28575" marT="28575" marB="28575"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904643757"/>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矩形 36"/>
          <p:cNvSpPr/>
          <p:nvPr/>
        </p:nvSpPr>
        <p:spPr>
          <a:xfrm>
            <a:off x="659019" y="1012825"/>
            <a:ext cx="2319866"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分面</a:t>
            </a:r>
          </a:p>
        </p:txBody>
      </p:sp>
      <p:grpSp>
        <p:nvGrpSpPr>
          <p:cNvPr id="13" name="组合 12"/>
          <p:cNvGrpSpPr/>
          <p:nvPr/>
        </p:nvGrpSpPr>
        <p:grpSpPr>
          <a:xfrm>
            <a:off x="-1" y="-2439"/>
            <a:ext cx="9145786" cy="718410"/>
            <a:chOff x="-1" y="190175"/>
            <a:chExt cx="9145786" cy="525795"/>
          </a:xfrm>
        </p:grpSpPr>
        <p:sp>
          <p:nvSpPr>
            <p:cNvPr id="14" name="任意多边形 13"/>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5" name="任意多边形 14"/>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6" name="任意多边形 15"/>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17" name="文本框 6"/>
          <p:cNvSpPr txBox="1"/>
          <p:nvPr/>
        </p:nvSpPr>
        <p:spPr>
          <a:xfrm>
            <a:off x="452232" y="173917"/>
            <a:ext cx="2877711" cy="415498"/>
          </a:xfrm>
          <a:prstGeom prst="rect">
            <a:avLst/>
          </a:prstGeom>
          <a:noFill/>
        </p:spPr>
        <p:txBody>
          <a:bodyPr wrap="none" rtlCol="0">
            <a:spAutoFit/>
          </a:bodyPr>
          <a:lstStyle/>
          <a:p>
            <a:r>
              <a:rPr lang="en-US" altLang="zh-CN" sz="2100" b="1" spc="225" dirty="0">
                <a:solidFill>
                  <a:prstClr val="white"/>
                </a:solidFill>
              </a:rPr>
              <a:t>5.2 </a:t>
            </a:r>
            <a:r>
              <a:rPr lang="zh-CN" altLang="en-US" sz="2100" b="1" spc="225" dirty="0">
                <a:solidFill>
                  <a:prstClr val="white"/>
                </a:solidFill>
              </a:rPr>
              <a:t>高水平绘图命令</a:t>
            </a:r>
          </a:p>
        </p:txBody>
      </p:sp>
      <p:sp>
        <p:nvSpPr>
          <p:cNvPr id="18"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9" name="文本框 27"/>
          <p:cNvSpPr txBox="1"/>
          <p:nvPr/>
        </p:nvSpPr>
        <p:spPr>
          <a:xfrm>
            <a:off x="6401867" y="234392"/>
            <a:ext cx="1620957" cy="300082"/>
          </a:xfrm>
          <a:prstGeom prst="rect">
            <a:avLst/>
          </a:prstGeom>
          <a:noFill/>
        </p:spPr>
        <p:txBody>
          <a:bodyPr wrap="none" rtlCol="0">
            <a:spAutoFit/>
          </a:bodyPr>
          <a:lstStyle/>
          <a:p>
            <a:r>
              <a:rPr lang="zh-CN" altLang="en-US" sz="1350" dirty="0">
                <a:solidFill>
                  <a:prstClr val="white"/>
                </a:solidFill>
              </a:rPr>
              <a:t>第五章 数据可视化</a:t>
            </a:r>
          </a:p>
        </p:txBody>
      </p:sp>
      <p:sp>
        <p:nvSpPr>
          <p:cNvPr id="5" name="TextBox 4"/>
          <p:cNvSpPr txBox="1"/>
          <p:nvPr/>
        </p:nvSpPr>
        <p:spPr>
          <a:xfrm>
            <a:off x="984485" y="1603716"/>
            <a:ext cx="7805503" cy="2246769"/>
          </a:xfrm>
          <a:prstGeom prst="rect">
            <a:avLst/>
          </a:prstGeom>
          <a:noFill/>
        </p:spPr>
        <p:txBody>
          <a:bodyPr wrap="square" rtlCol="0">
            <a:spAutoFit/>
          </a:bodyPr>
          <a:lstStyle/>
          <a:p>
            <a:r>
              <a:rPr lang="zh-CN" altLang="zh-CN" sz="2000" dirty="0">
                <a:solidFill>
                  <a:schemeClr val="tx1">
                    <a:lumMod val="75000"/>
                    <a:lumOff val="25000"/>
                  </a:schemeClr>
                </a:solidFill>
              </a:rPr>
              <a:t>【例</a:t>
            </a:r>
            <a:r>
              <a:rPr lang="en-US" altLang="zh-CN" sz="2000" dirty="0">
                <a:solidFill>
                  <a:schemeClr val="tx1">
                    <a:lumMod val="75000"/>
                    <a:lumOff val="25000"/>
                  </a:schemeClr>
                </a:solidFill>
              </a:rPr>
              <a:t>5.7</a:t>
            </a:r>
            <a:r>
              <a:rPr lang="zh-CN" altLang="zh-CN" sz="2000" dirty="0">
                <a:solidFill>
                  <a:schemeClr val="tx1">
                    <a:lumMod val="75000"/>
                    <a:lumOff val="25000"/>
                  </a:schemeClr>
                </a:solidFill>
              </a:rPr>
              <a:t>】按年分组，一列显示。</a:t>
            </a:r>
          </a:p>
          <a:p>
            <a:r>
              <a:rPr lang="en-US" altLang="zh-CN" sz="2000" dirty="0">
                <a:solidFill>
                  <a:schemeClr val="tx1">
                    <a:lumMod val="75000"/>
                    <a:lumOff val="25000"/>
                  </a:schemeClr>
                </a:solidFill>
              </a:rPr>
              <a:t>&gt;p &lt;- </a:t>
            </a:r>
            <a:r>
              <a:rPr lang="en-US" altLang="zh-CN" sz="2000" dirty="0" err="1">
                <a:solidFill>
                  <a:schemeClr val="tx1">
                    <a:lumMod val="75000"/>
                    <a:lumOff val="25000"/>
                  </a:schemeClr>
                </a:solidFill>
              </a:rPr>
              <a:t>ggplot</a:t>
            </a:r>
            <a:r>
              <a:rPr lang="en-US" altLang="zh-CN" sz="2000" dirty="0">
                <a:solidFill>
                  <a:schemeClr val="tx1">
                    <a:lumMod val="75000"/>
                    <a:lumOff val="25000"/>
                  </a:schemeClr>
                </a:solidFill>
              </a:rPr>
              <a:t>(data=mpg, mapping=</a:t>
            </a:r>
            <a:r>
              <a:rPr lang="en-US" altLang="zh-CN" sz="2000" dirty="0" err="1">
                <a:solidFill>
                  <a:schemeClr val="tx1">
                    <a:lumMod val="75000"/>
                    <a:lumOff val="25000"/>
                  </a:schemeClr>
                </a:solidFill>
              </a:rPr>
              <a:t>aes</a:t>
            </a:r>
            <a:r>
              <a:rPr lang="en-US" altLang="zh-CN" sz="2000" dirty="0">
                <a:solidFill>
                  <a:schemeClr val="tx1">
                    <a:lumMod val="75000"/>
                    <a:lumOff val="25000"/>
                  </a:schemeClr>
                </a:solidFill>
              </a:rPr>
              <a:t>(x=</a:t>
            </a:r>
            <a:r>
              <a:rPr lang="en-US" altLang="zh-CN" sz="2000" dirty="0" err="1">
                <a:solidFill>
                  <a:schemeClr val="tx1">
                    <a:lumMod val="75000"/>
                    <a:lumOff val="25000"/>
                  </a:schemeClr>
                </a:solidFill>
              </a:rPr>
              <a:t>cty</a:t>
            </a:r>
            <a:r>
              <a:rPr lang="en-US" altLang="zh-CN" sz="2000" dirty="0">
                <a:solidFill>
                  <a:schemeClr val="tx1">
                    <a:lumMod val="75000"/>
                    <a:lumOff val="25000"/>
                  </a:schemeClr>
                </a:solidFill>
              </a:rPr>
              <a:t>, y=</a:t>
            </a:r>
            <a:r>
              <a:rPr lang="en-US" altLang="zh-CN" sz="2000" dirty="0" err="1">
                <a:solidFill>
                  <a:schemeClr val="tx1">
                    <a:lumMod val="75000"/>
                    <a:lumOff val="25000"/>
                  </a:schemeClr>
                </a:solidFill>
              </a:rPr>
              <a:t>hwy</a:t>
            </a:r>
            <a:r>
              <a:rPr lang="en-US" altLang="zh-CN" sz="2000" dirty="0">
                <a:solidFill>
                  <a:schemeClr val="tx1">
                    <a:lumMod val="75000"/>
                    <a:lumOff val="25000"/>
                  </a:schemeClr>
                </a:solidFill>
              </a:rPr>
              <a:t>))</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&gt;p &lt;-p + </a:t>
            </a:r>
            <a:r>
              <a:rPr lang="en-US" altLang="zh-CN" sz="2000" dirty="0" err="1">
                <a:solidFill>
                  <a:schemeClr val="tx1">
                    <a:lumMod val="75000"/>
                    <a:lumOff val="25000"/>
                  </a:schemeClr>
                </a:solidFill>
              </a:rPr>
              <a:t>geom_point</a:t>
            </a:r>
            <a:r>
              <a:rPr lang="en-US" altLang="zh-CN" sz="2000" dirty="0">
                <a:solidFill>
                  <a:schemeClr val="tx1">
                    <a:lumMod val="75000"/>
                    <a:lumOff val="25000"/>
                  </a:schemeClr>
                </a:solidFill>
              </a:rPr>
              <a:t>(</a:t>
            </a:r>
            <a:r>
              <a:rPr lang="en-US" altLang="zh-CN" sz="2000" dirty="0" err="1">
                <a:solidFill>
                  <a:schemeClr val="tx1">
                    <a:lumMod val="75000"/>
                    <a:lumOff val="25000"/>
                  </a:schemeClr>
                </a:solidFill>
              </a:rPr>
              <a:t>aes</a:t>
            </a:r>
            <a:r>
              <a:rPr lang="en-US" altLang="zh-CN" sz="2000" dirty="0">
                <a:solidFill>
                  <a:schemeClr val="tx1">
                    <a:lumMod val="75000"/>
                    <a:lumOff val="25000"/>
                  </a:schemeClr>
                </a:solidFill>
              </a:rPr>
              <a:t>(</a:t>
            </a:r>
            <a:r>
              <a:rPr lang="en-US" altLang="zh-CN" sz="2000" dirty="0" err="1">
                <a:solidFill>
                  <a:schemeClr val="tx1">
                    <a:lumMod val="75000"/>
                    <a:lumOff val="25000"/>
                  </a:schemeClr>
                </a:solidFill>
              </a:rPr>
              <a:t>colour</a:t>
            </a:r>
            <a:r>
              <a:rPr lang="en-US" altLang="zh-CN" sz="2000" dirty="0">
                <a:solidFill>
                  <a:schemeClr val="tx1">
                    <a:lumMod val="75000"/>
                    <a:lumOff val="25000"/>
                  </a:schemeClr>
                </a:solidFill>
              </a:rPr>
              <a:t>=</a:t>
            </a:r>
            <a:r>
              <a:rPr lang="en-US" altLang="zh-CN" sz="2000" dirty="0" err="1">
                <a:solidFill>
                  <a:schemeClr val="tx1">
                    <a:lumMod val="75000"/>
                    <a:lumOff val="25000"/>
                  </a:schemeClr>
                </a:solidFill>
              </a:rPr>
              <a:t>class,size</a:t>
            </a:r>
            <a:r>
              <a:rPr lang="en-US" altLang="zh-CN" sz="2000" dirty="0">
                <a:solidFill>
                  <a:schemeClr val="tx1">
                    <a:lumMod val="75000"/>
                    <a:lumOff val="25000"/>
                  </a:schemeClr>
                </a:solidFill>
              </a:rPr>
              <a:t>=</a:t>
            </a:r>
            <a:r>
              <a:rPr lang="en-US" altLang="zh-CN" sz="2000" dirty="0" err="1">
                <a:solidFill>
                  <a:schemeClr val="tx1">
                    <a:lumMod val="75000"/>
                    <a:lumOff val="25000"/>
                  </a:schemeClr>
                </a:solidFill>
              </a:rPr>
              <a:t>displ</a:t>
            </a:r>
            <a:r>
              <a:rPr lang="en-US" altLang="zh-CN" sz="2000" dirty="0">
                <a:solidFill>
                  <a:schemeClr val="tx1">
                    <a:lumMod val="75000"/>
                    <a:lumOff val="25000"/>
                  </a:schemeClr>
                </a:solidFill>
              </a:rPr>
              <a:t>))</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&gt;p&lt;-p+ </a:t>
            </a:r>
            <a:r>
              <a:rPr lang="en-US" altLang="zh-CN" sz="2000" dirty="0" err="1">
                <a:solidFill>
                  <a:schemeClr val="tx1">
                    <a:lumMod val="75000"/>
                    <a:lumOff val="25000"/>
                  </a:schemeClr>
                </a:solidFill>
              </a:rPr>
              <a:t>stat_smooth</a:t>
            </a:r>
            <a:r>
              <a:rPr lang="en-US" altLang="zh-CN" sz="2000" dirty="0">
                <a:solidFill>
                  <a:schemeClr val="tx1">
                    <a:lumMod val="75000"/>
                    <a:lumOff val="25000"/>
                  </a:schemeClr>
                </a:solidFill>
              </a:rPr>
              <a:t>()</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&gt;p &lt;- p + </a:t>
            </a:r>
            <a:r>
              <a:rPr lang="en-US" altLang="zh-CN" sz="2000" dirty="0" err="1">
                <a:solidFill>
                  <a:schemeClr val="tx1">
                    <a:lumMod val="75000"/>
                    <a:lumOff val="25000"/>
                  </a:schemeClr>
                </a:solidFill>
              </a:rPr>
              <a:t>geom_point</a:t>
            </a:r>
            <a:r>
              <a:rPr lang="en-US" altLang="zh-CN" sz="2000" dirty="0">
                <a:solidFill>
                  <a:schemeClr val="tx1">
                    <a:lumMod val="75000"/>
                    <a:lumOff val="25000"/>
                  </a:schemeClr>
                </a:solidFill>
              </a:rPr>
              <a:t>(</a:t>
            </a:r>
            <a:r>
              <a:rPr lang="en-US" altLang="zh-CN" sz="2000" dirty="0" err="1">
                <a:solidFill>
                  <a:schemeClr val="tx1">
                    <a:lumMod val="75000"/>
                    <a:lumOff val="25000"/>
                  </a:schemeClr>
                </a:solidFill>
              </a:rPr>
              <a:t>aes</a:t>
            </a:r>
            <a:r>
              <a:rPr lang="en-US" altLang="zh-CN" sz="2000" dirty="0">
                <a:solidFill>
                  <a:schemeClr val="tx1">
                    <a:lumMod val="75000"/>
                    <a:lumOff val="25000"/>
                  </a:schemeClr>
                </a:solidFill>
              </a:rPr>
              <a:t>(</a:t>
            </a:r>
            <a:r>
              <a:rPr lang="en-US" altLang="zh-CN" sz="2000" dirty="0" err="1">
                <a:solidFill>
                  <a:schemeClr val="tx1">
                    <a:lumMod val="75000"/>
                    <a:lumOff val="25000"/>
                  </a:schemeClr>
                </a:solidFill>
              </a:rPr>
              <a:t>colour</a:t>
            </a:r>
            <a:r>
              <a:rPr lang="en-US" altLang="zh-CN" sz="2000" dirty="0">
                <a:solidFill>
                  <a:schemeClr val="tx1">
                    <a:lumMod val="75000"/>
                    <a:lumOff val="25000"/>
                  </a:schemeClr>
                </a:solidFill>
              </a:rPr>
              <a:t>=factor(year),size=</a:t>
            </a:r>
            <a:r>
              <a:rPr lang="en-US" altLang="zh-CN" sz="2000" dirty="0" err="1">
                <a:solidFill>
                  <a:schemeClr val="tx1">
                    <a:lumMod val="75000"/>
                    <a:lumOff val="25000"/>
                  </a:schemeClr>
                </a:solidFill>
              </a:rPr>
              <a:t>displ</a:t>
            </a:r>
            <a:r>
              <a:rPr lang="en-US" altLang="zh-CN" sz="2000" dirty="0">
                <a:solidFill>
                  <a:schemeClr val="tx1">
                    <a:lumMod val="75000"/>
                    <a:lumOff val="25000"/>
                  </a:schemeClr>
                </a:solidFill>
              </a:rPr>
              <a:t>))</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&gt;p &lt;- p + </a:t>
            </a:r>
            <a:r>
              <a:rPr lang="en-US" altLang="zh-CN" sz="2000" dirty="0" err="1">
                <a:solidFill>
                  <a:schemeClr val="tx1">
                    <a:lumMod val="75000"/>
                    <a:lumOff val="25000"/>
                  </a:schemeClr>
                </a:solidFill>
              </a:rPr>
              <a:t>scale_size_continuous</a:t>
            </a:r>
            <a:r>
              <a:rPr lang="en-US" altLang="zh-CN" sz="2000" dirty="0">
                <a:solidFill>
                  <a:schemeClr val="tx1">
                    <a:lumMod val="75000"/>
                    <a:lumOff val="25000"/>
                  </a:schemeClr>
                </a:solidFill>
              </a:rPr>
              <a:t>(range = c(4, 10))  #</a:t>
            </a:r>
            <a:r>
              <a:rPr lang="zh-CN" altLang="zh-CN" sz="2000" dirty="0">
                <a:solidFill>
                  <a:schemeClr val="tx1">
                    <a:lumMod val="75000"/>
                    <a:lumOff val="25000"/>
                  </a:schemeClr>
                </a:solidFill>
              </a:rPr>
              <a:t>增加标度</a:t>
            </a:r>
          </a:p>
          <a:p>
            <a:r>
              <a:rPr lang="en-US" altLang="zh-CN" sz="2000" dirty="0">
                <a:solidFill>
                  <a:schemeClr val="tx1">
                    <a:lumMod val="75000"/>
                    <a:lumOff val="25000"/>
                  </a:schemeClr>
                </a:solidFill>
              </a:rPr>
              <a:t>&gt;p + </a:t>
            </a:r>
            <a:r>
              <a:rPr lang="en-US" altLang="zh-CN" sz="2000" dirty="0" err="1">
                <a:solidFill>
                  <a:schemeClr val="tx1">
                    <a:lumMod val="75000"/>
                    <a:lumOff val="25000"/>
                  </a:schemeClr>
                </a:solidFill>
              </a:rPr>
              <a:t>facet_wrap</a:t>
            </a:r>
            <a:r>
              <a:rPr lang="en-US" altLang="zh-CN" sz="2000" dirty="0">
                <a:solidFill>
                  <a:schemeClr val="tx1">
                    <a:lumMod val="75000"/>
                    <a:lumOff val="25000"/>
                  </a:schemeClr>
                </a:solidFill>
              </a:rPr>
              <a:t>(~ year, </a:t>
            </a:r>
            <a:r>
              <a:rPr lang="en-US" altLang="zh-CN" sz="2000" dirty="0" err="1">
                <a:solidFill>
                  <a:schemeClr val="tx1">
                    <a:lumMod val="75000"/>
                    <a:lumOff val="25000"/>
                  </a:schemeClr>
                </a:solidFill>
              </a:rPr>
              <a:t>ncol</a:t>
            </a:r>
            <a:r>
              <a:rPr lang="en-US" altLang="zh-CN" sz="2000" dirty="0">
                <a:solidFill>
                  <a:schemeClr val="tx1">
                    <a:lumMod val="75000"/>
                    <a:lumOff val="25000"/>
                  </a:schemeClr>
                </a:solidFill>
              </a:rPr>
              <a:t>=1)     #</a:t>
            </a:r>
            <a:r>
              <a:rPr lang="zh-CN" altLang="zh-CN" sz="2000" dirty="0">
                <a:solidFill>
                  <a:schemeClr val="tx1">
                    <a:lumMod val="75000"/>
                    <a:lumOff val="25000"/>
                  </a:schemeClr>
                </a:solidFill>
              </a:rPr>
              <a:t>分面</a:t>
            </a:r>
          </a:p>
        </p:txBody>
      </p:sp>
    </p:spTree>
    <p:extLst>
      <p:ext uri="{BB962C8B-B14F-4D97-AF65-F5344CB8AC3E}">
        <p14:creationId xmlns:p14="http://schemas.microsoft.com/office/powerpoint/2010/main" val="1222915325"/>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矩形 36"/>
          <p:cNvSpPr/>
          <p:nvPr/>
        </p:nvSpPr>
        <p:spPr>
          <a:xfrm>
            <a:off x="659019" y="1012825"/>
            <a:ext cx="2319866"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分面</a:t>
            </a:r>
          </a:p>
        </p:txBody>
      </p:sp>
      <p:grpSp>
        <p:nvGrpSpPr>
          <p:cNvPr id="13" name="组合 12"/>
          <p:cNvGrpSpPr/>
          <p:nvPr/>
        </p:nvGrpSpPr>
        <p:grpSpPr>
          <a:xfrm>
            <a:off x="-1" y="-2439"/>
            <a:ext cx="9145786" cy="718410"/>
            <a:chOff x="-1" y="190175"/>
            <a:chExt cx="9145786" cy="525795"/>
          </a:xfrm>
        </p:grpSpPr>
        <p:sp>
          <p:nvSpPr>
            <p:cNvPr id="14" name="任意多边形 13"/>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5" name="任意多边形 14"/>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6" name="任意多边形 15"/>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17" name="文本框 6"/>
          <p:cNvSpPr txBox="1"/>
          <p:nvPr/>
        </p:nvSpPr>
        <p:spPr>
          <a:xfrm>
            <a:off x="452232" y="173917"/>
            <a:ext cx="2877711" cy="415498"/>
          </a:xfrm>
          <a:prstGeom prst="rect">
            <a:avLst/>
          </a:prstGeom>
          <a:noFill/>
        </p:spPr>
        <p:txBody>
          <a:bodyPr wrap="none" rtlCol="0">
            <a:spAutoFit/>
          </a:bodyPr>
          <a:lstStyle/>
          <a:p>
            <a:r>
              <a:rPr lang="en-US" altLang="zh-CN" sz="2100" b="1" spc="225" dirty="0">
                <a:solidFill>
                  <a:prstClr val="white"/>
                </a:solidFill>
              </a:rPr>
              <a:t>5.2 </a:t>
            </a:r>
            <a:r>
              <a:rPr lang="zh-CN" altLang="en-US" sz="2100" b="1" spc="225" dirty="0">
                <a:solidFill>
                  <a:prstClr val="white"/>
                </a:solidFill>
              </a:rPr>
              <a:t>高水平绘图命令</a:t>
            </a:r>
          </a:p>
        </p:txBody>
      </p:sp>
      <p:sp>
        <p:nvSpPr>
          <p:cNvPr id="18"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9" name="文本框 27"/>
          <p:cNvSpPr txBox="1"/>
          <p:nvPr/>
        </p:nvSpPr>
        <p:spPr>
          <a:xfrm>
            <a:off x="6401867" y="234392"/>
            <a:ext cx="1620957" cy="300082"/>
          </a:xfrm>
          <a:prstGeom prst="rect">
            <a:avLst/>
          </a:prstGeom>
          <a:noFill/>
        </p:spPr>
        <p:txBody>
          <a:bodyPr wrap="none" rtlCol="0">
            <a:spAutoFit/>
          </a:bodyPr>
          <a:lstStyle/>
          <a:p>
            <a:r>
              <a:rPr lang="zh-CN" altLang="en-US" sz="1350" dirty="0">
                <a:solidFill>
                  <a:prstClr val="white"/>
                </a:solidFill>
              </a:rPr>
              <a:t>第五章 数据可视化</a:t>
            </a:r>
          </a:p>
        </p:txBody>
      </p:sp>
      <p:pic>
        <p:nvPicPr>
          <p:cNvPr id="20" name="图片 19"/>
          <p:cNvPicPr/>
          <p:nvPr/>
        </p:nvPicPr>
        <p:blipFill>
          <a:blip r:embed="rId2">
            <a:extLst>
              <a:ext uri="{28A0092B-C50C-407E-A947-70E740481C1C}">
                <a14:useLocalDpi xmlns:a14="http://schemas.microsoft.com/office/drawing/2010/main" val="0"/>
              </a:ext>
            </a:extLst>
          </a:blip>
          <a:srcRect/>
          <a:stretch>
            <a:fillRect/>
          </a:stretch>
        </p:blipFill>
        <p:spPr>
          <a:xfrm>
            <a:off x="1521509" y="1579904"/>
            <a:ext cx="6300128" cy="3948699"/>
          </a:xfrm>
          <a:prstGeom prst="rect">
            <a:avLst/>
          </a:prstGeom>
          <a:noFill/>
          <a:ln>
            <a:noFill/>
          </a:ln>
        </p:spPr>
      </p:pic>
    </p:spTree>
    <p:extLst>
      <p:ext uri="{BB962C8B-B14F-4D97-AF65-F5344CB8AC3E}">
        <p14:creationId xmlns:p14="http://schemas.microsoft.com/office/powerpoint/2010/main" val="69848532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63" name="文本框 27"/>
          <p:cNvSpPr txBox="1"/>
          <p:nvPr/>
        </p:nvSpPr>
        <p:spPr>
          <a:xfrm>
            <a:off x="6373325" y="234392"/>
            <a:ext cx="1101584" cy="300082"/>
          </a:xfrm>
          <a:prstGeom prst="rect">
            <a:avLst/>
          </a:prstGeom>
          <a:noFill/>
        </p:spPr>
        <p:txBody>
          <a:bodyPr wrap="none" rtlCol="0">
            <a:spAutoFit/>
          </a:bodyPr>
          <a:lstStyle/>
          <a:p>
            <a:r>
              <a:rPr lang="zh-CN" altLang="en-US" sz="1350" dirty="0">
                <a:solidFill>
                  <a:prstClr val="white"/>
                </a:solidFill>
              </a:rPr>
              <a:t>第一章 绪论</a:t>
            </a:r>
          </a:p>
        </p:txBody>
      </p:sp>
      <p:sp>
        <p:nvSpPr>
          <p:cNvPr id="46" name="文本框 6"/>
          <p:cNvSpPr txBox="1"/>
          <p:nvPr/>
        </p:nvSpPr>
        <p:spPr>
          <a:xfrm>
            <a:off x="452232" y="173917"/>
            <a:ext cx="3175869" cy="415498"/>
          </a:xfrm>
          <a:prstGeom prst="rect">
            <a:avLst/>
          </a:prstGeom>
          <a:noFill/>
        </p:spPr>
        <p:txBody>
          <a:bodyPr wrap="none" rtlCol="0">
            <a:spAutoFit/>
          </a:bodyPr>
          <a:lstStyle/>
          <a:p>
            <a:r>
              <a:rPr lang="en-US" altLang="zh-CN" sz="2100" b="1" spc="225" dirty="0">
                <a:solidFill>
                  <a:prstClr val="white"/>
                </a:solidFill>
              </a:rPr>
              <a:t>1.2</a:t>
            </a:r>
            <a:r>
              <a:rPr lang="zh-CN" altLang="en-US" sz="2100" b="1" spc="225" dirty="0">
                <a:solidFill>
                  <a:prstClr val="white"/>
                </a:solidFill>
              </a:rPr>
              <a:t> 正确的数据思维观</a:t>
            </a:r>
          </a:p>
        </p:txBody>
      </p:sp>
      <p:sp>
        <p:nvSpPr>
          <p:cNvPr id="13" name="文本框 12"/>
          <p:cNvSpPr txBox="1"/>
          <p:nvPr/>
        </p:nvSpPr>
        <p:spPr>
          <a:xfrm>
            <a:off x="541465" y="781992"/>
            <a:ext cx="2764443"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数学</a:t>
            </a:r>
            <a:r>
              <a:rPr lang="en-US" altLang="zh-CN" sz="2400" dirty="0" err="1">
                <a:solidFill>
                  <a:schemeClr val="tx1">
                    <a:lumMod val="75000"/>
                    <a:lumOff val="25000"/>
                  </a:schemeClr>
                </a:solidFill>
              </a:rPr>
              <a:t>思维</a:t>
            </a:r>
            <a:endParaRPr kumimoji="1" lang="en-US" altLang="zh-CN" sz="2400" dirty="0" err="1">
              <a:solidFill>
                <a:schemeClr val="tx1">
                  <a:lumMod val="75000"/>
                  <a:lumOff val="25000"/>
                </a:schemeClr>
              </a:solidFill>
            </a:endParaRPr>
          </a:p>
        </p:txBody>
      </p:sp>
      <p:sp>
        <p:nvSpPr>
          <p:cNvPr id="11" name="TextBox 10"/>
          <p:cNvSpPr txBox="1"/>
          <p:nvPr/>
        </p:nvSpPr>
        <p:spPr>
          <a:xfrm>
            <a:off x="1026942" y="1589649"/>
            <a:ext cx="7371470" cy="2554545"/>
          </a:xfrm>
          <a:prstGeom prst="rect">
            <a:avLst/>
          </a:prstGeom>
          <a:noFill/>
        </p:spPr>
        <p:txBody>
          <a:bodyPr wrap="square" rtlCol="0">
            <a:spAutoFit/>
          </a:bodyPr>
          <a:lstStyle/>
          <a:p>
            <a:r>
              <a:rPr lang="en-US" altLang="zh-CN" sz="2000" dirty="0"/>
              <a:t>       </a:t>
            </a:r>
            <a:r>
              <a:rPr lang="zh-CN" altLang="zh-CN" sz="2000" dirty="0">
                <a:solidFill>
                  <a:schemeClr val="tx1">
                    <a:lumMod val="75000"/>
                    <a:lumOff val="25000"/>
                  </a:schemeClr>
                </a:solidFill>
              </a:rPr>
              <a:t>数学思维一方面体现在它的方向性，另一个重要特征是客观性。数学思维它能够帮助你摒弃主观的偏见与看法。诸如遇到突发事件能在第一时间冷静下来，抛去恐慌的情绪；对自己喜欢的项目客观分析，不对数据进行修饰；对自己犯下的错误能客观评论，给出解决方法等。喜怒哀乐是每个人都会有的情绪，而对数据分析师而言，一旦进入工作就要绝对理性与客观，这也是数据分析师思考问题的前提。</a:t>
            </a:r>
          </a:p>
          <a:p>
            <a:endParaRPr lang="zh-CN" altLang="zh-CN" sz="2000" dirty="0">
              <a:solidFill>
                <a:schemeClr val="tx1">
                  <a:lumMod val="75000"/>
                  <a:lumOff val="25000"/>
                </a:schemeClr>
              </a:solidFill>
            </a:endParaRPr>
          </a:p>
        </p:txBody>
      </p:sp>
    </p:spTree>
    <p:extLst>
      <p:ext uri="{BB962C8B-B14F-4D97-AF65-F5344CB8AC3E}">
        <p14:creationId xmlns:p14="http://schemas.microsoft.com/office/powerpoint/2010/main" val="1902975700"/>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矩形 36"/>
          <p:cNvSpPr/>
          <p:nvPr/>
        </p:nvSpPr>
        <p:spPr>
          <a:xfrm>
            <a:off x="659019" y="1012825"/>
            <a:ext cx="2319866"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其它修饰</a:t>
            </a:r>
          </a:p>
        </p:txBody>
      </p:sp>
      <p:grpSp>
        <p:nvGrpSpPr>
          <p:cNvPr id="13" name="组合 12"/>
          <p:cNvGrpSpPr/>
          <p:nvPr/>
        </p:nvGrpSpPr>
        <p:grpSpPr>
          <a:xfrm>
            <a:off x="-1" y="-2439"/>
            <a:ext cx="9145786" cy="718410"/>
            <a:chOff x="-1" y="190175"/>
            <a:chExt cx="9145786" cy="525795"/>
          </a:xfrm>
        </p:grpSpPr>
        <p:sp>
          <p:nvSpPr>
            <p:cNvPr id="14" name="任意多边形 13"/>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5" name="任意多边形 14"/>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6" name="任意多边形 15"/>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17" name="文本框 6"/>
          <p:cNvSpPr txBox="1"/>
          <p:nvPr/>
        </p:nvSpPr>
        <p:spPr>
          <a:xfrm>
            <a:off x="452232" y="173917"/>
            <a:ext cx="2877711" cy="415498"/>
          </a:xfrm>
          <a:prstGeom prst="rect">
            <a:avLst/>
          </a:prstGeom>
          <a:noFill/>
        </p:spPr>
        <p:txBody>
          <a:bodyPr wrap="none" rtlCol="0">
            <a:spAutoFit/>
          </a:bodyPr>
          <a:lstStyle/>
          <a:p>
            <a:r>
              <a:rPr lang="en-US" altLang="zh-CN" sz="2100" b="1" spc="225" dirty="0">
                <a:solidFill>
                  <a:prstClr val="white"/>
                </a:solidFill>
              </a:rPr>
              <a:t>5.2 </a:t>
            </a:r>
            <a:r>
              <a:rPr lang="zh-CN" altLang="en-US" sz="2100" b="1" spc="225" dirty="0">
                <a:solidFill>
                  <a:prstClr val="white"/>
                </a:solidFill>
              </a:rPr>
              <a:t>高水平绘图命令</a:t>
            </a:r>
          </a:p>
        </p:txBody>
      </p:sp>
      <p:sp>
        <p:nvSpPr>
          <p:cNvPr id="18"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9" name="文本框 27"/>
          <p:cNvSpPr txBox="1"/>
          <p:nvPr/>
        </p:nvSpPr>
        <p:spPr>
          <a:xfrm>
            <a:off x="6401867" y="234392"/>
            <a:ext cx="1620957" cy="300082"/>
          </a:xfrm>
          <a:prstGeom prst="rect">
            <a:avLst/>
          </a:prstGeom>
          <a:noFill/>
        </p:spPr>
        <p:txBody>
          <a:bodyPr wrap="none" rtlCol="0">
            <a:spAutoFit/>
          </a:bodyPr>
          <a:lstStyle/>
          <a:p>
            <a:r>
              <a:rPr lang="zh-CN" altLang="en-US" sz="1350" dirty="0">
                <a:solidFill>
                  <a:prstClr val="white"/>
                </a:solidFill>
              </a:rPr>
              <a:t>第五章 数据可视化</a:t>
            </a:r>
          </a:p>
        </p:txBody>
      </p:sp>
      <p:sp>
        <p:nvSpPr>
          <p:cNvPr id="4" name="TextBox 3"/>
          <p:cNvSpPr txBox="1"/>
          <p:nvPr/>
        </p:nvSpPr>
        <p:spPr>
          <a:xfrm>
            <a:off x="984738" y="1688123"/>
            <a:ext cx="7805250" cy="4093428"/>
          </a:xfrm>
          <a:prstGeom prst="rect">
            <a:avLst/>
          </a:prstGeom>
          <a:noFill/>
        </p:spPr>
        <p:txBody>
          <a:bodyPr wrap="square" rtlCol="0">
            <a:spAutoFit/>
          </a:bodyPr>
          <a:lstStyle/>
          <a:p>
            <a:r>
              <a:rPr lang="zh-CN" altLang="zh-CN" sz="2000" dirty="0">
                <a:solidFill>
                  <a:schemeClr val="tx1">
                    <a:lumMod val="75000"/>
                    <a:lumOff val="25000"/>
                  </a:schemeClr>
                </a:solidFill>
              </a:rPr>
              <a:t>【例</a:t>
            </a:r>
            <a:r>
              <a:rPr lang="en-US" altLang="zh-CN" sz="2000" dirty="0">
                <a:solidFill>
                  <a:schemeClr val="tx1">
                    <a:lumMod val="75000"/>
                    <a:lumOff val="25000"/>
                  </a:schemeClr>
                </a:solidFill>
              </a:rPr>
              <a:t>5.8</a:t>
            </a:r>
            <a:r>
              <a:rPr lang="zh-CN" altLang="zh-CN" sz="2000" dirty="0">
                <a:solidFill>
                  <a:schemeClr val="tx1">
                    <a:lumMod val="75000"/>
                    <a:lumOff val="25000"/>
                  </a:schemeClr>
                </a:solidFill>
              </a:rPr>
              <a:t>】增加图名并精细修改图例（见图</a:t>
            </a:r>
            <a:r>
              <a:rPr lang="en-US" altLang="zh-CN" sz="2000" dirty="0">
                <a:solidFill>
                  <a:schemeClr val="tx1">
                    <a:lumMod val="75000"/>
                    <a:lumOff val="25000"/>
                  </a:schemeClr>
                </a:solidFill>
              </a:rPr>
              <a:t>5.22</a:t>
            </a:r>
            <a:r>
              <a:rPr lang="zh-CN" altLang="zh-CN" sz="2000" dirty="0">
                <a:solidFill>
                  <a:schemeClr val="tx1">
                    <a:lumMod val="75000"/>
                    <a:lumOff val="25000"/>
                  </a:schemeClr>
                </a:solidFill>
              </a:rPr>
              <a:t>）。</a:t>
            </a:r>
          </a:p>
          <a:p>
            <a:r>
              <a:rPr lang="en-US" altLang="zh-CN" sz="2000" dirty="0">
                <a:solidFill>
                  <a:schemeClr val="tx1">
                    <a:lumMod val="75000"/>
                    <a:lumOff val="25000"/>
                  </a:schemeClr>
                </a:solidFill>
              </a:rPr>
              <a:t>&gt;p &lt;- </a:t>
            </a:r>
            <a:r>
              <a:rPr lang="en-US" altLang="zh-CN" sz="2000" dirty="0" err="1">
                <a:solidFill>
                  <a:schemeClr val="tx1">
                    <a:lumMod val="75000"/>
                    <a:lumOff val="25000"/>
                  </a:schemeClr>
                </a:solidFill>
              </a:rPr>
              <a:t>ggplot</a:t>
            </a:r>
            <a:r>
              <a:rPr lang="en-US" altLang="zh-CN" sz="2000" dirty="0">
                <a:solidFill>
                  <a:schemeClr val="tx1">
                    <a:lumMod val="75000"/>
                    <a:lumOff val="25000"/>
                  </a:schemeClr>
                </a:solidFill>
              </a:rPr>
              <a:t>(mpg, </a:t>
            </a:r>
            <a:r>
              <a:rPr lang="en-US" altLang="zh-CN" sz="2000" dirty="0" err="1">
                <a:solidFill>
                  <a:schemeClr val="tx1">
                    <a:lumMod val="75000"/>
                    <a:lumOff val="25000"/>
                  </a:schemeClr>
                </a:solidFill>
              </a:rPr>
              <a:t>aes</a:t>
            </a:r>
            <a:r>
              <a:rPr lang="en-US" altLang="zh-CN" sz="2000" dirty="0">
                <a:solidFill>
                  <a:schemeClr val="tx1">
                    <a:lumMod val="75000"/>
                    <a:lumOff val="25000"/>
                  </a:schemeClr>
                </a:solidFill>
              </a:rPr>
              <a:t>(x=</a:t>
            </a:r>
            <a:r>
              <a:rPr lang="en-US" altLang="zh-CN" sz="2000" dirty="0" err="1">
                <a:solidFill>
                  <a:schemeClr val="tx1">
                    <a:lumMod val="75000"/>
                    <a:lumOff val="25000"/>
                  </a:schemeClr>
                </a:solidFill>
              </a:rPr>
              <a:t>cty</a:t>
            </a:r>
            <a:r>
              <a:rPr lang="en-US" altLang="zh-CN" sz="2000" dirty="0">
                <a:solidFill>
                  <a:schemeClr val="tx1">
                    <a:lumMod val="75000"/>
                    <a:lumOff val="25000"/>
                  </a:schemeClr>
                </a:solidFill>
              </a:rPr>
              <a:t>, y=</a:t>
            </a:r>
            <a:r>
              <a:rPr lang="en-US" altLang="zh-CN" sz="2000" dirty="0" err="1">
                <a:solidFill>
                  <a:schemeClr val="tx1">
                    <a:lumMod val="75000"/>
                    <a:lumOff val="25000"/>
                  </a:schemeClr>
                </a:solidFill>
              </a:rPr>
              <a:t>hwy</a:t>
            </a:r>
            <a:r>
              <a:rPr lang="en-US" altLang="zh-CN" sz="2000" dirty="0">
                <a:solidFill>
                  <a:schemeClr val="tx1">
                    <a:lumMod val="75000"/>
                    <a:lumOff val="25000"/>
                  </a:schemeClr>
                </a:solidFill>
              </a:rPr>
              <a:t>))</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&gt;p &lt;-p + </a:t>
            </a:r>
            <a:r>
              <a:rPr lang="en-US" altLang="zh-CN" sz="2000" dirty="0" err="1">
                <a:solidFill>
                  <a:schemeClr val="tx1">
                    <a:lumMod val="75000"/>
                    <a:lumOff val="25000"/>
                  </a:schemeClr>
                </a:solidFill>
              </a:rPr>
              <a:t>geom_point</a:t>
            </a:r>
            <a:r>
              <a:rPr lang="en-US" altLang="zh-CN" sz="2000" dirty="0">
                <a:solidFill>
                  <a:schemeClr val="tx1">
                    <a:lumMod val="75000"/>
                    <a:lumOff val="25000"/>
                  </a:schemeClr>
                </a:solidFill>
              </a:rPr>
              <a:t>(</a:t>
            </a:r>
            <a:r>
              <a:rPr lang="en-US" altLang="zh-CN" sz="2000" dirty="0" err="1">
                <a:solidFill>
                  <a:schemeClr val="tx1">
                    <a:lumMod val="75000"/>
                    <a:lumOff val="25000"/>
                  </a:schemeClr>
                </a:solidFill>
              </a:rPr>
              <a:t>aes</a:t>
            </a:r>
            <a:r>
              <a:rPr lang="en-US" altLang="zh-CN" sz="2000" dirty="0">
                <a:solidFill>
                  <a:schemeClr val="tx1">
                    <a:lumMod val="75000"/>
                    <a:lumOff val="25000"/>
                  </a:schemeClr>
                </a:solidFill>
              </a:rPr>
              <a:t>(</a:t>
            </a:r>
            <a:r>
              <a:rPr lang="en-US" altLang="zh-CN" sz="2000" dirty="0" err="1">
                <a:solidFill>
                  <a:schemeClr val="tx1">
                    <a:lumMod val="75000"/>
                    <a:lumOff val="25000"/>
                  </a:schemeClr>
                </a:solidFill>
              </a:rPr>
              <a:t>colour</a:t>
            </a:r>
            <a:r>
              <a:rPr lang="en-US" altLang="zh-CN" sz="2000" dirty="0">
                <a:solidFill>
                  <a:schemeClr val="tx1">
                    <a:lumMod val="75000"/>
                    <a:lumOff val="25000"/>
                  </a:schemeClr>
                </a:solidFill>
              </a:rPr>
              <a:t>=</a:t>
            </a:r>
            <a:r>
              <a:rPr lang="en-US" altLang="zh-CN" sz="2000" dirty="0" err="1">
                <a:solidFill>
                  <a:schemeClr val="tx1">
                    <a:lumMod val="75000"/>
                    <a:lumOff val="25000"/>
                  </a:schemeClr>
                </a:solidFill>
              </a:rPr>
              <a:t>class,size</a:t>
            </a:r>
            <a:r>
              <a:rPr lang="en-US" altLang="zh-CN" sz="2000" dirty="0">
                <a:solidFill>
                  <a:schemeClr val="tx1">
                    <a:lumMod val="75000"/>
                    <a:lumOff val="25000"/>
                  </a:schemeClr>
                </a:solidFill>
              </a:rPr>
              <a:t>=</a:t>
            </a:r>
            <a:r>
              <a:rPr lang="en-US" altLang="zh-CN" sz="2000" dirty="0" err="1">
                <a:solidFill>
                  <a:schemeClr val="tx1">
                    <a:lumMod val="75000"/>
                    <a:lumOff val="25000"/>
                  </a:schemeClr>
                </a:solidFill>
              </a:rPr>
              <a:t>displ</a:t>
            </a:r>
            <a:r>
              <a:rPr lang="en-US" altLang="zh-CN" sz="2000" dirty="0">
                <a:solidFill>
                  <a:schemeClr val="tx1">
                    <a:lumMod val="75000"/>
                    <a:lumOff val="25000"/>
                  </a:schemeClr>
                </a:solidFill>
              </a:rPr>
              <a:t>))</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&gt;p &lt;-p +</a:t>
            </a:r>
            <a:r>
              <a:rPr lang="en-US" altLang="zh-CN" sz="2000" dirty="0" err="1">
                <a:solidFill>
                  <a:schemeClr val="tx1">
                    <a:lumMod val="75000"/>
                    <a:lumOff val="25000"/>
                  </a:schemeClr>
                </a:solidFill>
              </a:rPr>
              <a:t>stat_smooth</a:t>
            </a:r>
            <a:r>
              <a:rPr lang="en-US" altLang="zh-CN" sz="2000" dirty="0">
                <a:solidFill>
                  <a:schemeClr val="tx1">
                    <a:lumMod val="75000"/>
                    <a:lumOff val="25000"/>
                  </a:schemeClr>
                </a:solidFill>
              </a:rPr>
              <a:t>()</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&gt;p &lt;-p +</a:t>
            </a:r>
            <a:r>
              <a:rPr lang="en-US" altLang="zh-CN" sz="2000" dirty="0" err="1">
                <a:solidFill>
                  <a:schemeClr val="tx1">
                    <a:lumMod val="75000"/>
                    <a:lumOff val="25000"/>
                  </a:schemeClr>
                </a:solidFill>
              </a:rPr>
              <a:t>scale_size_continuous</a:t>
            </a:r>
            <a:r>
              <a:rPr lang="en-US" altLang="zh-CN" sz="2000" dirty="0">
                <a:solidFill>
                  <a:schemeClr val="tx1">
                    <a:lumMod val="75000"/>
                    <a:lumOff val="25000"/>
                  </a:schemeClr>
                </a:solidFill>
              </a:rPr>
              <a:t>(range = c(2, 5))</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&gt;p &lt;-p +</a:t>
            </a:r>
            <a:r>
              <a:rPr lang="en-US" altLang="zh-CN" sz="2000" dirty="0" err="1">
                <a:solidFill>
                  <a:schemeClr val="tx1">
                    <a:lumMod val="75000"/>
                    <a:lumOff val="25000"/>
                  </a:schemeClr>
                </a:solidFill>
              </a:rPr>
              <a:t>facet_wrap</a:t>
            </a:r>
            <a:r>
              <a:rPr lang="en-US" altLang="zh-CN" sz="2000" dirty="0">
                <a:solidFill>
                  <a:schemeClr val="tx1">
                    <a:lumMod val="75000"/>
                    <a:lumOff val="25000"/>
                  </a:schemeClr>
                </a:solidFill>
              </a:rPr>
              <a:t>(~ </a:t>
            </a:r>
            <a:r>
              <a:rPr lang="en-US" altLang="zh-CN" sz="2000" dirty="0" err="1">
                <a:solidFill>
                  <a:schemeClr val="tx1">
                    <a:lumMod val="75000"/>
                    <a:lumOff val="25000"/>
                  </a:schemeClr>
                </a:solidFill>
              </a:rPr>
              <a:t>year,ncol</a:t>
            </a:r>
            <a:r>
              <a:rPr lang="en-US" altLang="zh-CN" sz="2000" dirty="0">
                <a:solidFill>
                  <a:schemeClr val="tx1">
                    <a:lumMod val="75000"/>
                    <a:lumOff val="25000"/>
                  </a:schemeClr>
                </a:solidFill>
              </a:rPr>
              <a:t>=1)</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&gt;p &lt;-p +</a:t>
            </a:r>
            <a:r>
              <a:rPr lang="en-US" altLang="zh-CN" sz="2000" dirty="0" err="1">
                <a:solidFill>
                  <a:schemeClr val="tx1">
                    <a:lumMod val="75000"/>
                    <a:lumOff val="25000"/>
                  </a:schemeClr>
                </a:solidFill>
              </a:rPr>
              <a:t>ggtitle</a:t>
            </a:r>
            <a:r>
              <a:rPr lang="en-US" altLang="zh-CN" sz="2000" dirty="0">
                <a:solidFill>
                  <a:schemeClr val="tx1">
                    <a:lumMod val="75000"/>
                    <a:lumOff val="25000"/>
                  </a:schemeClr>
                </a:solidFill>
              </a:rPr>
              <a:t>('</a:t>
            </a:r>
            <a:r>
              <a:rPr lang="zh-CN" altLang="zh-CN" sz="2000" dirty="0">
                <a:solidFill>
                  <a:schemeClr val="tx1">
                    <a:lumMod val="75000"/>
                    <a:lumOff val="25000"/>
                  </a:schemeClr>
                </a:solidFill>
              </a:rPr>
              <a:t>汽车油耗与型号</a:t>
            </a:r>
            <a:r>
              <a:rPr lang="en-US" altLang="zh-CN" sz="2000" dirty="0">
                <a:solidFill>
                  <a:schemeClr val="tx1">
                    <a:lumMod val="75000"/>
                    <a:lumOff val="25000"/>
                  </a:schemeClr>
                </a:solidFill>
              </a:rPr>
              <a:t>')                   #</a:t>
            </a:r>
            <a:r>
              <a:rPr lang="zh-CN" altLang="zh-CN" sz="2000" dirty="0">
                <a:solidFill>
                  <a:schemeClr val="tx1">
                    <a:lumMod val="75000"/>
                    <a:lumOff val="25000"/>
                  </a:schemeClr>
                </a:solidFill>
              </a:rPr>
              <a:t>添加标题</a:t>
            </a:r>
          </a:p>
          <a:p>
            <a:r>
              <a:rPr lang="en-US" altLang="zh-CN" sz="2000" dirty="0">
                <a:solidFill>
                  <a:schemeClr val="tx1">
                    <a:lumMod val="75000"/>
                    <a:lumOff val="25000"/>
                  </a:schemeClr>
                </a:solidFill>
              </a:rPr>
              <a:t>&gt;p &lt;-p +labs(y='</a:t>
            </a:r>
            <a:r>
              <a:rPr lang="zh-CN" altLang="zh-CN" sz="2000" dirty="0">
                <a:solidFill>
                  <a:schemeClr val="tx1">
                    <a:lumMod val="75000"/>
                    <a:lumOff val="25000"/>
                  </a:schemeClr>
                </a:solidFill>
              </a:rPr>
              <a:t>每加仑高速公路行驶距离</a:t>
            </a:r>
            <a:r>
              <a:rPr lang="en-US" altLang="zh-CN" sz="2000" dirty="0">
                <a:solidFill>
                  <a:schemeClr val="tx1">
                    <a:lumMod val="75000"/>
                    <a:lumOff val="25000"/>
                  </a:schemeClr>
                </a:solidFill>
              </a:rPr>
              <a:t>',            #</a:t>
            </a:r>
            <a:r>
              <a:rPr lang="zh-CN" altLang="zh-CN" sz="2000" dirty="0">
                <a:solidFill>
                  <a:schemeClr val="tx1">
                    <a:lumMod val="75000"/>
                    <a:lumOff val="25000"/>
                  </a:schemeClr>
                </a:solidFill>
              </a:rPr>
              <a:t>坐标轴修饰</a:t>
            </a:r>
          </a:p>
          <a:p>
            <a:r>
              <a:rPr lang="en-US" altLang="zh-CN" sz="2000" dirty="0">
                <a:solidFill>
                  <a:schemeClr val="tx1">
                    <a:lumMod val="75000"/>
                    <a:lumOff val="25000"/>
                  </a:schemeClr>
                </a:solidFill>
              </a:rPr>
              <a:t>    x='</a:t>
            </a:r>
            <a:r>
              <a:rPr lang="zh-CN" altLang="zh-CN" sz="2000" dirty="0">
                <a:solidFill>
                  <a:schemeClr val="tx1">
                    <a:lumMod val="75000"/>
                    <a:lumOff val="25000"/>
                  </a:schemeClr>
                </a:solidFill>
              </a:rPr>
              <a:t>每加仑城市公路行驶距离</a:t>
            </a:r>
            <a:r>
              <a:rPr lang="en-US" altLang="zh-CN" sz="2000" dirty="0">
                <a:solidFill>
                  <a:schemeClr val="tx1">
                    <a:lumMod val="75000"/>
                    <a:lumOff val="25000"/>
                  </a:schemeClr>
                </a:solidFill>
              </a:rPr>
              <a:t>')</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&gt;p &lt;-p +guides(size=</a:t>
            </a:r>
            <a:r>
              <a:rPr lang="en-US" altLang="zh-CN" sz="2000" dirty="0" err="1">
                <a:solidFill>
                  <a:schemeClr val="tx1">
                    <a:lumMod val="75000"/>
                    <a:lumOff val="25000"/>
                  </a:schemeClr>
                </a:solidFill>
              </a:rPr>
              <a:t>guide_legend</a:t>
            </a:r>
            <a:r>
              <a:rPr lang="en-US" altLang="zh-CN" sz="2000" dirty="0">
                <a:solidFill>
                  <a:schemeClr val="tx1">
                    <a:lumMod val="75000"/>
                    <a:lumOff val="25000"/>
                  </a:schemeClr>
                </a:solidFill>
              </a:rPr>
              <a:t>(title='</a:t>
            </a:r>
            <a:r>
              <a:rPr lang="zh-CN" altLang="zh-CN" sz="2000" dirty="0">
                <a:solidFill>
                  <a:schemeClr val="tx1">
                    <a:lumMod val="75000"/>
                    <a:lumOff val="25000"/>
                  </a:schemeClr>
                </a:solidFill>
              </a:rPr>
              <a:t>排量</a:t>
            </a:r>
            <a:r>
              <a:rPr lang="en-US" altLang="zh-CN" sz="2000" dirty="0">
                <a:solidFill>
                  <a:schemeClr val="tx1">
                    <a:lumMod val="75000"/>
                    <a:lumOff val="25000"/>
                  </a:schemeClr>
                </a:solidFill>
              </a:rPr>
              <a:t>'),     #</a:t>
            </a:r>
            <a:r>
              <a:rPr lang="zh-CN" altLang="zh-CN" sz="2000" dirty="0">
                <a:solidFill>
                  <a:schemeClr val="tx1">
                    <a:lumMod val="75000"/>
                    <a:lumOff val="25000"/>
                  </a:schemeClr>
                </a:solidFill>
              </a:rPr>
              <a:t>修改图例</a:t>
            </a:r>
          </a:p>
          <a:p>
            <a:r>
              <a:rPr lang="en-US" altLang="zh-CN" sz="2000" dirty="0">
                <a:solidFill>
                  <a:schemeClr val="tx1">
                    <a:lumMod val="75000"/>
                    <a:lumOff val="25000"/>
                  </a:schemeClr>
                </a:solidFill>
              </a:rPr>
              <a:t>  </a:t>
            </a:r>
            <a:r>
              <a:rPr lang="en-US" altLang="zh-CN" sz="2000" dirty="0" err="1">
                <a:solidFill>
                  <a:schemeClr val="tx1">
                    <a:lumMod val="75000"/>
                    <a:lumOff val="25000"/>
                  </a:schemeClr>
                </a:solidFill>
              </a:rPr>
              <a:t>colour</a:t>
            </a:r>
            <a:r>
              <a:rPr lang="en-US" altLang="zh-CN" sz="2000" dirty="0">
                <a:solidFill>
                  <a:schemeClr val="tx1">
                    <a:lumMod val="75000"/>
                    <a:lumOff val="25000"/>
                  </a:schemeClr>
                </a:solidFill>
              </a:rPr>
              <a:t> = </a:t>
            </a:r>
            <a:r>
              <a:rPr lang="en-US" altLang="zh-CN" sz="2000" dirty="0" err="1">
                <a:solidFill>
                  <a:schemeClr val="tx1">
                    <a:lumMod val="75000"/>
                    <a:lumOff val="25000"/>
                  </a:schemeClr>
                </a:solidFill>
              </a:rPr>
              <a:t>guide_legend</a:t>
            </a:r>
            <a:r>
              <a:rPr lang="en-US" altLang="zh-CN" sz="2000" dirty="0">
                <a:solidFill>
                  <a:schemeClr val="tx1">
                    <a:lumMod val="75000"/>
                    <a:lumOff val="25000"/>
                  </a:schemeClr>
                </a:solidFill>
              </a:rPr>
              <a:t>(title='</a:t>
            </a:r>
            <a:r>
              <a:rPr lang="zh-CN" altLang="zh-CN" sz="2000" dirty="0">
                <a:solidFill>
                  <a:schemeClr val="tx1">
                    <a:lumMod val="75000"/>
                    <a:lumOff val="25000"/>
                  </a:schemeClr>
                </a:solidFill>
              </a:rPr>
              <a:t>车型</a:t>
            </a:r>
            <a:r>
              <a:rPr lang="en-US" altLang="zh-CN" sz="2000" dirty="0">
                <a:solidFill>
                  <a:schemeClr val="tx1">
                    <a:lumMod val="75000"/>
                    <a:lumOff val="25000"/>
                  </a:schemeClr>
                </a:solidFill>
              </a:rPr>
              <a:t>',</a:t>
            </a:r>
            <a:r>
              <a:rPr lang="en-US" altLang="zh-CN" sz="2000" dirty="0" err="1">
                <a:solidFill>
                  <a:schemeClr val="tx1">
                    <a:lumMod val="75000"/>
                    <a:lumOff val="25000"/>
                  </a:schemeClr>
                </a:solidFill>
              </a:rPr>
              <a:t>override.aes</a:t>
            </a:r>
            <a:r>
              <a:rPr lang="en-US" altLang="zh-CN" sz="2000" dirty="0">
                <a:solidFill>
                  <a:schemeClr val="tx1">
                    <a:lumMod val="75000"/>
                    <a:lumOff val="25000"/>
                  </a:schemeClr>
                </a:solidFill>
              </a:rPr>
              <a:t>=list (size =5)))</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&gt;p</a:t>
            </a:r>
            <a:endParaRPr lang="zh-CN" altLang="zh-CN" sz="2000" dirty="0"/>
          </a:p>
          <a:p>
            <a:endParaRPr lang="zh-CN" altLang="en-US" sz="2000" dirty="0"/>
          </a:p>
        </p:txBody>
      </p:sp>
    </p:spTree>
    <p:extLst>
      <p:ext uri="{BB962C8B-B14F-4D97-AF65-F5344CB8AC3E}">
        <p14:creationId xmlns:p14="http://schemas.microsoft.com/office/powerpoint/2010/main" val="3433986815"/>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矩形 36"/>
          <p:cNvSpPr/>
          <p:nvPr/>
        </p:nvSpPr>
        <p:spPr>
          <a:xfrm>
            <a:off x="659019" y="1012825"/>
            <a:ext cx="2319866"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其它修饰</a:t>
            </a:r>
          </a:p>
        </p:txBody>
      </p:sp>
      <p:grpSp>
        <p:nvGrpSpPr>
          <p:cNvPr id="13" name="组合 12"/>
          <p:cNvGrpSpPr/>
          <p:nvPr/>
        </p:nvGrpSpPr>
        <p:grpSpPr>
          <a:xfrm>
            <a:off x="-1" y="-2439"/>
            <a:ext cx="9145786" cy="718410"/>
            <a:chOff x="-1" y="190175"/>
            <a:chExt cx="9145786" cy="525795"/>
          </a:xfrm>
        </p:grpSpPr>
        <p:sp>
          <p:nvSpPr>
            <p:cNvPr id="14" name="任意多边形 13"/>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5" name="任意多边形 14"/>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6" name="任意多边形 15"/>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17" name="文本框 6"/>
          <p:cNvSpPr txBox="1"/>
          <p:nvPr/>
        </p:nvSpPr>
        <p:spPr>
          <a:xfrm>
            <a:off x="452232" y="173917"/>
            <a:ext cx="2877711" cy="415498"/>
          </a:xfrm>
          <a:prstGeom prst="rect">
            <a:avLst/>
          </a:prstGeom>
          <a:noFill/>
        </p:spPr>
        <p:txBody>
          <a:bodyPr wrap="none" rtlCol="0">
            <a:spAutoFit/>
          </a:bodyPr>
          <a:lstStyle/>
          <a:p>
            <a:r>
              <a:rPr lang="en-US" altLang="zh-CN" sz="2100" b="1" spc="225" dirty="0">
                <a:solidFill>
                  <a:prstClr val="white"/>
                </a:solidFill>
              </a:rPr>
              <a:t>5.2 </a:t>
            </a:r>
            <a:r>
              <a:rPr lang="zh-CN" altLang="en-US" sz="2100" b="1" spc="225" dirty="0">
                <a:solidFill>
                  <a:prstClr val="white"/>
                </a:solidFill>
              </a:rPr>
              <a:t>高水平绘图命令</a:t>
            </a:r>
          </a:p>
        </p:txBody>
      </p:sp>
      <p:sp>
        <p:nvSpPr>
          <p:cNvPr id="18"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9" name="文本框 27"/>
          <p:cNvSpPr txBox="1"/>
          <p:nvPr/>
        </p:nvSpPr>
        <p:spPr>
          <a:xfrm>
            <a:off x="6401867" y="234392"/>
            <a:ext cx="1620957" cy="300082"/>
          </a:xfrm>
          <a:prstGeom prst="rect">
            <a:avLst/>
          </a:prstGeom>
          <a:noFill/>
        </p:spPr>
        <p:txBody>
          <a:bodyPr wrap="none" rtlCol="0">
            <a:spAutoFit/>
          </a:bodyPr>
          <a:lstStyle/>
          <a:p>
            <a:r>
              <a:rPr lang="zh-CN" altLang="en-US" sz="1350" dirty="0">
                <a:solidFill>
                  <a:prstClr val="white"/>
                </a:solidFill>
              </a:rPr>
              <a:t>第五章 数据可视化</a:t>
            </a:r>
          </a:p>
        </p:txBody>
      </p:sp>
      <p:pic>
        <p:nvPicPr>
          <p:cNvPr id="20" name="图片 19"/>
          <p:cNvPicPr/>
          <p:nvPr/>
        </p:nvPicPr>
        <p:blipFill>
          <a:blip r:embed="rId2">
            <a:extLst>
              <a:ext uri="{28A0092B-C50C-407E-A947-70E740481C1C}">
                <a14:useLocalDpi xmlns:a14="http://schemas.microsoft.com/office/drawing/2010/main" val="0"/>
              </a:ext>
            </a:extLst>
          </a:blip>
          <a:srcRect/>
          <a:stretch>
            <a:fillRect/>
          </a:stretch>
        </p:blipFill>
        <p:spPr>
          <a:xfrm>
            <a:off x="1403764" y="1614487"/>
            <a:ext cx="6619060" cy="4195470"/>
          </a:xfrm>
          <a:prstGeom prst="rect">
            <a:avLst/>
          </a:prstGeom>
          <a:noFill/>
          <a:ln>
            <a:noFill/>
          </a:ln>
        </p:spPr>
      </p:pic>
    </p:spTree>
    <p:extLst>
      <p:ext uri="{BB962C8B-B14F-4D97-AF65-F5344CB8AC3E}">
        <p14:creationId xmlns:p14="http://schemas.microsoft.com/office/powerpoint/2010/main" val="3941340902"/>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矩形 36"/>
          <p:cNvSpPr/>
          <p:nvPr/>
        </p:nvSpPr>
        <p:spPr>
          <a:xfrm>
            <a:off x="659019" y="1012825"/>
            <a:ext cx="2319866"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其它修饰</a:t>
            </a:r>
          </a:p>
        </p:txBody>
      </p:sp>
      <p:grpSp>
        <p:nvGrpSpPr>
          <p:cNvPr id="13" name="组合 12"/>
          <p:cNvGrpSpPr/>
          <p:nvPr/>
        </p:nvGrpSpPr>
        <p:grpSpPr>
          <a:xfrm>
            <a:off x="-1" y="-2439"/>
            <a:ext cx="9145786" cy="718410"/>
            <a:chOff x="-1" y="190175"/>
            <a:chExt cx="9145786" cy="525795"/>
          </a:xfrm>
        </p:grpSpPr>
        <p:sp>
          <p:nvSpPr>
            <p:cNvPr id="14" name="任意多边形 13"/>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5" name="任意多边形 14"/>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6" name="任意多边形 15"/>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17" name="文本框 6"/>
          <p:cNvSpPr txBox="1"/>
          <p:nvPr/>
        </p:nvSpPr>
        <p:spPr>
          <a:xfrm>
            <a:off x="452232" y="173917"/>
            <a:ext cx="2877711" cy="415498"/>
          </a:xfrm>
          <a:prstGeom prst="rect">
            <a:avLst/>
          </a:prstGeom>
          <a:noFill/>
        </p:spPr>
        <p:txBody>
          <a:bodyPr wrap="none" rtlCol="0">
            <a:spAutoFit/>
          </a:bodyPr>
          <a:lstStyle/>
          <a:p>
            <a:r>
              <a:rPr lang="en-US" altLang="zh-CN" sz="2100" b="1" spc="225" dirty="0">
                <a:solidFill>
                  <a:prstClr val="white"/>
                </a:solidFill>
              </a:rPr>
              <a:t>5.2 </a:t>
            </a:r>
            <a:r>
              <a:rPr lang="zh-CN" altLang="en-US" sz="2100" b="1" spc="225" dirty="0">
                <a:solidFill>
                  <a:prstClr val="white"/>
                </a:solidFill>
              </a:rPr>
              <a:t>高水平绘图命令</a:t>
            </a:r>
          </a:p>
        </p:txBody>
      </p:sp>
      <p:sp>
        <p:nvSpPr>
          <p:cNvPr id="18"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9" name="文本框 27"/>
          <p:cNvSpPr txBox="1"/>
          <p:nvPr/>
        </p:nvSpPr>
        <p:spPr>
          <a:xfrm>
            <a:off x="6401867" y="234392"/>
            <a:ext cx="1620957" cy="300082"/>
          </a:xfrm>
          <a:prstGeom prst="rect">
            <a:avLst/>
          </a:prstGeom>
          <a:noFill/>
        </p:spPr>
        <p:txBody>
          <a:bodyPr wrap="none" rtlCol="0">
            <a:spAutoFit/>
          </a:bodyPr>
          <a:lstStyle/>
          <a:p>
            <a:r>
              <a:rPr lang="zh-CN" altLang="en-US" sz="1350" dirty="0">
                <a:solidFill>
                  <a:prstClr val="white"/>
                </a:solidFill>
              </a:rPr>
              <a:t>第五章 数据可视化</a:t>
            </a:r>
          </a:p>
        </p:txBody>
      </p:sp>
      <p:sp>
        <p:nvSpPr>
          <p:cNvPr id="4" name="TextBox 3"/>
          <p:cNvSpPr txBox="1"/>
          <p:nvPr/>
        </p:nvSpPr>
        <p:spPr>
          <a:xfrm>
            <a:off x="998806" y="1786597"/>
            <a:ext cx="7024018" cy="2246769"/>
          </a:xfrm>
          <a:prstGeom prst="rect">
            <a:avLst/>
          </a:prstGeom>
          <a:noFill/>
        </p:spPr>
        <p:txBody>
          <a:bodyPr wrap="square" rtlCol="0">
            <a:spAutoFit/>
          </a:bodyPr>
          <a:lstStyle/>
          <a:p>
            <a:r>
              <a:rPr lang="zh-CN" altLang="zh-CN" sz="2000" dirty="0">
                <a:solidFill>
                  <a:schemeClr val="tx1">
                    <a:lumMod val="75000"/>
                    <a:lumOff val="25000"/>
                  </a:schemeClr>
                </a:solidFill>
              </a:rPr>
              <a:t>【例</a:t>
            </a:r>
            <a:r>
              <a:rPr lang="en-US" altLang="zh-CN" sz="2000" dirty="0">
                <a:solidFill>
                  <a:schemeClr val="tx1">
                    <a:lumMod val="75000"/>
                    <a:lumOff val="25000"/>
                  </a:schemeClr>
                </a:solidFill>
              </a:rPr>
              <a:t>5.9</a:t>
            </a:r>
            <a:r>
              <a:rPr lang="zh-CN" altLang="zh-CN" sz="2000" dirty="0">
                <a:solidFill>
                  <a:schemeClr val="tx1">
                    <a:lumMod val="75000"/>
                    <a:lumOff val="25000"/>
                  </a:schemeClr>
                </a:solidFill>
              </a:rPr>
              <a:t>】条形图排序。</a:t>
            </a:r>
          </a:p>
          <a:p>
            <a:r>
              <a:rPr lang="en-US" altLang="zh-CN" sz="2000" dirty="0">
                <a:solidFill>
                  <a:schemeClr val="tx1">
                    <a:lumMod val="75000"/>
                    <a:lumOff val="25000"/>
                  </a:schemeClr>
                </a:solidFill>
              </a:rPr>
              <a:t>&gt;class2 &lt;- </a:t>
            </a:r>
            <a:r>
              <a:rPr lang="en-US" altLang="zh-CN" sz="2000" dirty="0" err="1">
                <a:solidFill>
                  <a:schemeClr val="tx1">
                    <a:lumMod val="75000"/>
                    <a:lumOff val="25000"/>
                  </a:schemeClr>
                </a:solidFill>
              </a:rPr>
              <a:t>mpg$class</a:t>
            </a:r>
            <a:r>
              <a:rPr lang="en-US" altLang="zh-CN" sz="2000" dirty="0">
                <a:solidFill>
                  <a:schemeClr val="tx1">
                    <a:lumMod val="75000"/>
                    <a:lumOff val="25000"/>
                  </a:schemeClr>
                </a:solidFill>
              </a:rPr>
              <a:t>                       #</a:t>
            </a:r>
            <a:r>
              <a:rPr lang="zh-CN" altLang="zh-CN" sz="2000" dirty="0">
                <a:solidFill>
                  <a:schemeClr val="tx1">
                    <a:lumMod val="75000"/>
                    <a:lumOff val="25000"/>
                  </a:schemeClr>
                </a:solidFill>
              </a:rPr>
              <a:t>取出一列</a:t>
            </a:r>
          </a:p>
          <a:p>
            <a:r>
              <a:rPr lang="en-US" altLang="zh-CN" sz="2000" dirty="0">
                <a:solidFill>
                  <a:schemeClr val="tx1">
                    <a:lumMod val="75000"/>
                    <a:lumOff val="25000"/>
                  </a:schemeClr>
                </a:solidFill>
              </a:rPr>
              <a:t>&gt;class2 &lt;- reorder(class2,class2,length)   #</a:t>
            </a:r>
            <a:r>
              <a:rPr lang="zh-CN" altLang="zh-CN" sz="2000" dirty="0">
                <a:solidFill>
                  <a:schemeClr val="tx1">
                    <a:lumMod val="75000"/>
                    <a:lumOff val="25000"/>
                  </a:schemeClr>
                </a:solidFill>
              </a:rPr>
              <a:t>排序</a:t>
            </a:r>
          </a:p>
          <a:p>
            <a:r>
              <a:rPr lang="en-US" altLang="zh-CN" sz="2000" dirty="0">
                <a:solidFill>
                  <a:schemeClr val="tx1">
                    <a:lumMod val="75000"/>
                    <a:lumOff val="25000"/>
                  </a:schemeClr>
                </a:solidFill>
              </a:rPr>
              <a:t>&gt;mpg$class2  &lt;-  class2                    #</a:t>
            </a:r>
            <a:r>
              <a:rPr lang="zh-CN" altLang="zh-CN" sz="2000" dirty="0">
                <a:solidFill>
                  <a:schemeClr val="tx1">
                    <a:lumMod val="75000"/>
                    <a:lumOff val="25000"/>
                  </a:schemeClr>
                </a:solidFill>
              </a:rPr>
              <a:t>对</a:t>
            </a:r>
            <a:r>
              <a:rPr lang="en-US" altLang="zh-CN" sz="2000" dirty="0">
                <a:solidFill>
                  <a:schemeClr val="tx1">
                    <a:lumMod val="75000"/>
                    <a:lumOff val="25000"/>
                  </a:schemeClr>
                </a:solidFill>
              </a:rPr>
              <a:t>mpg</a:t>
            </a:r>
            <a:r>
              <a:rPr lang="zh-CN" altLang="zh-CN" sz="2000" dirty="0">
                <a:solidFill>
                  <a:schemeClr val="tx1">
                    <a:lumMod val="75000"/>
                    <a:lumOff val="25000"/>
                  </a:schemeClr>
                </a:solidFill>
              </a:rPr>
              <a:t>增加一列</a:t>
            </a:r>
          </a:p>
          <a:p>
            <a:r>
              <a:rPr lang="en-US" altLang="zh-CN" sz="2000" dirty="0">
                <a:solidFill>
                  <a:schemeClr val="tx1">
                    <a:lumMod val="75000"/>
                    <a:lumOff val="25000"/>
                  </a:schemeClr>
                </a:solidFill>
              </a:rPr>
              <a:t>&gt;p  &lt;-  </a:t>
            </a:r>
            <a:r>
              <a:rPr lang="en-US" altLang="zh-CN" sz="2000" dirty="0" err="1">
                <a:solidFill>
                  <a:schemeClr val="tx1">
                    <a:lumMod val="75000"/>
                    <a:lumOff val="25000"/>
                  </a:schemeClr>
                </a:solidFill>
              </a:rPr>
              <a:t>ggplot</a:t>
            </a:r>
            <a:r>
              <a:rPr lang="en-US" altLang="zh-CN" sz="2000" dirty="0">
                <a:solidFill>
                  <a:schemeClr val="tx1">
                    <a:lumMod val="75000"/>
                    <a:lumOff val="25000"/>
                  </a:schemeClr>
                </a:solidFill>
              </a:rPr>
              <a:t>(mpg, </a:t>
            </a:r>
            <a:r>
              <a:rPr lang="en-US" altLang="zh-CN" sz="2000" dirty="0" err="1">
                <a:solidFill>
                  <a:schemeClr val="tx1">
                    <a:lumMod val="75000"/>
                    <a:lumOff val="25000"/>
                  </a:schemeClr>
                </a:solidFill>
              </a:rPr>
              <a:t>aes</a:t>
            </a:r>
            <a:r>
              <a:rPr lang="en-US" altLang="zh-CN" sz="2000" dirty="0">
                <a:solidFill>
                  <a:schemeClr val="tx1">
                    <a:lumMod val="75000"/>
                    <a:lumOff val="25000"/>
                  </a:schemeClr>
                </a:solidFill>
              </a:rPr>
              <a:t>(x=class2))         #</a:t>
            </a:r>
            <a:r>
              <a:rPr lang="zh-CN" altLang="zh-CN" sz="2000" dirty="0">
                <a:solidFill>
                  <a:schemeClr val="tx1">
                    <a:lumMod val="75000"/>
                    <a:lumOff val="25000"/>
                  </a:schemeClr>
                </a:solidFill>
              </a:rPr>
              <a:t>画布</a:t>
            </a:r>
          </a:p>
          <a:p>
            <a:r>
              <a:rPr lang="en-US" altLang="zh-CN" sz="2000" dirty="0">
                <a:solidFill>
                  <a:schemeClr val="tx1">
                    <a:lumMod val="75000"/>
                    <a:lumOff val="25000"/>
                  </a:schemeClr>
                </a:solidFill>
              </a:rPr>
              <a:t>&gt;p  +  </a:t>
            </a:r>
            <a:r>
              <a:rPr lang="en-US" altLang="zh-CN" sz="2000" dirty="0" err="1">
                <a:solidFill>
                  <a:schemeClr val="tx1">
                    <a:lumMod val="75000"/>
                    <a:lumOff val="25000"/>
                  </a:schemeClr>
                </a:solidFill>
              </a:rPr>
              <a:t>geom_bar</a:t>
            </a:r>
            <a:r>
              <a:rPr lang="en-US" altLang="zh-CN" sz="2000" dirty="0">
                <a:solidFill>
                  <a:schemeClr val="tx1">
                    <a:lumMod val="75000"/>
                    <a:lumOff val="25000"/>
                  </a:schemeClr>
                </a:solidFill>
              </a:rPr>
              <a:t>(</a:t>
            </a:r>
            <a:r>
              <a:rPr lang="en-US" altLang="zh-CN" sz="2000" dirty="0" err="1">
                <a:solidFill>
                  <a:schemeClr val="tx1">
                    <a:lumMod val="75000"/>
                    <a:lumOff val="25000"/>
                  </a:schemeClr>
                </a:solidFill>
              </a:rPr>
              <a:t>aes</a:t>
            </a:r>
            <a:r>
              <a:rPr lang="en-US" altLang="zh-CN" sz="2000" dirty="0">
                <a:solidFill>
                  <a:schemeClr val="tx1">
                    <a:lumMod val="75000"/>
                    <a:lumOff val="25000"/>
                  </a:schemeClr>
                </a:solidFill>
              </a:rPr>
              <a:t>(fill=class2))          #</a:t>
            </a:r>
            <a:r>
              <a:rPr lang="zh-CN" altLang="zh-CN" sz="2000" dirty="0">
                <a:solidFill>
                  <a:schemeClr val="tx1">
                    <a:lumMod val="75000"/>
                    <a:lumOff val="25000"/>
                  </a:schemeClr>
                </a:solidFill>
              </a:rPr>
              <a:t>绘制条形图</a:t>
            </a:r>
          </a:p>
          <a:p>
            <a:endParaRPr lang="zh-CN" altLang="zh-CN" sz="2000" dirty="0">
              <a:solidFill>
                <a:schemeClr val="tx1">
                  <a:lumMod val="75000"/>
                  <a:lumOff val="25000"/>
                </a:schemeClr>
              </a:solidFill>
            </a:endParaRPr>
          </a:p>
        </p:txBody>
      </p:sp>
    </p:spTree>
    <p:extLst>
      <p:ext uri="{BB962C8B-B14F-4D97-AF65-F5344CB8AC3E}">
        <p14:creationId xmlns:p14="http://schemas.microsoft.com/office/powerpoint/2010/main" val="2941171229"/>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矩形 36"/>
          <p:cNvSpPr/>
          <p:nvPr/>
        </p:nvSpPr>
        <p:spPr>
          <a:xfrm>
            <a:off x="659019" y="1012825"/>
            <a:ext cx="2319866"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其它修饰</a:t>
            </a:r>
          </a:p>
        </p:txBody>
      </p:sp>
      <p:grpSp>
        <p:nvGrpSpPr>
          <p:cNvPr id="13" name="组合 12"/>
          <p:cNvGrpSpPr/>
          <p:nvPr/>
        </p:nvGrpSpPr>
        <p:grpSpPr>
          <a:xfrm>
            <a:off x="-1" y="-2439"/>
            <a:ext cx="9145786" cy="718410"/>
            <a:chOff x="-1" y="190175"/>
            <a:chExt cx="9145786" cy="525795"/>
          </a:xfrm>
        </p:grpSpPr>
        <p:sp>
          <p:nvSpPr>
            <p:cNvPr id="14" name="任意多边形 13"/>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5" name="任意多边形 14"/>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6" name="任意多边形 15"/>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17" name="文本框 6"/>
          <p:cNvSpPr txBox="1"/>
          <p:nvPr/>
        </p:nvSpPr>
        <p:spPr>
          <a:xfrm>
            <a:off x="452232" y="173917"/>
            <a:ext cx="2877711" cy="415498"/>
          </a:xfrm>
          <a:prstGeom prst="rect">
            <a:avLst/>
          </a:prstGeom>
          <a:noFill/>
        </p:spPr>
        <p:txBody>
          <a:bodyPr wrap="none" rtlCol="0">
            <a:spAutoFit/>
          </a:bodyPr>
          <a:lstStyle/>
          <a:p>
            <a:r>
              <a:rPr lang="en-US" altLang="zh-CN" sz="2100" b="1" spc="225" dirty="0">
                <a:solidFill>
                  <a:prstClr val="white"/>
                </a:solidFill>
              </a:rPr>
              <a:t>5.2 </a:t>
            </a:r>
            <a:r>
              <a:rPr lang="zh-CN" altLang="en-US" sz="2100" b="1" spc="225" dirty="0">
                <a:solidFill>
                  <a:prstClr val="white"/>
                </a:solidFill>
              </a:rPr>
              <a:t>高水平绘图命令</a:t>
            </a:r>
          </a:p>
        </p:txBody>
      </p:sp>
      <p:sp>
        <p:nvSpPr>
          <p:cNvPr id="18"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9" name="文本框 27"/>
          <p:cNvSpPr txBox="1"/>
          <p:nvPr/>
        </p:nvSpPr>
        <p:spPr>
          <a:xfrm>
            <a:off x="6401867" y="234392"/>
            <a:ext cx="1620957" cy="300082"/>
          </a:xfrm>
          <a:prstGeom prst="rect">
            <a:avLst/>
          </a:prstGeom>
          <a:noFill/>
        </p:spPr>
        <p:txBody>
          <a:bodyPr wrap="none" rtlCol="0">
            <a:spAutoFit/>
          </a:bodyPr>
          <a:lstStyle/>
          <a:p>
            <a:r>
              <a:rPr lang="zh-CN" altLang="en-US" sz="1350" dirty="0">
                <a:solidFill>
                  <a:prstClr val="white"/>
                </a:solidFill>
              </a:rPr>
              <a:t>第五章 数据可视化</a:t>
            </a:r>
          </a:p>
        </p:txBody>
      </p:sp>
      <p:pic>
        <p:nvPicPr>
          <p:cNvPr id="20" name="图片 19"/>
          <p:cNvPicPr/>
          <p:nvPr/>
        </p:nvPicPr>
        <p:blipFill>
          <a:blip r:embed="rId2">
            <a:extLst>
              <a:ext uri="{28A0092B-C50C-407E-A947-70E740481C1C}">
                <a14:useLocalDpi xmlns:a14="http://schemas.microsoft.com/office/drawing/2010/main" val="0"/>
              </a:ext>
            </a:extLst>
          </a:blip>
          <a:stretch>
            <a:fillRect/>
          </a:stretch>
        </p:blipFill>
        <p:spPr>
          <a:xfrm>
            <a:off x="1895475" y="1628774"/>
            <a:ext cx="5316870" cy="4307791"/>
          </a:xfrm>
          <a:prstGeom prst="rect">
            <a:avLst/>
          </a:prstGeom>
        </p:spPr>
      </p:pic>
    </p:spTree>
    <p:extLst>
      <p:ext uri="{BB962C8B-B14F-4D97-AF65-F5344CB8AC3E}">
        <p14:creationId xmlns:p14="http://schemas.microsoft.com/office/powerpoint/2010/main" val="3679473336"/>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矩形 36"/>
          <p:cNvSpPr/>
          <p:nvPr/>
        </p:nvSpPr>
        <p:spPr>
          <a:xfrm>
            <a:off x="659019" y="1012825"/>
            <a:ext cx="2319866"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其它修饰</a:t>
            </a:r>
          </a:p>
        </p:txBody>
      </p:sp>
      <p:grpSp>
        <p:nvGrpSpPr>
          <p:cNvPr id="13" name="组合 12"/>
          <p:cNvGrpSpPr/>
          <p:nvPr/>
        </p:nvGrpSpPr>
        <p:grpSpPr>
          <a:xfrm>
            <a:off x="-1" y="-2439"/>
            <a:ext cx="9145786" cy="718410"/>
            <a:chOff x="-1" y="190175"/>
            <a:chExt cx="9145786" cy="525795"/>
          </a:xfrm>
        </p:grpSpPr>
        <p:sp>
          <p:nvSpPr>
            <p:cNvPr id="14" name="任意多边形 13"/>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5" name="任意多边形 14"/>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6" name="任意多边形 15"/>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17" name="文本框 6"/>
          <p:cNvSpPr txBox="1"/>
          <p:nvPr/>
        </p:nvSpPr>
        <p:spPr>
          <a:xfrm>
            <a:off x="452232" y="173917"/>
            <a:ext cx="2877711" cy="415498"/>
          </a:xfrm>
          <a:prstGeom prst="rect">
            <a:avLst/>
          </a:prstGeom>
          <a:noFill/>
        </p:spPr>
        <p:txBody>
          <a:bodyPr wrap="none" rtlCol="0">
            <a:spAutoFit/>
          </a:bodyPr>
          <a:lstStyle/>
          <a:p>
            <a:r>
              <a:rPr lang="en-US" altLang="zh-CN" sz="2100" b="1" spc="225" dirty="0">
                <a:solidFill>
                  <a:prstClr val="white"/>
                </a:solidFill>
              </a:rPr>
              <a:t>5.2 </a:t>
            </a:r>
            <a:r>
              <a:rPr lang="zh-CN" altLang="en-US" sz="2100" b="1" spc="225" dirty="0">
                <a:solidFill>
                  <a:prstClr val="white"/>
                </a:solidFill>
              </a:rPr>
              <a:t>高水平绘图命令</a:t>
            </a:r>
          </a:p>
        </p:txBody>
      </p:sp>
      <p:sp>
        <p:nvSpPr>
          <p:cNvPr id="18"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9" name="文本框 27"/>
          <p:cNvSpPr txBox="1"/>
          <p:nvPr/>
        </p:nvSpPr>
        <p:spPr>
          <a:xfrm>
            <a:off x="6401867" y="234392"/>
            <a:ext cx="1620957" cy="300082"/>
          </a:xfrm>
          <a:prstGeom prst="rect">
            <a:avLst/>
          </a:prstGeom>
          <a:noFill/>
        </p:spPr>
        <p:txBody>
          <a:bodyPr wrap="none" rtlCol="0">
            <a:spAutoFit/>
          </a:bodyPr>
          <a:lstStyle/>
          <a:p>
            <a:r>
              <a:rPr lang="zh-CN" altLang="en-US" sz="1350" dirty="0">
                <a:solidFill>
                  <a:prstClr val="white"/>
                </a:solidFill>
              </a:rPr>
              <a:t>第五章 数据可视化</a:t>
            </a:r>
          </a:p>
        </p:txBody>
      </p:sp>
      <p:sp>
        <p:nvSpPr>
          <p:cNvPr id="4" name="TextBox 3"/>
          <p:cNvSpPr txBox="1"/>
          <p:nvPr/>
        </p:nvSpPr>
        <p:spPr>
          <a:xfrm>
            <a:off x="1266092" y="1603717"/>
            <a:ext cx="7343336" cy="1631216"/>
          </a:xfrm>
          <a:prstGeom prst="rect">
            <a:avLst/>
          </a:prstGeom>
          <a:noFill/>
        </p:spPr>
        <p:txBody>
          <a:bodyPr wrap="square" rtlCol="0">
            <a:spAutoFit/>
          </a:bodyPr>
          <a:lstStyle/>
          <a:p>
            <a:r>
              <a:rPr lang="zh-CN" altLang="zh-CN" sz="2000" dirty="0">
                <a:solidFill>
                  <a:schemeClr val="tx1">
                    <a:lumMod val="75000"/>
                    <a:lumOff val="25000"/>
                  </a:schemeClr>
                </a:solidFill>
              </a:rPr>
              <a:t>【例</a:t>
            </a:r>
            <a:r>
              <a:rPr lang="en-US" altLang="zh-CN" sz="2000" dirty="0">
                <a:solidFill>
                  <a:schemeClr val="tx1">
                    <a:lumMod val="75000"/>
                    <a:lumOff val="25000"/>
                  </a:schemeClr>
                </a:solidFill>
              </a:rPr>
              <a:t>5.10</a:t>
            </a:r>
            <a:r>
              <a:rPr lang="zh-CN" altLang="zh-CN" sz="2000" dirty="0">
                <a:solidFill>
                  <a:schemeClr val="tx1">
                    <a:lumMod val="75000"/>
                    <a:lumOff val="25000"/>
                  </a:schemeClr>
                </a:solidFill>
              </a:rPr>
              <a:t>】根据年份分别绘制条形图，</a:t>
            </a:r>
            <a:r>
              <a:rPr lang="en-US" altLang="zh-CN" sz="2000" dirty="0">
                <a:solidFill>
                  <a:schemeClr val="tx1">
                    <a:lumMod val="75000"/>
                    <a:lumOff val="25000"/>
                  </a:schemeClr>
                </a:solidFill>
              </a:rPr>
              <a:t>position</a:t>
            </a:r>
            <a:r>
              <a:rPr lang="zh-CN" altLang="zh-CN" sz="2000" dirty="0">
                <a:solidFill>
                  <a:schemeClr val="tx1">
                    <a:lumMod val="75000"/>
                    <a:lumOff val="25000"/>
                  </a:schemeClr>
                </a:solidFill>
              </a:rPr>
              <a:t>控制位置调整方式，图</a:t>
            </a:r>
            <a:r>
              <a:rPr lang="en-US" altLang="zh-CN" sz="2000" dirty="0">
                <a:solidFill>
                  <a:schemeClr val="tx1">
                    <a:lumMod val="75000"/>
                    <a:lumOff val="25000"/>
                  </a:schemeClr>
                </a:solidFill>
              </a:rPr>
              <a:t>5.24</a:t>
            </a:r>
            <a:r>
              <a:rPr lang="zh-CN" altLang="zh-CN" sz="2000" dirty="0">
                <a:solidFill>
                  <a:schemeClr val="tx1">
                    <a:lumMod val="75000"/>
                    <a:lumOff val="25000"/>
                  </a:schemeClr>
                </a:solidFill>
              </a:rPr>
              <a:t>为</a:t>
            </a:r>
            <a:r>
              <a:rPr lang="en-US" altLang="zh-CN" sz="2000" dirty="0">
                <a:solidFill>
                  <a:schemeClr val="tx1">
                    <a:lumMod val="75000"/>
                    <a:lumOff val="25000"/>
                  </a:schemeClr>
                </a:solidFill>
              </a:rPr>
              <a:t>position='identity'</a:t>
            </a:r>
            <a:r>
              <a:rPr lang="zh-CN" altLang="zh-CN" sz="2000" dirty="0">
                <a:solidFill>
                  <a:schemeClr val="tx1">
                    <a:lumMod val="75000"/>
                    <a:lumOff val="25000"/>
                  </a:schemeClr>
                </a:solidFill>
              </a:rPr>
              <a:t>结果。</a:t>
            </a:r>
          </a:p>
          <a:p>
            <a:r>
              <a:rPr lang="en-US" altLang="zh-CN" sz="2000" dirty="0">
                <a:solidFill>
                  <a:schemeClr val="tx1">
                    <a:lumMod val="75000"/>
                    <a:lumOff val="25000"/>
                  </a:schemeClr>
                </a:solidFill>
              </a:rPr>
              <a:t>   p &lt;- </a:t>
            </a:r>
            <a:r>
              <a:rPr lang="en-US" altLang="zh-CN" sz="2000" dirty="0" err="1">
                <a:solidFill>
                  <a:schemeClr val="tx1">
                    <a:lumMod val="75000"/>
                    <a:lumOff val="25000"/>
                  </a:schemeClr>
                </a:solidFill>
              </a:rPr>
              <a:t>ggplot</a:t>
            </a:r>
            <a:r>
              <a:rPr lang="en-US" altLang="zh-CN" sz="2000" dirty="0">
                <a:solidFill>
                  <a:schemeClr val="tx1">
                    <a:lumMod val="75000"/>
                    <a:lumOff val="25000"/>
                  </a:schemeClr>
                </a:solidFill>
              </a:rPr>
              <a:t>(mpg, </a:t>
            </a:r>
            <a:r>
              <a:rPr lang="en-US" altLang="zh-CN" sz="2000" dirty="0" err="1">
                <a:solidFill>
                  <a:schemeClr val="tx1">
                    <a:lumMod val="75000"/>
                    <a:lumOff val="25000"/>
                  </a:schemeClr>
                </a:solidFill>
              </a:rPr>
              <a:t>aes</a:t>
            </a:r>
            <a:r>
              <a:rPr lang="en-US" altLang="zh-CN" sz="2000" dirty="0">
                <a:solidFill>
                  <a:schemeClr val="tx1">
                    <a:lumMod val="75000"/>
                    <a:lumOff val="25000"/>
                  </a:schemeClr>
                </a:solidFill>
              </a:rPr>
              <a:t>(class2,fill=factor(year)))   #</a:t>
            </a:r>
            <a:r>
              <a:rPr lang="zh-CN" altLang="zh-CN" sz="2000" dirty="0">
                <a:solidFill>
                  <a:schemeClr val="tx1">
                    <a:lumMod val="75000"/>
                    <a:lumOff val="25000"/>
                  </a:schemeClr>
                </a:solidFill>
              </a:rPr>
              <a:t>分组填充</a:t>
            </a:r>
          </a:p>
          <a:p>
            <a:r>
              <a:rPr lang="en-US" altLang="zh-CN" sz="2000" dirty="0">
                <a:solidFill>
                  <a:schemeClr val="tx1">
                    <a:lumMod val="75000"/>
                    <a:lumOff val="25000"/>
                  </a:schemeClr>
                </a:solidFill>
              </a:rPr>
              <a:t>	p  + </a:t>
            </a:r>
            <a:r>
              <a:rPr lang="en-US" altLang="zh-CN" sz="2000" dirty="0" err="1">
                <a:solidFill>
                  <a:schemeClr val="tx1">
                    <a:lumMod val="75000"/>
                    <a:lumOff val="25000"/>
                  </a:schemeClr>
                </a:solidFill>
              </a:rPr>
              <a:t>geom_bar</a:t>
            </a:r>
            <a:r>
              <a:rPr lang="en-US" altLang="zh-CN" sz="2000" dirty="0">
                <a:solidFill>
                  <a:schemeClr val="tx1">
                    <a:lumMod val="75000"/>
                    <a:lumOff val="25000"/>
                  </a:schemeClr>
                </a:solidFill>
              </a:rPr>
              <a:t>(position='</a:t>
            </a:r>
            <a:r>
              <a:rPr lang="en-US" altLang="zh-CN" sz="2000" dirty="0" err="1">
                <a:solidFill>
                  <a:schemeClr val="tx1">
                    <a:lumMod val="75000"/>
                    <a:lumOff val="25000"/>
                  </a:schemeClr>
                </a:solidFill>
              </a:rPr>
              <a:t>identity',alpha</a:t>
            </a:r>
            <a:r>
              <a:rPr lang="en-US" altLang="zh-CN" sz="2000" dirty="0">
                <a:solidFill>
                  <a:schemeClr val="tx1">
                    <a:lumMod val="75000"/>
                    <a:lumOff val="25000"/>
                  </a:schemeClr>
                </a:solidFill>
              </a:rPr>
              <a:t>=0.5)  </a:t>
            </a:r>
            <a:endParaRPr lang="zh-CN" altLang="zh-CN" sz="2000" dirty="0">
              <a:solidFill>
                <a:schemeClr val="tx1">
                  <a:lumMod val="75000"/>
                  <a:lumOff val="25000"/>
                </a:schemeClr>
              </a:solidFill>
            </a:endParaRPr>
          </a:p>
          <a:p>
            <a:endParaRPr lang="zh-CN" altLang="zh-CN" sz="2000" dirty="0">
              <a:solidFill>
                <a:schemeClr val="tx1">
                  <a:lumMod val="75000"/>
                  <a:lumOff val="25000"/>
                </a:schemeClr>
              </a:solidFill>
            </a:endParaRPr>
          </a:p>
        </p:txBody>
      </p:sp>
      <p:pic>
        <p:nvPicPr>
          <p:cNvPr id="21" name="图片 20"/>
          <p:cNvPicPr/>
          <p:nvPr/>
        </p:nvPicPr>
        <p:blipFill>
          <a:blip r:embed="rId2">
            <a:extLst>
              <a:ext uri="{28A0092B-C50C-407E-A947-70E740481C1C}">
                <a14:useLocalDpi xmlns:a14="http://schemas.microsoft.com/office/drawing/2010/main" val="0"/>
              </a:ext>
            </a:extLst>
          </a:blip>
          <a:stretch>
            <a:fillRect/>
          </a:stretch>
        </p:blipFill>
        <p:spPr>
          <a:xfrm>
            <a:off x="2542368" y="3337579"/>
            <a:ext cx="3552825" cy="3028950"/>
          </a:xfrm>
          <a:prstGeom prst="rect">
            <a:avLst/>
          </a:prstGeom>
        </p:spPr>
      </p:pic>
    </p:spTree>
    <p:extLst>
      <p:ext uri="{BB962C8B-B14F-4D97-AF65-F5344CB8AC3E}">
        <p14:creationId xmlns:p14="http://schemas.microsoft.com/office/powerpoint/2010/main" val="388018517"/>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矩形 36"/>
          <p:cNvSpPr/>
          <p:nvPr/>
        </p:nvSpPr>
        <p:spPr>
          <a:xfrm>
            <a:off x="659019" y="1012825"/>
            <a:ext cx="2319866"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其它修饰</a:t>
            </a:r>
          </a:p>
        </p:txBody>
      </p:sp>
      <p:grpSp>
        <p:nvGrpSpPr>
          <p:cNvPr id="13" name="组合 12"/>
          <p:cNvGrpSpPr/>
          <p:nvPr/>
        </p:nvGrpSpPr>
        <p:grpSpPr>
          <a:xfrm>
            <a:off x="-1" y="-2439"/>
            <a:ext cx="9145786" cy="718410"/>
            <a:chOff x="-1" y="190175"/>
            <a:chExt cx="9145786" cy="525795"/>
          </a:xfrm>
        </p:grpSpPr>
        <p:sp>
          <p:nvSpPr>
            <p:cNvPr id="14" name="任意多边形 13"/>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5" name="任意多边形 14"/>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6" name="任意多边形 15"/>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17" name="文本框 6"/>
          <p:cNvSpPr txBox="1"/>
          <p:nvPr/>
        </p:nvSpPr>
        <p:spPr>
          <a:xfrm>
            <a:off x="452232" y="173917"/>
            <a:ext cx="2877711" cy="415498"/>
          </a:xfrm>
          <a:prstGeom prst="rect">
            <a:avLst/>
          </a:prstGeom>
          <a:noFill/>
        </p:spPr>
        <p:txBody>
          <a:bodyPr wrap="none" rtlCol="0">
            <a:spAutoFit/>
          </a:bodyPr>
          <a:lstStyle/>
          <a:p>
            <a:r>
              <a:rPr lang="en-US" altLang="zh-CN" sz="2100" b="1" spc="225" dirty="0">
                <a:solidFill>
                  <a:prstClr val="white"/>
                </a:solidFill>
              </a:rPr>
              <a:t>5.2 </a:t>
            </a:r>
            <a:r>
              <a:rPr lang="zh-CN" altLang="en-US" sz="2100" b="1" spc="225" dirty="0">
                <a:solidFill>
                  <a:prstClr val="white"/>
                </a:solidFill>
              </a:rPr>
              <a:t>高水平绘图命令</a:t>
            </a:r>
          </a:p>
        </p:txBody>
      </p:sp>
      <p:sp>
        <p:nvSpPr>
          <p:cNvPr id="18"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9" name="文本框 27"/>
          <p:cNvSpPr txBox="1"/>
          <p:nvPr/>
        </p:nvSpPr>
        <p:spPr>
          <a:xfrm>
            <a:off x="6401867" y="234392"/>
            <a:ext cx="1620957" cy="300082"/>
          </a:xfrm>
          <a:prstGeom prst="rect">
            <a:avLst/>
          </a:prstGeom>
          <a:noFill/>
        </p:spPr>
        <p:txBody>
          <a:bodyPr wrap="none" rtlCol="0">
            <a:spAutoFit/>
          </a:bodyPr>
          <a:lstStyle/>
          <a:p>
            <a:r>
              <a:rPr lang="zh-CN" altLang="en-US" sz="1350" dirty="0">
                <a:solidFill>
                  <a:prstClr val="white"/>
                </a:solidFill>
              </a:rPr>
              <a:t>第五章 数据可视化</a:t>
            </a:r>
          </a:p>
        </p:txBody>
      </p:sp>
      <p:sp>
        <p:nvSpPr>
          <p:cNvPr id="4" name="TextBox 3"/>
          <p:cNvSpPr txBox="1"/>
          <p:nvPr/>
        </p:nvSpPr>
        <p:spPr>
          <a:xfrm>
            <a:off x="1266092" y="1603717"/>
            <a:ext cx="7343336" cy="707886"/>
          </a:xfrm>
          <a:prstGeom prst="rect">
            <a:avLst/>
          </a:prstGeom>
          <a:noFill/>
        </p:spPr>
        <p:txBody>
          <a:bodyPr wrap="square" rtlCol="0">
            <a:spAutoFit/>
          </a:bodyPr>
          <a:lstStyle/>
          <a:p>
            <a:r>
              <a:rPr lang="en-US" altLang="zh-CN" sz="2000" dirty="0">
                <a:solidFill>
                  <a:schemeClr val="tx1">
                    <a:lumMod val="75000"/>
                    <a:lumOff val="25000"/>
                  </a:schemeClr>
                </a:solidFill>
              </a:rPr>
              <a:t>p &lt;- </a:t>
            </a:r>
            <a:r>
              <a:rPr lang="en-US" altLang="zh-CN" sz="2000" dirty="0" err="1">
                <a:solidFill>
                  <a:schemeClr val="tx1">
                    <a:lumMod val="75000"/>
                    <a:lumOff val="25000"/>
                  </a:schemeClr>
                </a:solidFill>
              </a:rPr>
              <a:t>ggplot</a:t>
            </a:r>
            <a:r>
              <a:rPr lang="en-US" altLang="zh-CN" sz="2000" dirty="0">
                <a:solidFill>
                  <a:schemeClr val="tx1">
                    <a:lumMod val="75000"/>
                    <a:lumOff val="25000"/>
                  </a:schemeClr>
                </a:solidFill>
              </a:rPr>
              <a:t>(mpg, </a:t>
            </a:r>
            <a:r>
              <a:rPr lang="en-US" altLang="zh-CN" sz="2000" dirty="0" err="1">
                <a:solidFill>
                  <a:schemeClr val="tx1">
                    <a:lumMod val="75000"/>
                    <a:lumOff val="25000"/>
                  </a:schemeClr>
                </a:solidFill>
              </a:rPr>
              <a:t>aes</a:t>
            </a:r>
            <a:r>
              <a:rPr lang="en-US" altLang="zh-CN" sz="2000" dirty="0">
                <a:solidFill>
                  <a:schemeClr val="tx1">
                    <a:lumMod val="75000"/>
                    <a:lumOff val="25000"/>
                  </a:schemeClr>
                </a:solidFill>
              </a:rPr>
              <a:t>(class2,fill=factor(year)))   #</a:t>
            </a:r>
            <a:r>
              <a:rPr lang="zh-CN" altLang="zh-CN" sz="2000" dirty="0">
                <a:solidFill>
                  <a:schemeClr val="tx1">
                    <a:lumMod val="75000"/>
                    <a:lumOff val="25000"/>
                  </a:schemeClr>
                </a:solidFill>
              </a:rPr>
              <a:t>分组填充</a:t>
            </a:r>
          </a:p>
          <a:p>
            <a:r>
              <a:rPr lang="en-US" altLang="zh-CN" sz="2000" dirty="0">
                <a:solidFill>
                  <a:schemeClr val="tx1">
                    <a:lumMod val="75000"/>
                    <a:lumOff val="25000"/>
                  </a:schemeClr>
                </a:solidFill>
              </a:rPr>
              <a:t>	p  + </a:t>
            </a:r>
            <a:r>
              <a:rPr lang="en-US" altLang="zh-CN" sz="2000" dirty="0" err="1">
                <a:solidFill>
                  <a:schemeClr val="tx1">
                    <a:lumMod val="75000"/>
                    <a:lumOff val="25000"/>
                  </a:schemeClr>
                </a:solidFill>
              </a:rPr>
              <a:t>geom_bar</a:t>
            </a:r>
            <a:r>
              <a:rPr lang="en-US" altLang="zh-CN" sz="2000" dirty="0">
                <a:solidFill>
                  <a:schemeClr val="tx1">
                    <a:lumMod val="75000"/>
                    <a:lumOff val="25000"/>
                  </a:schemeClr>
                </a:solidFill>
              </a:rPr>
              <a:t>(position='</a:t>
            </a:r>
            <a:r>
              <a:rPr lang="en-US" altLang="zh-CN" sz="2000" dirty="0" err="1">
                <a:solidFill>
                  <a:schemeClr val="tx1">
                    <a:lumMod val="75000"/>
                    <a:lumOff val="25000"/>
                  </a:schemeClr>
                </a:solidFill>
              </a:rPr>
              <a:t>dodge',alpha</a:t>
            </a:r>
            <a:r>
              <a:rPr lang="en-US" altLang="zh-CN" sz="2000" dirty="0">
                <a:solidFill>
                  <a:schemeClr val="tx1">
                    <a:lumMod val="75000"/>
                    <a:lumOff val="25000"/>
                  </a:schemeClr>
                </a:solidFill>
              </a:rPr>
              <a:t>=0.5)   #</a:t>
            </a:r>
          </a:p>
        </p:txBody>
      </p:sp>
      <p:pic>
        <p:nvPicPr>
          <p:cNvPr id="20" name="图片 19"/>
          <p:cNvPicPr/>
          <p:nvPr/>
        </p:nvPicPr>
        <p:blipFill>
          <a:blip r:embed="rId2">
            <a:extLst>
              <a:ext uri="{28A0092B-C50C-407E-A947-70E740481C1C}">
                <a14:useLocalDpi xmlns:a14="http://schemas.microsoft.com/office/drawing/2010/main" val="0"/>
              </a:ext>
            </a:extLst>
          </a:blip>
          <a:srcRect/>
          <a:stretch>
            <a:fillRect/>
          </a:stretch>
        </p:blipFill>
        <p:spPr>
          <a:xfrm>
            <a:off x="1947861" y="2438213"/>
            <a:ext cx="5248275" cy="3219450"/>
          </a:xfrm>
          <a:prstGeom prst="rect">
            <a:avLst/>
          </a:prstGeom>
          <a:noFill/>
          <a:ln>
            <a:noFill/>
          </a:ln>
        </p:spPr>
      </p:pic>
    </p:spTree>
    <p:extLst>
      <p:ext uri="{BB962C8B-B14F-4D97-AF65-F5344CB8AC3E}">
        <p14:creationId xmlns:p14="http://schemas.microsoft.com/office/powerpoint/2010/main" val="3839898546"/>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矩形 36"/>
          <p:cNvSpPr/>
          <p:nvPr/>
        </p:nvSpPr>
        <p:spPr>
          <a:xfrm>
            <a:off x="659019" y="1012825"/>
            <a:ext cx="2319866"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其它修饰</a:t>
            </a:r>
          </a:p>
        </p:txBody>
      </p:sp>
      <p:grpSp>
        <p:nvGrpSpPr>
          <p:cNvPr id="13" name="组合 12"/>
          <p:cNvGrpSpPr/>
          <p:nvPr/>
        </p:nvGrpSpPr>
        <p:grpSpPr>
          <a:xfrm>
            <a:off x="-1" y="-2439"/>
            <a:ext cx="9145786" cy="718410"/>
            <a:chOff x="-1" y="190175"/>
            <a:chExt cx="9145786" cy="525795"/>
          </a:xfrm>
        </p:grpSpPr>
        <p:sp>
          <p:nvSpPr>
            <p:cNvPr id="14" name="任意多边形 13"/>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5" name="任意多边形 14"/>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6" name="任意多边形 15"/>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17" name="文本框 6"/>
          <p:cNvSpPr txBox="1"/>
          <p:nvPr/>
        </p:nvSpPr>
        <p:spPr>
          <a:xfrm>
            <a:off x="452232" y="173917"/>
            <a:ext cx="2877711" cy="415498"/>
          </a:xfrm>
          <a:prstGeom prst="rect">
            <a:avLst/>
          </a:prstGeom>
          <a:noFill/>
        </p:spPr>
        <p:txBody>
          <a:bodyPr wrap="none" rtlCol="0">
            <a:spAutoFit/>
          </a:bodyPr>
          <a:lstStyle/>
          <a:p>
            <a:r>
              <a:rPr lang="en-US" altLang="zh-CN" sz="2100" b="1" spc="225" dirty="0">
                <a:solidFill>
                  <a:prstClr val="white"/>
                </a:solidFill>
              </a:rPr>
              <a:t>5.2 </a:t>
            </a:r>
            <a:r>
              <a:rPr lang="zh-CN" altLang="en-US" sz="2100" b="1" spc="225" dirty="0">
                <a:solidFill>
                  <a:prstClr val="white"/>
                </a:solidFill>
              </a:rPr>
              <a:t>高水平绘图命令</a:t>
            </a:r>
          </a:p>
        </p:txBody>
      </p:sp>
      <p:sp>
        <p:nvSpPr>
          <p:cNvPr id="18"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9" name="文本框 27"/>
          <p:cNvSpPr txBox="1"/>
          <p:nvPr/>
        </p:nvSpPr>
        <p:spPr>
          <a:xfrm>
            <a:off x="6401867" y="234392"/>
            <a:ext cx="1620957" cy="300082"/>
          </a:xfrm>
          <a:prstGeom prst="rect">
            <a:avLst/>
          </a:prstGeom>
          <a:noFill/>
        </p:spPr>
        <p:txBody>
          <a:bodyPr wrap="none" rtlCol="0">
            <a:spAutoFit/>
          </a:bodyPr>
          <a:lstStyle/>
          <a:p>
            <a:r>
              <a:rPr lang="zh-CN" altLang="en-US" sz="1350" dirty="0">
                <a:solidFill>
                  <a:prstClr val="white"/>
                </a:solidFill>
              </a:rPr>
              <a:t>第五章 数据可视化</a:t>
            </a:r>
          </a:p>
        </p:txBody>
      </p:sp>
      <p:sp>
        <p:nvSpPr>
          <p:cNvPr id="4" name="TextBox 3"/>
          <p:cNvSpPr txBox="1"/>
          <p:nvPr/>
        </p:nvSpPr>
        <p:spPr>
          <a:xfrm>
            <a:off x="815925" y="1603717"/>
            <a:ext cx="8328073" cy="707886"/>
          </a:xfrm>
          <a:prstGeom prst="rect">
            <a:avLst/>
          </a:prstGeom>
          <a:noFill/>
        </p:spPr>
        <p:txBody>
          <a:bodyPr wrap="square" rtlCol="0">
            <a:spAutoFit/>
          </a:bodyPr>
          <a:lstStyle/>
          <a:p>
            <a:r>
              <a:rPr lang="en-US" altLang="zh-CN" sz="2000" dirty="0">
                <a:solidFill>
                  <a:schemeClr val="tx1">
                    <a:lumMod val="75000"/>
                    <a:lumOff val="25000"/>
                  </a:schemeClr>
                </a:solidFill>
              </a:rPr>
              <a:t>p &lt;- </a:t>
            </a:r>
            <a:r>
              <a:rPr lang="en-US" altLang="zh-CN" sz="2000" dirty="0" err="1">
                <a:solidFill>
                  <a:schemeClr val="tx1">
                    <a:lumMod val="75000"/>
                    <a:lumOff val="25000"/>
                  </a:schemeClr>
                </a:solidFill>
              </a:rPr>
              <a:t>ggplot</a:t>
            </a:r>
            <a:r>
              <a:rPr lang="en-US" altLang="zh-CN" sz="2000" dirty="0">
                <a:solidFill>
                  <a:schemeClr val="tx1">
                    <a:lumMod val="75000"/>
                    <a:lumOff val="25000"/>
                  </a:schemeClr>
                </a:solidFill>
              </a:rPr>
              <a:t>(mpg, </a:t>
            </a:r>
            <a:r>
              <a:rPr lang="en-US" altLang="zh-CN" sz="2000" dirty="0" err="1">
                <a:solidFill>
                  <a:schemeClr val="tx1">
                    <a:lumMod val="75000"/>
                    <a:lumOff val="25000"/>
                  </a:schemeClr>
                </a:solidFill>
              </a:rPr>
              <a:t>aes</a:t>
            </a:r>
            <a:r>
              <a:rPr lang="en-US" altLang="zh-CN" sz="2000" dirty="0">
                <a:solidFill>
                  <a:schemeClr val="tx1">
                    <a:lumMod val="75000"/>
                    <a:lumOff val="25000"/>
                  </a:schemeClr>
                </a:solidFill>
              </a:rPr>
              <a:t>(class2,fill=factor(year)))   #</a:t>
            </a:r>
            <a:r>
              <a:rPr lang="zh-CN" altLang="zh-CN" sz="2000" dirty="0">
                <a:solidFill>
                  <a:schemeClr val="tx1">
                    <a:lumMod val="75000"/>
                    <a:lumOff val="25000"/>
                  </a:schemeClr>
                </a:solidFill>
              </a:rPr>
              <a:t>分组填充</a:t>
            </a:r>
          </a:p>
          <a:p>
            <a:r>
              <a:rPr lang="en-US" altLang="zh-CN" sz="2000" dirty="0">
                <a:solidFill>
                  <a:schemeClr val="tx1">
                    <a:lumMod val="75000"/>
                    <a:lumOff val="25000"/>
                  </a:schemeClr>
                </a:solidFill>
              </a:rPr>
              <a:t>	p  + </a:t>
            </a:r>
            <a:r>
              <a:rPr lang="en-US" altLang="zh-CN" sz="2000" dirty="0" err="1">
                <a:solidFill>
                  <a:schemeClr val="tx1">
                    <a:lumMod val="75000"/>
                    <a:lumOff val="25000"/>
                  </a:schemeClr>
                </a:solidFill>
              </a:rPr>
              <a:t>geom_bar</a:t>
            </a:r>
            <a:r>
              <a:rPr lang="en-US" altLang="zh-CN" sz="2000" dirty="0">
                <a:solidFill>
                  <a:schemeClr val="tx1">
                    <a:lumMod val="75000"/>
                    <a:lumOff val="25000"/>
                  </a:schemeClr>
                </a:solidFill>
              </a:rPr>
              <a:t>(position='</a:t>
            </a:r>
            <a:r>
              <a:rPr lang="en-US" altLang="zh-CN" sz="2000" dirty="0" err="1">
                <a:solidFill>
                  <a:schemeClr val="tx1">
                    <a:lumMod val="75000"/>
                    <a:lumOff val="25000"/>
                  </a:schemeClr>
                </a:solidFill>
              </a:rPr>
              <a:t>stack',alpha</a:t>
            </a:r>
            <a:r>
              <a:rPr lang="en-US" altLang="zh-CN" sz="2000" dirty="0">
                <a:solidFill>
                  <a:schemeClr val="tx1">
                    <a:lumMod val="75000"/>
                    <a:lumOff val="25000"/>
                  </a:schemeClr>
                </a:solidFill>
              </a:rPr>
              <a:t>=0.5)   #</a:t>
            </a:r>
            <a:r>
              <a:rPr lang="zh-CN" altLang="zh-CN" sz="2000" dirty="0">
                <a:solidFill>
                  <a:schemeClr val="tx1">
                    <a:lumMod val="75000"/>
                    <a:lumOff val="25000"/>
                  </a:schemeClr>
                </a:solidFill>
              </a:rPr>
              <a:t>叠加条形图</a:t>
            </a:r>
          </a:p>
        </p:txBody>
      </p:sp>
      <p:pic>
        <p:nvPicPr>
          <p:cNvPr id="21" name="图片 20"/>
          <p:cNvPicPr/>
          <p:nvPr/>
        </p:nvPicPr>
        <p:blipFill>
          <a:blip r:embed="rId2">
            <a:extLst>
              <a:ext uri="{28A0092B-C50C-407E-A947-70E740481C1C}">
                <a14:useLocalDpi xmlns:a14="http://schemas.microsoft.com/office/drawing/2010/main" val="0"/>
              </a:ext>
            </a:extLst>
          </a:blip>
          <a:srcRect/>
          <a:stretch>
            <a:fillRect/>
          </a:stretch>
        </p:blipFill>
        <p:spPr>
          <a:xfrm>
            <a:off x="1818951" y="2410077"/>
            <a:ext cx="6002685" cy="3582760"/>
          </a:xfrm>
          <a:prstGeom prst="rect">
            <a:avLst/>
          </a:prstGeom>
          <a:noFill/>
          <a:ln>
            <a:noFill/>
          </a:ln>
        </p:spPr>
      </p:pic>
    </p:spTree>
    <p:extLst>
      <p:ext uri="{BB962C8B-B14F-4D97-AF65-F5344CB8AC3E}">
        <p14:creationId xmlns:p14="http://schemas.microsoft.com/office/powerpoint/2010/main" val="2026221631"/>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矩形 36"/>
          <p:cNvSpPr/>
          <p:nvPr/>
        </p:nvSpPr>
        <p:spPr>
          <a:xfrm>
            <a:off x="659019" y="1012825"/>
            <a:ext cx="2319866"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其它修饰</a:t>
            </a:r>
          </a:p>
        </p:txBody>
      </p:sp>
      <p:grpSp>
        <p:nvGrpSpPr>
          <p:cNvPr id="13" name="组合 12"/>
          <p:cNvGrpSpPr/>
          <p:nvPr/>
        </p:nvGrpSpPr>
        <p:grpSpPr>
          <a:xfrm>
            <a:off x="-1" y="-2439"/>
            <a:ext cx="9145786" cy="718410"/>
            <a:chOff x="-1" y="190175"/>
            <a:chExt cx="9145786" cy="525795"/>
          </a:xfrm>
        </p:grpSpPr>
        <p:sp>
          <p:nvSpPr>
            <p:cNvPr id="14" name="任意多边形 13"/>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5" name="任意多边形 14"/>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6" name="任意多边形 15"/>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17" name="文本框 6"/>
          <p:cNvSpPr txBox="1"/>
          <p:nvPr/>
        </p:nvSpPr>
        <p:spPr>
          <a:xfrm>
            <a:off x="452232" y="173917"/>
            <a:ext cx="2877711" cy="415498"/>
          </a:xfrm>
          <a:prstGeom prst="rect">
            <a:avLst/>
          </a:prstGeom>
          <a:noFill/>
        </p:spPr>
        <p:txBody>
          <a:bodyPr wrap="none" rtlCol="0">
            <a:spAutoFit/>
          </a:bodyPr>
          <a:lstStyle/>
          <a:p>
            <a:r>
              <a:rPr lang="en-US" altLang="zh-CN" sz="2100" b="1" spc="225" dirty="0">
                <a:solidFill>
                  <a:prstClr val="white"/>
                </a:solidFill>
              </a:rPr>
              <a:t>5.2 </a:t>
            </a:r>
            <a:r>
              <a:rPr lang="zh-CN" altLang="en-US" sz="2100" b="1" spc="225" dirty="0">
                <a:solidFill>
                  <a:prstClr val="white"/>
                </a:solidFill>
              </a:rPr>
              <a:t>高水平绘图命令</a:t>
            </a:r>
          </a:p>
        </p:txBody>
      </p:sp>
      <p:sp>
        <p:nvSpPr>
          <p:cNvPr id="18"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9" name="文本框 27"/>
          <p:cNvSpPr txBox="1"/>
          <p:nvPr/>
        </p:nvSpPr>
        <p:spPr>
          <a:xfrm>
            <a:off x="6401867" y="234392"/>
            <a:ext cx="1620957" cy="300082"/>
          </a:xfrm>
          <a:prstGeom prst="rect">
            <a:avLst/>
          </a:prstGeom>
          <a:noFill/>
        </p:spPr>
        <p:txBody>
          <a:bodyPr wrap="none" rtlCol="0">
            <a:spAutoFit/>
          </a:bodyPr>
          <a:lstStyle/>
          <a:p>
            <a:r>
              <a:rPr lang="zh-CN" altLang="en-US" sz="1350" dirty="0">
                <a:solidFill>
                  <a:prstClr val="white"/>
                </a:solidFill>
              </a:rPr>
              <a:t>第五章 数据可视化</a:t>
            </a:r>
          </a:p>
        </p:txBody>
      </p:sp>
      <p:sp>
        <p:nvSpPr>
          <p:cNvPr id="4" name="TextBox 3"/>
          <p:cNvSpPr txBox="1"/>
          <p:nvPr/>
        </p:nvSpPr>
        <p:spPr>
          <a:xfrm>
            <a:off x="970670" y="1575159"/>
            <a:ext cx="8328073" cy="707886"/>
          </a:xfrm>
          <a:prstGeom prst="rect">
            <a:avLst/>
          </a:prstGeom>
          <a:noFill/>
        </p:spPr>
        <p:txBody>
          <a:bodyPr wrap="square" rtlCol="0">
            <a:spAutoFit/>
          </a:bodyPr>
          <a:lstStyle/>
          <a:p>
            <a:r>
              <a:rPr lang="en-US" altLang="zh-CN" sz="2000" dirty="0">
                <a:solidFill>
                  <a:schemeClr val="tx1">
                    <a:lumMod val="75000"/>
                    <a:lumOff val="25000"/>
                  </a:schemeClr>
                </a:solidFill>
              </a:rPr>
              <a:t>p &lt;- </a:t>
            </a:r>
            <a:r>
              <a:rPr lang="en-US" altLang="zh-CN" sz="2000" dirty="0" err="1">
                <a:solidFill>
                  <a:schemeClr val="tx1">
                    <a:lumMod val="75000"/>
                    <a:lumOff val="25000"/>
                  </a:schemeClr>
                </a:solidFill>
              </a:rPr>
              <a:t>ggplot</a:t>
            </a:r>
            <a:r>
              <a:rPr lang="en-US" altLang="zh-CN" sz="2000" dirty="0">
                <a:solidFill>
                  <a:schemeClr val="tx1">
                    <a:lumMod val="75000"/>
                    <a:lumOff val="25000"/>
                  </a:schemeClr>
                </a:solidFill>
              </a:rPr>
              <a:t>(mpg, </a:t>
            </a:r>
            <a:r>
              <a:rPr lang="en-US" altLang="zh-CN" sz="2000" dirty="0" err="1">
                <a:solidFill>
                  <a:schemeClr val="tx1">
                    <a:lumMod val="75000"/>
                    <a:lumOff val="25000"/>
                  </a:schemeClr>
                </a:solidFill>
              </a:rPr>
              <a:t>aes</a:t>
            </a:r>
            <a:r>
              <a:rPr lang="en-US" altLang="zh-CN" sz="2000" dirty="0">
                <a:solidFill>
                  <a:schemeClr val="tx1">
                    <a:lumMod val="75000"/>
                    <a:lumOff val="25000"/>
                  </a:schemeClr>
                </a:solidFill>
              </a:rPr>
              <a:t>(class2,fill=factor(year)))   #</a:t>
            </a:r>
            <a:r>
              <a:rPr lang="zh-CN" altLang="zh-CN" sz="2000" dirty="0">
                <a:solidFill>
                  <a:schemeClr val="tx1">
                    <a:lumMod val="75000"/>
                    <a:lumOff val="25000"/>
                  </a:schemeClr>
                </a:solidFill>
              </a:rPr>
              <a:t>分组填充</a:t>
            </a:r>
          </a:p>
          <a:p>
            <a:r>
              <a:rPr lang="en-US" altLang="zh-CN" sz="2000" dirty="0">
                <a:solidFill>
                  <a:schemeClr val="tx1">
                    <a:lumMod val="75000"/>
                    <a:lumOff val="25000"/>
                  </a:schemeClr>
                </a:solidFill>
              </a:rPr>
              <a:t>    p  + </a:t>
            </a:r>
            <a:r>
              <a:rPr lang="en-US" altLang="zh-CN" sz="2000" dirty="0" err="1">
                <a:solidFill>
                  <a:schemeClr val="tx1">
                    <a:lumMod val="75000"/>
                    <a:lumOff val="25000"/>
                  </a:schemeClr>
                </a:solidFill>
              </a:rPr>
              <a:t>geom_bar</a:t>
            </a:r>
            <a:r>
              <a:rPr lang="en-US" altLang="zh-CN" sz="2000" dirty="0">
                <a:solidFill>
                  <a:schemeClr val="tx1">
                    <a:lumMod val="75000"/>
                    <a:lumOff val="25000"/>
                  </a:schemeClr>
                </a:solidFill>
              </a:rPr>
              <a:t>(position='</a:t>
            </a:r>
            <a:r>
              <a:rPr lang="en-US" altLang="zh-CN" sz="2000" dirty="0" err="1">
                <a:solidFill>
                  <a:schemeClr val="tx1">
                    <a:lumMod val="75000"/>
                    <a:lumOff val="25000"/>
                  </a:schemeClr>
                </a:solidFill>
              </a:rPr>
              <a:t>fill',alpha</a:t>
            </a:r>
            <a:r>
              <a:rPr lang="en-US" altLang="zh-CN" sz="2000" dirty="0">
                <a:solidFill>
                  <a:schemeClr val="tx1">
                    <a:lumMod val="75000"/>
                    <a:lumOff val="25000"/>
                  </a:schemeClr>
                </a:solidFill>
              </a:rPr>
              <a:t>=0.5)</a:t>
            </a:r>
            <a:r>
              <a:rPr lang="en-US" altLang="zh-CN" sz="2000" dirty="0"/>
              <a:t>   </a:t>
            </a:r>
            <a:endParaRPr lang="zh-CN" altLang="zh-CN" sz="2000" dirty="0"/>
          </a:p>
        </p:txBody>
      </p:sp>
      <p:pic>
        <p:nvPicPr>
          <p:cNvPr id="20" name="图片 19"/>
          <p:cNvPicPr/>
          <p:nvPr/>
        </p:nvPicPr>
        <p:blipFill>
          <a:blip r:embed="rId2">
            <a:extLst>
              <a:ext uri="{28A0092B-C50C-407E-A947-70E740481C1C}">
                <a14:useLocalDpi xmlns:a14="http://schemas.microsoft.com/office/drawing/2010/main" val="0"/>
              </a:ext>
            </a:extLst>
          </a:blip>
          <a:srcRect/>
          <a:stretch>
            <a:fillRect/>
          </a:stretch>
        </p:blipFill>
        <p:spPr>
          <a:xfrm>
            <a:off x="1357677" y="2297112"/>
            <a:ext cx="6463959" cy="3826101"/>
          </a:xfrm>
          <a:prstGeom prst="rect">
            <a:avLst/>
          </a:prstGeom>
          <a:noFill/>
          <a:ln>
            <a:noFill/>
          </a:ln>
        </p:spPr>
      </p:pic>
    </p:spTree>
    <p:extLst>
      <p:ext uri="{BB962C8B-B14F-4D97-AF65-F5344CB8AC3E}">
        <p14:creationId xmlns:p14="http://schemas.microsoft.com/office/powerpoint/2010/main" val="832636901"/>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690257" y="854039"/>
            <a:ext cx="7832784" cy="781050"/>
            <a:chOff x="2788580" y="1152524"/>
            <a:chExt cx="3730770" cy="781050"/>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4"/>
            <p:cNvSpPr txBox="1"/>
            <p:nvPr/>
          </p:nvSpPr>
          <p:spPr>
            <a:xfrm>
              <a:off x="3904228" y="1169836"/>
              <a:ext cx="1335538" cy="523220"/>
            </a:xfrm>
            <a:prstGeom prst="rect">
              <a:avLst/>
            </a:prstGeom>
            <a:noFill/>
          </p:spPr>
          <p:txBody>
            <a:bodyPr wrap="none" rtlCol="0">
              <a:spAutoFit/>
            </a:bodyPr>
            <a:lstStyle/>
            <a:p>
              <a:pPr algn="ctr"/>
              <a:r>
                <a:rPr lang="zh-CN" altLang="en-US" sz="2800" dirty="0">
                  <a:solidFill>
                    <a:srgbClr val="C00000"/>
                  </a:solidFill>
                </a:rPr>
                <a:t>第七章 数据变换</a:t>
              </a:r>
            </a:p>
          </p:txBody>
        </p:sp>
      </p:grpSp>
      <p:grpSp>
        <p:nvGrpSpPr>
          <p:cNvPr id="67" name="组合 66"/>
          <p:cNvGrpSpPr/>
          <p:nvPr/>
        </p:nvGrpSpPr>
        <p:grpSpPr>
          <a:xfrm>
            <a:off x="1751096" y="2048547"/>
            <a:ext cx="5693399" cy="415498"/>
            <a:chOff x="1807265" y="2462595"/>
            <a:chExt cx="5693399" cy="415498"/>
          </a:xfrm>
        </p:grpSpPr>
        <p:sp>
          <p:nvSpPr>
            <p:cNvPr id="47" name="圆角矩形 46"/>
            <p:cNvSpPr/>
            <p:nvPr/>
          </p:nvSpPr>
          <p:spPr>
            <a:xfrm>
              <a:off x="1807265" y="2478527"/>
              <a:ext cx="5693399" cy="394154"/>
            </a:xfrm>
            <a:prstGeom prst="roundRect">
              <a:avLst>
                <a:gd name="adj" fmla="val 20658"/>
              </a:avLst>
            </a:prstGeom>
            <a:solidFill>
              <a:srgbClr val="3D89B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矩形 47"/>
            <p:cNvSpPr/>
            <p:nvPr/>
          </p:nvSpPr>
          <p:spPr>
            <a:xfrm>
              <a:off x="1883286" y="2462595"/>
              <a:ext cx="2143536" cy="415498"/>
            </a:xfrm>
            <a:prstGeom prst="rect">
              <a:avLst/>
            </a:prstGeom>
          </p:spPr>
          <p:txBody>
            <a:bodyPr wrap="none">
              <a:spAutoFit/>
            </a:bodyPr>
            <a:lstStyle/>
            <a:p>
              <a:r>
                <a:rPr lang="en-US" altLang="zh-CN" sz="2100" spc="225" dirty="0">
                  <a:solidFill>
                    <a:schemeClr val="bg1"/>
                  </a:solidFill>
                  <a:latin typeface="微软雅黑" panose="020B0503020204020204" pitchFamily="34" charset="-122"/>
                  <a:ea typeface="微软雅黑" panose="020B0503020204020204" pitchFamily="34" charset="-122"/>
                </a:rPr>
                <a:t>7.1</a:t>
              </a:r>
              <a:r>
                <a:rPr lang="zh-CN" altLang="en-US" sz="2100" spc="225" dirty="0">
                  <a:solidFill>
                    <a:schemeClr val="bg1"/>
                  </a:solidFill>
                  <a:latin typeface="微软雅黑" panose="020B0503020204020204" pitchFamily="34" charset="-122"/>
                  <a:ea typeface="微软雅黑" panose="020B0503020204020204" pitchFamily="34" charset="-122"/>
                </a:rPr>
                <a:t>　数据清洗</a:t>
              </a:r>
            </a:p>
          </p:txBody>
        </p:sp>
      </p:grpSp>
      <p:grpSp>
        <p:nvGrpSpPr>
          <p:cNvPr id="68" name="组合 67"/>
          <p:cNvGrpSpPr/>
          <p:nvPr/>
        </p:nvGrpSpPr>
        <p:grpSpPr>
          <a:xfrm>
            <a:off x="1751096" y="2752751"/>
            <a:ext cx="5693399" cy="426278"/>
            <a:chOff x="1807265" y="2935089"/>
            <a:chExt cx="5693399" cy="426278"/>
          </a:xfrm>
        </p:grpSpPr>
        <p:sp>
          <p:nvSpPr>
            <p:cNvPr id="49"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矩形 49"/>
            <p:cNvSpPr/>
            <p:nvPr/>
          </p:nvSpPr>
          <p:spPr>
            <a:xfrm>
              <a:off x="1881814" y="2945869"/>
              <a:ext cx="2143536"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7.2</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数据选择</a:t>
              </a:r>
            </a:p>
          </p:txBody>
        </p:sp>
      </p:gr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1" name="组合 40"/>
          <p:cNvGrpSpPr/>
          <p:nvPr/>
        </p:nvGrpSpPr>
        <p:grpSpPr>
          <a:xfrm>
            <a:off x="1763286" y="3467858"/>
            <a:ext cx="5693399" cy="426278"/>
            <a:chOff x="1807265" y="2935089"/>
            <a:chExt cx="5693399" cy="426278"/>
          </a:xfrm>
        </p:grpSpPr>
        <p:sp>
          <p:nvSpPr>
            <p:cNvPr id="42" name="圆角矩形 41"/>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4" name="矩形 43"/>
            <p:cNvSpPr/>
            <p:nvPr/>
          </p:nvSpPr>
          <p:spPr>
            <a:xfrm>
              <a:off x="1881814" y="2945869"/>
              <a:ext cx="2143536"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7.3</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数据集成</a:t>
              </a:r>
            </a:p>
          </p:txBody>
        </p:sp>
      </p:grpSp>
    </p:spTree>
    <p:extLst>
      <p:ext uri="{BB962C8B-B14F-4D97-AF65-F5344CB8AC3E}">
        <p14:creationId xmlns:p14="http://schemas.microsoft.com/office/powerpoint/2010/main" val="1105992220"/>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7.1 </a:t>
            </a:r>
            <a:r>
              <a:rPr lang="zh-CN" altLang="en-US" sz="2100" b="1" spc="225" dirty="0">
                <a:solidFill>
                  <a:prstClr val="white"/>
                </a:solidFill>
              </a:rPr>
              <a:t>数据清洗</a:t>
            </a: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401867" y="234392"/>
            <a:ext cx="1447832" cy="300082"/>
          </a:xfrm>
          <a:prstGeom prst="rect">
            <a:avLst/>
          </a:prstGeom>
          <a:noFill/>
        </p:spPr>
        <p:txBody>
          <a:bodyPr wrap="none" rtlCol="0">
            <a:spAutoFit/>
          </a:bodyPr>
          <a:lstStyle/>
          <a:p>
            <a:r>
              <a:rPr lang="zh-CN" altLang="en-US" sz="1350" dirty="0">
                <a:solidFill>
                  <a:prstClr val="white"/>
                </a:solidFill>
              </a:rPr>
              <a:t>第七章 数据变换</a:t>
            </a:r>
          </a:p>
        </p:txBody>
      </p:sp>
      <p:sp>
        <p:nvSpPr>
          <p:cNvPr id="19" name="TextBox 18"/>
          <p:cNvSpPr txBox="1"/>
          <p:nvPr/>
        </p:nvSpPr>
        <p:spPr>
          <a:xfrm>
            <a:off x="633046" y="1603717"/>
            <a:ext cx="7652825" cy="2246769"/>
          </a:xfrm>
          <a:prstGeom prst="rect">
            <a:avLst/>
          </a:prstGeom>
          <a:noFill/>
        </p:spPr>
        <p:txBody>
          <a:bodyPr wrap="square" rtlCol="0">
            <a:spAutoFit/>
          </a:bodyPr>
          <a:lstStyle/>
          <a:p>
            <a:r>
              <a:rPr lang="zh-CN" altLang="zh-CN" sz="2000" dirty="0">
                <a:solidFill>
                  <a:schemeClr val="tx1">
                    <a:lumMod val="75000"/>
                    <a:lumOff val="25000"/>
                  </a:schemeClr>
                </a:solidFill>
              </a:rPr>
              <a:t>对于缺失数据通常有三种方法：</a:t>
            </a:r>
            <a:endParaRPr lang="en-US" altLang="zh-CN" sz="2000" dirty="0">
              <a:solidFill>
                <a:schemeClr val="tx1">
                  <a:lumMod val="75000"/>
                  <a:lumOff val="25000"/>
                </a:schemeClr>
              </a:solidFill>
            </a:endParaRPr>
          </a:p>
          <a:p>
            <a:endParaRPr lang="zh-CN" altLang="zh-CN" sz="2000" dirty="0">
              <a:solidFill>
                <a:schemeClr val="tx1">
                  <a:lumMod val="75000"/>
                  <a:lumOff val="25000"/>
                </a:schemeClr>
              </a:solidFill>
            </a:endParaRPr>
          </a:p>
          <a:p>
            <a:r>
              <a:rPr lang="zh-CN" altLang="zh-CN" sz="2000" dirty="0">
                <a:solidFill>
                  <a:schemeClr val="tx1">
                    <a:lumMod val="75000"/>
                    <a:lumOff val="25000"/>
                  </a:schemeClr>
                </a:solidFill>
              </a:rPr>
              <a:t>方法</a:t>
            </a:r>
            <a:r>
              <a:rPr lang="fr-FR" altLang="zh-CN" sz="2000" dirty="0">
                <a:solidFill>
                  <a:schemeClr val="tx1">
                    <a:lumMod val="75000"/>
                    <a:lumOff val="25000"/>
                  </a:schemeClr>
                </a:solidFill>
              </a:rPr>
              <a:t>1</a:t>
            </a:r>
            <a:r>
              <a:rPr lang="zh-CN" altLang="zh-CN" sz="2000" dirty="0">
                <a:solidFill>
                  <a:schemeClr val="tx1">
                    <a:lumMod val="75000"/>
                    <a:lumOff val="25000"/>
                  </a:schemeClr>
                </a:solidFill>
              </a:rPr>
              <a:t>：当缺失数据较少时直接删除相应样本</a:t>
            </a:r>
            <a:endParaRPr lang="en-US" altLang="zh-CN" sz="2000" dirty="0">
              <a:solidFill>
                <a:schemeClr val="tx1">
                  <a:lumMod val="75000"/>
                  <a:lumOff val="25000"/>
                </a:schemeClr>
              </a:solidFill>
            </a:endParaRPr>
          </a:p>
          <a:p>
            <a:endParaRPr lang="zh-CN" altLang="zh-CN" sz="2000" dirty="0">
              <a:solidFill>
                <a:schemeClr val="tx1">
                  <a:lumMod val="75000"/>
                  <a:lumOff val="25000"/>
                </a:schemeClr>
              </a:solidFill>
            </a:endParaRPr>
          </a:p>
          <a:p>
            <a:r>
              <a:rPr lang="zh-CN" altLang="zh-CN" sz="2000" dirty="0">
                <a:solidFill>
                  <a:schemeClr val="tx1">
                    <a:lumMod val="75000"/>
                    <a:lumOff val="25000"/>
                  </a:schemeClr>
                </a:solidFill>
              </a:rPr>
              <a:t>方法</a:t>
            </a:r>
            <a:r>
              <a:rPr lang="fr-FR" altLang="zh-CN" sz="2000" dirty="0">
                <a:solidFill>
                  <a:schemeClr val="tx1">
                    <a:lumMod val="75000"/>
                    <a:lumOff val="25000"/>
                  </a:schemeClr>
                </a:solidFill>
              </a:rPr>
              <a:t>2</a:t>
            </a:r>
            <a:r>
              <a:rPr lang="zh-CN" altLang="zh-CN" sz="2000" dirty="0">
                <a:solidFill>
                  <a:schemeClr val="tx1">
                    <a:lumMod val="75000"/>
                    <a:lumOff val="25000"/>
                  </a:schemeClr>
                </a:solidFill>
              </a:rPr>
              <a:t>：对缺失数据进行插补</a:t>
            </a:r>
            <a:endParaRPr lang="en-US" altLang="zh-CN" sz="2000" dirty="0">
              <a:solidFill>
                <a:schemeClr val="tx1">
                  <a:lumMod val="75000"/>
                  <a:lumOff val="25000"/>
                </a:schemeClr>
              </a:solidFill>
            </a:endParaRPr>
          </a:p>
          <a:p>
            <a:endParaRPr lang="zh-CN" altLang="zh-CN" sz="2000" dirty="0">
              <a:solidFill>
                <a:schemeClr val="tx1">
                  <a:lumMod val="75000"/>
                  <a:lumOff val="25000"/>
                </a:schemeClr>
              </a:solidFill>
            </a:endParaRPr>
          </a:p>
          <a:p>
            <a:r>
              <a:rPr lang="zh-CN" altLang="zh-CN" sz="2000" dirty="0">
                <a:solidFill>
                  <a:schemeClr val="tx1">
                    <a:lumMod val="75000"/>
                    <a:lumOff val="25000"/>
                  </a:schemeClr>
                </a:solidFill>
              </a:rPr>
              <a:t>方法</a:t>
            </a:r>
            <a:r>
              <a:rPr lang="fr-FR" altLang="zh-CN" sz="2000" dirty="0">
                <a:solidFill>
                  <a:schemeClr val="tx1">
                    <a:lumMod val="75000"/>
                    <a:lumOff val="25000"/>
                  </a:schemeClr>
                </a:solidFill>
              </a:rPr>
              <a:t>3</a:t>
            </a:r>
            <a:r>
              <a:rPr lang="zh-CN" altLang="zh-CN" sz="2000" dirty="0">
                <a:solidFill>
                  <a:schemeClr val="tx1">
                    <a:lumMod val="75000"/>
                    <a:lumOff val="25000"/>
                  </a:schemeClr>
                </a:solidFill>
              </a:rPr>
              <a:t>：使用对缺失数据不敏感的分析方法，如决策树。</a:t>
            </a:r>
          </a:p>
        </p:txBody>
      </p:sp>
      <p:sp>
        <p:nvSpPr>
          <p:cNvPr id="22" name="文本框 12"/>
          <p:cNvSpPr txBox="1"/>
          <p:nvPr/>
        </p:nvSpPr>
        <p:spPr>
          <a:xfrm>
            <a:off x="541465" y="781992"/>
            <a:ext cx="5689904"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kumimoji="1" lang="zh-CN" altLang="en-US" sz="2400" dirty="0">
                <a:solidFill>
                  <a:schemeClr val="tx1">
                    <a:lumMod val="75000"/>
                    <a:lumOff val="25000"/>
                  </a:schemeClr>
                </a:solidFill>
              </a:rPr>
              <a:t>缺失值处理</a:t>
            </a:r>
          </a:p>
        </p:txBody>
      </p:sp>
    </p:spTree>
    <p:extLst>
      <p:ext uri="{BB962C8B-B14F-4D97-AF65-F5344CB8AC3E}">
        <p14:creationId xmlns:p14="http://schemas.microsoft.com/office/powerpoint/2010/main" val="14598599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63" name="文本框 27"/>
          <p:cNvSpPr txBox="1"/>
          <p:nvPr/>
        </p:nvSpPr>
        <p:spPr>
          <a:xfrm>
            <a:off x="6373325" y="234392"/>
            <a:ext cx="1101584" cy="300082"/>
          </a:xfrm>
          <a:prstGeom prst="rect">
            <a:avLst/>
          </a:prstGeom>
          <a:noFill/>
        </p:spPr>
        <p:txBody>
          <a:bodyPr wrap="none" rtlCol="0">
            <a:spAutoFit/>
          </a:bodyPr>
          <a:lstStyle/>
          <a:p>
            <a:r>
              <a:rPr lang="zh-CN" altLang="en-US" sz="1350" dirty="0">
                <a:solidFill>
                  <a:prstClr val="white"/>
                </a:solidFill>
              </a:rPr>
              <a:t>第一章 绪论</a:t>
            </a:r>
          </a:p>
        </p:txBody>
      </p:sp>
      <p:sp>
        <p:nvSpPr>
          <p:cNvPr id="46" name="文本框 6"/>
          <p:cNvSpPr txBox="1"/>
          <p:nvPr/>
        </p:nvSpPr>
        <p:spPr>
          <a:xfrm>
            <a:off x="452232" y="173917"/>
            <a:ext cx="3175869" cy="415498"/>
          </a:xfrm>
          <a:prstGeom prst="rect">
            <a:avLst/>
          </a:prstGeom>
          <a:noFill/>
        </p:spPr>
        <p:txBody>
          <a:bodyPr wrap="none" rtlCol="0">
            <a:spAutoFit/>
          </a:bodyPr>
          <a:lstStyle/>
          <a:p>
            <a:r>
              <a:rPr lang="en-US" altLang="zh-CN" sz="2100" b="1" spc="225" dirty="0">
                <a:solidFill>
                  <a:prstClr val="white"/>
                </a:solidFill>
              </a:rPr>
              <a:t>1.2</a:t>
            </a:r>
            <a:r>
              <a:rPr lang="zh-CN" altLang="en-US" sz="2100" b="1" spc="225" dirty="0">
                <a:solidFill>
                  <a:prstClr val="white"/>
                </a:solidFill>
              </a:rPr>
              <a:t> 正确的数据思维观</a:t>
            </a:r>
          </a:p>
        </p:txBody>
      </p:sp>
      <p:sp>
        <p:nvSpPr>
          <p:cNvPr id="13" name="文本框 12"/>
          <p:cNvSpPr txBox="1"/>
          <p:nvPr/>
        </p:nvSpPr>
        <p:spPr>
          <a:xfrm>
            <a:off x="541465" y="781992"/>
            <a:ext cx="2764443"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en-US" sz="2400" dirty="0">
                <a:solidFill>
                  <a:schemeClr val="tx1">
                    <a:lumMod val="75000"/>
                    <a:lumOff val="25000"/>
                  </a:schemeClr>
                </a:solidFill>
              </a:rPr>
              <a:t>统计</a:t>
            </a:r>
            <a:r>
              <a:rPr lang="en-US" altLang="zh-CN" sz="2400" dirty="0" err="1">
                <a:solidFill>
                  <a:schemeClr val="tx1">
                    <a:lumMod val="75000"/>
                    <a:lumOff val="25000"/>
                  </a:schemeClr>
                </a:solidFill>
              </a:rPr>
              <a:t>思维</a:t>
            </a:r>
            <a:endParaRPr kumimoji="1" lang="en-US" altLang="zh-CN" sz="2400" dirty="0" err="1">
              <a:solidFill>
                <a:schemeClr val="tx1">
                  <a:lumMod val="75000"/>
                  <a:lumOff val="25000"/>
                </a:schemeClr>
              </a:solidFill>
            </a:endParaRPr>
          </a:p>
        </p:txBody>
      </p:sp>
      <p:sp>
        <p:nvSpPr>
          <p:cNvPr id="8" name="TextBox 7"/>
          <p:cNvSpPr txBox="1"/>
          <p:nvPr/>
        </p:nvSpPr>
        <p:spPr>
          <a:xfrm>
            <a:off x="1153551" y="1631852"/>
            <a:ext cx="7146387" cy="1014730"/>
          </a:xfrm>
          <a:prstGeom prst="rect">
            <a:avLst/>
          </a:prstGeom>
          <a:noFill/>
        </p:spPr>
        <p:txBody>
          <a:bodyPr wrap="square" rtlCol="0">
            <a:spAutoFit/>
          </a:bodyPr>
          <a:lstStyle/>
          <a:p>
            <a:pPr algn="just"/>
            <a:r>
              <a:rPr lang="en-US" altLang="zh-CN" sz="2000" dirty="0"/>
              <a:t>     </a:t>
            </a:r>
            <a:r>
              <a:rPr lang="en-US" altLang="zh-CN" sz="2000" dirty="0">
                <a:solidFill>
                  <a:schemeClr val="tx1">
                    <a:lumMod val="75000"/>
                    <a:lumOff val="25000"/>
                  </a:schemeClr>
                </a:solidFill>
              </a:rPr>
              <a:t> </a:t>
            </a:r>
            <a:r>
              <a:rPr lang="zh-CN" altLang="zh-CN" sz="2000" dirty="0">
                <a:solidFill>
                  <a:schemeClr val="tx1">
                    <a:lumMod val="75000"/>
                    <a:lumOff val="25000"/>
                  </a:schemeClr>
                </a:solidFill>
              </a:rPr>
              <a:t>相比于数学，统计学在日常生活中的应用要明显而又简单得多。我们日常生活中接触的求和、平均值、中位数、最大值等其实都是统计</a:t>
            </a:r>
            <a:r>
              <a:rPr lang="zh-CN" altLang="en-US" sz="2000" dirty="0">
                <a:solidFill>
                  <a:schemeClr val="tx1">
                    <a:lumMod val="75000"/>
                    <a:lumOff val="25000"/>
                  </a:schemeClr>
                </a:solidFill>
              </a:rPr>
              <a:t>思维</a:t>
            </a:r>
            <a:r>
              <a:rPr lang="zh-CN" altLang="zh-CN" sz="2000" dirty="0">
                <a:solidFill>
                  <a:schemeClr val="tx1">
                    <a:lumMod val="75000"/>
                    <a:lumOff val="25000"/>
                  </a:schemeClr>
                </a:solidFill>
              </a:rPr>
              <a:t>的一部分。</a:t>
            </a:r>
            <a:endParaRPr lang="en-US" altLang="zh-CN" sz="2000" dirty="0">
              <a:solidFill>
                <a:schemeClr val="tx1">
                  <a:lumMod val="75000"/>
                  <a:lumOff val="25000"/>
                </a:schemeClr>
              </a:solidFill>
            </a:endParaRPr>
          </a:p>
        </p:txBody>
      </p:sp>
      <p:sp>
        <p:nvSpPr>
          <p:cNvPr id="10" name="TextBox 9"/>
          <p:cNvSpPr txBox="1"/>
          <p:nvPr/>
        </p:nvSpPr>
        <p:spPr>
          <a:xfrm>
            <a:off x="1153551" y="2926080"/>
            <a:ext cx="7146387" cy="400110"/>
          </a:xfrm>
          <a:prstGeom prst="rect">
            <a:avLst/>
          </a:prstGeom>
          <a:noFill/>
        </p:spPr>
        <p:txBody>
          <a:bodyPr wrap="square" rtlCol="0">
            <a:spAutoFit/>
          </a:bodyPr>
          <a:lstStyle/>
          <a:p>
            <a:r>
              <a:rPr lang="en-US" altLang="zh-CN" sz="2000" dirty="0"/>
              <a:t>   </a:t>
            </a:r>
            <a:r>
              <a:rPr lang="en-US" altLang="zh-CN" sz="2000" dirty="0">
                <a:solidFill>
                  <a:schemeClr val="tx1">
                    <a:lumMod val="75000"/>
                    <a:lumOff val="25000"/>
                  </a:schemeClr>
                </a:solidFill>
              </a:rPr>
              <a:t>  </a:t>
            </a:r>
            <a:r>
              <a:rPr lang="zh-CN" altLang="zh-CN" sz="2000" dirty="0">
                <a:solidFill>
                  <a:schemeClr val="tx1">
                    <a:lumMod val="75000"/>
                    <a:lumOff val="25000"/>
                  </a:schemeClr>
                </a:solidFill>
              </a:rPr>
              <a:t>统计思维可归类为：描述、概括、分析</a:t>
            </a:r>
            <a:r>
              <a:rPr lang="zh-CN" altLang="en-US" sz="2000" dirty="0">
                <a:solidFill>
                  <a:schemeClr val="tx1">
                    <a:lumMod val="75000"/>
                    <a:lumOff val="25000"/>
                  </a:schemeClr>
                </a:solidFill>
              </a:rPr>
              <a:t>。</a:t>
            </a:r>
          </a:p>
        </p:txBody>
      </p:sp>
    </p:spTree>
    <p:extLst>
      <p:ext uri="{BB962C8B-B14F-4D97-AF65-F5344CB8AC3E}">
        <p14:creationId xmlns:p14="http://schemas.microsoft.com/office/powerpoint/2010/main" val="29377205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7.1 </a:t>
            </a:r>
            <a:r>
              <a:rPr lang="zh-CN" altLang="en-US" sz="2100" b="1" spc="225" dirty="0">
                <a:solidFill>
                  <a:prstClr val="white"/>
                </a:solidFill>
              </a:rPr>
              <a:t>数据清洗</a:t>
            </a: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401867" y="234392"/>
            <a:ext cx="1447832" cy="300082"/>
          </a:xfrm>
          <a:prstGeom prst="rect">
            <a:avLst/>
          </a:prstGeom>
          <a:noFill/>
        </p:spPr>
        <p:txBody>
          <a:bodyPr wrap="none" rtlCol="0">
            <a:spAutoFit/>
          </a:bodyPr>
          <a:lstStyle/>
          <a:p>
            <a:r>
              <a:rPr lang="zh-CN" altLang="en-US" sz="1350" dirty="0">
                <a:solidFill>
                  <a:prstClr val="white"/>
                </a:solidFill>
              </a:rPr>
              <a:t>第七章 数据变换</a:t>
            </a:r>
          </a:p>
        </p:txBody>
      </p:sp>
      <p:sp>
        <p:nvSpPr>
          <p:cNvPr id="19" name="TextBox 18"/>
          <p:cNvSpPr txBox="1"/>
          <p:nvPr/>
        </p:nvSpPr>
        <p:spPr>
          <a:xfrm>
            <a:off x="633046" y="1603717"/>
            <a:ext cx="7652825" cy="1938992"/>
          </a:xfrm>
          <a:prstGeom prst="rect">
            <a:avLst/>
          </a:prstGeom>
          <a:noFill/>
        </p:spPr>
        <p:txBody>
          <a:bodyPr wrap="square" rtlCol="0">
            <a:spAutoFit/>
          </a:bodyPr>
          <a:lstStyle/>
          <a:p>
            <a:r>
              <a:rPr lang="zh-CN" altLang="zh-CN" sz="2000" dirty="0">
                <a:solidFill>
                  <a:schemeClr val="tx1">
                    <a:lumMod val="75000"/>
                    <a:lumOff val="25000"/>
                  </a:schemeClr>
                </a:solidFill>
              </a:rPr>
              <a:t>【例</a:t>
            </a:r>
            <a:r>
              <a:rPr lang="fr-FR" altLang="zh-CN" sz="2000" dirty="0">
                <a:solidFill>
                  <a:schemeClr val="tx1">
                    <a:lumMod val="75000"/>
                    <a:lumOff val="25000"/>
                  </a:schemeClr>
                </a:solidFill>
              </a:rPr>
              <a:t>7.1</a:t>
            </a:r>
            <a:r>
              <a:rPr lang="zh-CN" altLang="zh-CN" sz="2000" dirty="0">
                <a:solidFill>
                  <a:schemeClr val="tx1">
                    <a:lumMod val="75000"/>
                    <a:lumOff val="25000"/>
                  </a:schemeClr>
                </a:solidFill>
              </a:rPr>
              <a:t>】</a:t>
            </a:r>
            <a:r>
              <a:rPr lang="fr-FR" altLang="zh-CN" sz="2000" dirty="0">
                <a:solidFill>
                  <a:schemeClr val="tx1">
                    <a:lumMod val="75000"/>
                    <a:lumOff val="25000"/>
                  </a:schemeClr>
                </a:solidFill>
              </a:rPr>
              <a:t>mice</a:t>
            </a:r>
            <a:r>
              <a:rPr lang="zh-CN" altLang="zh-CN" sz="2000" dirty="0">
                <a:solidFill>
                  <a:schemeClr val="tx1">
                    <a:lumMod val="75000"/>
                    <a:lumOff val="25000"/>
                  </a:schemeClr>
                </a:solidFill>
              </a:rPr>
              <a:t>包使用</a:t>
            </a:r>
          </a:p>
          <a:p>
            <a:r>
              <a:rPr lang="en-US" altLang="zh-CN" sz="2000" dirty="0">
                <a:solidFill>
                  <a:schemeClr val="tx1">
                    <a:lumMod val="75000"/>
                    <a:lumOff val="25000"/>
                  </a:schemeClr>
                </a:solidFill>
              </a:rPr>
              <a:t>&gt; library(mice)</a:t>
            </a:r>
          </a:p>
          <a:p>
            <a:r>
              <a:rPr lang="en-US" altLang="zh-CN" sz="2000" dirty="0">
                <a:solidFill>
                  <a:schemeClr val="tx1">
                    <a:lumMod val="75000"/>
                    <a:lumOff val="25000"/>
                  </a:schemeClr>
                </a:solidFill>
              </a:rPr>
              <a:t>&gt; imp=mice(</a:t>
            </a:r>
            <a:r>
              <a:rPr lang="en-US" altLang="zh-CN" sz="2000" dirty="0" err="1">
                <a:solidFill>
                  <a:schemeClr val="tx1">
                    <a:lumMod val="75000"/>
                    <a:lumOff val="25000"/>
                  </a:schemeClr>
                </a:solidFill>
              </a:rPr>
              <a:t>sleep,seed</a:t>
            </a:r>
            <a:r>
              <a:rPr lang="en-US" altLang="zh-CN" sz="2000" dirty="0">
                <a:solidFill>
                  <a:schemeClr val="tx1">
                    <a:lumMod val="75000"/>
                    <a:lumOff val="25000"/>
                  </a:schemeClr>
                </a:solidFill>
              </a:rPr>
              <a:t>=1234)</a:t>
            </a:r>
          </a:p>
          <a:p>
            <a:r>
              <a:rPr lang="en-US" altLang="zh-CN" sz="2000" dirty="0">
                <a:solidFill>
                  <a:schemeClr val="tx1">
                    <a:lumMod val="75000"/>
                    <a:lumOff val="25000"/>
                  </a:schemeClr>
                </a:solidFill>
              </a:rPr>
              <a:t>&gt; fit=with(</a:t>
            </a:r>
            <a:r>
              <a:rPr lang="en-US" altLang="zh-CN" sz="2000" dirty="0" err="1">
                <a:solidFill>
                  <a:schemeClr val="tx1">
                    <a:lumMod val="75000"/>
                    <a:lumOff val="25000"/>
                  </a:schemeClr>
                </a:solidFill>
              </a:rPr>
              <a:t>imp,lm</a:t>
            </a:r>
            <a:r>
              <a:rPr lang="en-US" altLang="zh-CN" sz="2000" dirty="0">
                <a:solidFill>
                  <a:schemeClr val="tx1">
                    <a:lumMod val="75000"/>
                    <a:lumOff val="25000"/>
                  </a:schemeClr>
                </a:solidFill>
              </a:rPr>
              <a:t>(</a:t>
            </a:r>
            <a:r>
              <a:rPr lang="en-US" altLang="zh-CN" sz="2000" dirty="0" err="1">
                <a:solidFill>
                  <a:schemeClr val="tx1">
                    <a:lumMod val="75000"/>
                    <a:lumOff val="25000"/>
                  </a:schemeClr>
                </a:solidFill>
              </a:rPr>
              <a:t>Dream~Span+Gest</a:t>
            </a:r>
            <a:r>
              <a:rPr lang="en-US" altLang="zh-CN" sz="2000" dirty="0">
                <a:solidFill>
                  <a:schemeClr val="tx1">
                    <a:lumMod val="75000"/>
                    <a:lumOff val="25000"/>
                  </a:schemeClr>
                </a:solidFill>
              </a:rPr>
              <a:t>))</a:t>
            </a:r>
          </a:p>
          <a:p>
            <a:r>
              <a:rPr lang="en-US" altLang="zh-CN" sz="2000" dirty="0">
                <a:solidFill>
                  <a:schemeClr val="tx1">
                    <a:lumMod val="75000"/>
                    <a:lumOff val="25000"/>
                  </a:schemeClr>
                </a:solidFill>
              </a:rPr>
              <a:t>&gt; pooled=pool(fit)</a:t>
            </a:r>
          </a:p>
          <a:p>
            <a:r>
              <a:rPr lang="en-US" altLang="zh-CN" sz="2000" dirty="0">
                <a:solidFill>
                  <a:schemeClr val="tx1">
                    <a:lumMod val="75000"/>
                    <a:lumOff val="25000"/>
                  </a:schemeClr>
                </a:solidFill>
              </a:rPr>
              <a:t>&gt; summary(pooled) </a:t>
            </a:r>
          </a:p>
        </p:txBody>
      </p:sp>
      <p:sp>
        <p:nvSpPr>
          <p:cNvPr id="22" name="文本框 12"/>
          <p:cNvSpPr txBox="1"/>
          <p:nvPr/>
        </p:nvSpPr>
        <p:spPr>
          <a:xfrm>
            <a:off x="541465" y="781992"/>
            <a:ext cx="5689904"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kumimoji="1" lang="zh-CN" altLang="en-US" sz="2400" dirty="0">
                <a:solidFill>
                  <a:schemeClr val="tx1">
                    <a:lumMod val="75000"/>
                    <a:lumOff val="25000"/>
                  </a:schemeClr>
                </a:solidFill>
              </a:rPr>
              <a:t>缺失值处理</a:t>
            </a:r>
          </a:p>
        </p:txBody>
      </p:sp>
      <p:pic>
        <p:nvPicPr>
          <p:cNvPr id="1075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643" y="3542709"/>
            <a:ext cx="7422774" cy="2196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5747149" y="4723955"/>
            <a:ext cx="2757268" cy="1015663"/>
          </a:xfrm>
          <a:prstGeom prst="rect">
            <a:avLst/>
          </a:prstGeom>
          <a:solidFill>
            <a:srgbClr val="FFFF00"/>
          </a:solidFill>
        </p:spPr>
        <p:txBody>
          <a:bodyPr wrap="square" rtlCol="0">
            <a:spAutoFit/>
          </a:bodyPr>
          <a:lstStyle/>
          <a:p>
            <a:r>
              <a:rPr lang="en-US" altLang="zh-CN" sz="2000" dirty="0" err="1">
                <a:solidFill>
                  <a:schemeClr val="tx1">
                    <a:lumMod val="75000"/>
                    <a:lumOff val="25000"/>
                  </a:schemeClr>
                </a:solidFill>
              </a:rPr>
              <a:t>nmis</a:t>
            </a:r>
            <a:r>
              <a:rPr lang="zh-CN" altLang="zh-CN" sz="2000" dirty="0">
                <a:solidFill>
                  <a:schemeClr val="tx1">
                    <a:lumMod val="75000"/>
                    <a:lumOff val="25000"/>
                  </a:schemeClr>
                </a:solidFill>
              </a:rPr>
              <a:t>表示变量中缺失数据的个数，</a:t>
            </a:r>
            <a:r>
              <a:rPr lang="en-US" altLang="zh-CN" sz="2000" dirty="0" err="1">
                <a:solidFill>
                  <a:schemeClr val="tx1">
                    <a:lumMod val="75000"/>
                    <a:lumOff val="25000"/>
                  </a:schemeClr>
                </a:solidFill>
              </a:rPr>
              <a:t>fmi</a:t>
            </a:r>
            <a:r>
              <a:rPr lang="zh-CN" altLang="zh-CN" sz="2000" dirty="0">
                <a:solidFill>
                  <a:schemeClr val="tx1">
                    <a:lumMod val="75000"/>
                    <a:lumOff val="25000"/>
                  </a:schemeClr>
                </a:solidFill>
              </a:rPr>
              <a:t>表示由缺失数据贡献的变异。</a:t>
            </a:r>
          </a:p>
        </p:txBody>
      </p:sp>
    </p:spTree>
    <p:extLst>
      <p:ext uri="{BB962C8B-B14F-4D97-AF65-F5344CB8AC3E}">
        <p14:creationId xmlns:p14="http://schemas.microsoft.com/office/powerpoint/2010/main" val="1670105009"/>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TextBox 18"/>
          <p:cNvSpPr txBox="1"/>
          <p:nvPr/>
        </p:nvSpPr>
        <p:spPr>
          <a:xfrm>
            <a:off x="633046" y="1603717"/>
            <a:ext cx="7652825" cy="4401205"/>
          </a:xfrm>
          <a:prstGeom prst="rect">
            <a:avLst/>
          </a:prstGeom>
          <a:noFill/>
        </p:spPr>
        <p:txBody>
          <a:bodyPr wrap="square" rtlCol="0">
            <a:spAutoFit/>
          </a:bodyPr>
          <a:lstStyle/>
          <a:p>
            <a:r>
              <a:rPr lang="zh-CN" altLang="zh-CN" sz="2000" dirty="0">
                <a:solidFill>
                  <a:schemeClr val="tx1">
                    <a:lumMod val="75000"/>
                    <a:lumOff val="25000"/>
                  </a:schemeClr>
                </a:solidFill>
              </a:rPr>
              <a:t>数据重复检测函数包括</a:t>
            </a:r>
            <a:r>
              <a:rPr lang="en-US" altLang="zh-CN" sz="2000" dirty="0">
                <a:solidFill>
                  <a:schemeClr val="tx1">
                    <a:lumMod val="75000"/>
                    <a:lumOff val="25000"/>
                  </a:schemeClr>
                </a:solidFill>
              </a:rPr>
              <a:t>unique</a:t>
            </a:r>
            <a:r>
              <a:rPr lang="zh-CN" altLang="zh-CN" sz="2000" dirty="0">
                <a:solidFill>
                  <a:schemeClr val="tx1">
                    <a:lumMod val="75000"/>
                    <a:lumOff val="25000"/>
                  </a:schemeClr>
                </a:solidFill>
              </a:rPr>
              <a:t>、</a:t>
            </a:r>
            <a:r>
              <a:rPr lang="en-US" altLang="zh-CN" sz="2000" dirty="0">
                <a:solidFill>
                  <a:schemeClr val="tx1">
                    <a:lumMod val="75000"/>
                    <a:lumOff val="25000"/>
                  </a:schemeClr>
                </a:solidFill>
              </a:rPr>
              <a:t>duplicated</a:t>
            </a:r>
            <a:r>
              <a:rPr lang="zh-CN" altLang="zh-CN" sz="2000" dirty="0">
                <a:solidFill>
                  <a:schemeClr val="tx1">
                    <a:lumMod val="75000"/>
                    <a:lumOff val="25000"/>
                  </a:schemeClr>
                </a:solidFill>
              </a:rPr>
              <a:t>。</a:t>
            </a:r>
          </a:p>
          <a:p>
            <a:r>
              <a:rPr lang="en-US" altLang="zh-CN" sz="2000" dirty="0">
                <a:solidFill>
                  <a:schemeClr val="tx1">
                    <a:lumMod val="75000"/>
                    <a:lumOff val="25000"/>
                  </a:schemeClr>
                </a:solidFill>
              </a:rPr>
              <a:t>unique</a:t>
            </a:r>
            <a:r>
              <a:rPr lang="zh-CN" altLang="zh-CN" sz="2000" dirty="0">
                <a:solidFill>
                  <a:schemeClr val="tx1">
                    <a:lumMod val="75000"/>
                    <a:lumOff val="25000"/>
                  </a:schemeClr>
                </a:solidFill>
              </a:rPr>
              <a:t>对于一个向量管用，对于</a:t>
            </a:r>
            <a:r>
              <a:rPr lang="en-US" altLang="zh-CN" sz="2000" dirty="0">
                <a:solidFill>
                  <a:schemeClr val="tx1">
                    <a:lumMod val="75000"/>
                    <a:lumOff val="25000"/>
                  </a:schemeClr>
                </a:solidFill>
              </a:rPr>
              <a:t>matrix</a:t>
            </a:r>
            <a:r>
              <a:rPr lang="zh-CN" altLang="zh-CN" sz="2000" dirty="0">
                <a:solidFill>
                  <a:schemeClr val="tx1">
                    <a:lumMod val="75000"/>
                    <a:lumOff val="25000"/>
                  </a:schemeClr>
                </a:solidFill>
              </a:rPr>
              <a:t>、</a:t>
            </a:r>
            <a:r>
              <a:rPr lang="en-US" altLang="zh-CN" sz="2000" dirty="0">
                <a:solidFill>
                  <a:schemeClr val="tx1">
                    <a:lumMod val="75000"/>
                    <a:lumOff val="25000"/>
                  </a:schemeClr>
                </a:solidFill>
              </a:rPr>
              <a:t>data frame</a:t>
            </a:r>
            <a:r>
              <a:rPr lang="zh-CN" altLang="zh-CN" sz="2000" dirty="0">
                <a:solidFill>
                  <a:schemeClr val="tx1">
                    <a:lumMod val="75000"/>
                    <a:lumOff val="25000"/>
                  </a:schemeClr>
                </a:solidFill>
              </a:rPr>
              <a:t>那些就不管用了。</a:t>
            </a:r>
          </a:p>
          <a:p>
            <a:r>
              <a:rPr lang="en-US" altLang="zh-CN" sz="2000" dirty="0">
                <a:solidFill>
                  <a:schemeClr val="tx1">
                    <a:lumMod val="75000"/>
                    <a:lumOff val="25000"/>
                  </a:schemeClr>
                </a:solidFill>
              </a:rPr>
              <a:t>duplicated</a:t>
            </a:r>
            <a:r>
              <a:rPr lang="zh-CN" altLang="zh-CN" sz="2000" dirty="0">
                <a:solidFill>
                  <a:schemeClr val="tx1">
                    <a:lumMod val="75000"/>
                    <a:lumOff val="25000"/>
                  </a:schemeClr>
                </a:solidFill>
              </a:rPr>
              <a:t>函数是一个可以用来解决向量或者数据框重复值的函数，它会返回一个</a:t>
            </a:r>
            <a:r>
              <a:rPr lang="en-US" altLang="zh-CN" sz="2000" dirty="0">
                <a:solidFill>
                  <a:schemeClr val="tx1">
                    <a:lumMod val="75000"/>
                    <a:lumOff val="25000"/>
                  </a:schemeClr>
                </a:solidFill>
              </a:rPr>
              <a:t>TRUE</a:t>
            </a:r>
            <a:r>
              <a:rPr lang="zh-CN" altLang="zh-CN" sz="2000" dirty="0">
                <a:solidFill>
                  <a:schemeClr val="tx1">
                    <a:lumMod val="75000"/>
                    <a:lumOff val="25000"/>
                  </a:schemeClr>
                </a:solidFill>
              </a:rPr>
              <a:t>和</a:t>
            </a:r>
            <a:r>
              <a:rPr lang="en-US" altLang="zh-CN" sz="2000" dirty="0">
                <a:solidFill>
                  <a:schemeClr val="tx1">
                    <a:lumMod val="75000"/>
                    <a:lumOff val="25000"/>
                  </a:schemeClr>
                </a:solidFill>
              </a:rPr>
              <a:t>FALSE</a:t>
            </a:r>
            <a:r>
              <a:rPr lang="zh-CN" altLang="zh-CN" sz="2000" dirty="0">
                <a:solidFill>
                  <a:schemeClr val="tx1">
                    <a:lumMod val="75000"/>
                    <a:lumOff val="25000"/>
                  </a:schemeClr>
                </a:solidFill>
              </a:rPr>
              <a:t>的向量，以标注该索引所对应的值是否是前面数据所重复的值。</a:t>
            </a:r>
          </a:p>
          <a:p>
            <a:r>
              <a:rPr lang="zh-CN" altLang="zh-CN" sz="2000" dirty="0">
                <a:solidFill>
                  <a:schemeClr val="tx1">
                    <a:lumMod val="75000"/>
                    <a:lumOff val="25000"/>
                  </a:schemeClr>
                </a:solidFill>
              </a:rPr>
              <a:t>以数据</a:t>
            </a:r>
            <a:r>
              <a:rPr lang="en-US" altLang="zh-CN" sz="2000" dirty="0" err="1">
                <a:solidFill>
                  <a:schemeClr val="tx1">
                    <a:lumMod val="75000"/>
                    <a:lumOff val="25000"/>
                  </a:schemeClr>
                </a:solidFill>
              </a:rPr>
              <a:t>data.set</a:t>
            </a:r>
            <a:r>
              <a:rPr lang="zh-CN" altLang="zh-CN" sz="2000" dirty="0">
                <a:solidFill>
                  <a:schemeClr val="tx1">
                    <a:lumMod val="75000"/>
                    <a:lumOff val="25000"/>
                  </a:schemeClr>
                </a:solidFill>
              </a:rPr>
              <a:t>为例，说明解决办法。</a:t>
            </a:r>
          </a:p>
          <a:p>
            <a:r>
              <a:rPr lang="en-US" altLang="zh-CN" sz="2000" dirty="0">
                <a:solidFill>
                  <a:schemeClr val="tx1">
                    <a:lumMod val="75000"/>
                    <a:lumOff val="25000"/>
                  </a:schemeClr>
                </a:solidFill>
              </a:rPr>
              <a:t> (1)</a:t>
            </a:r>
            <a:r>
              <a:rPr lang="zh-CN" altLang="zh-CN" sz="2000" dirty="0">
                <a:solidFill>
                  <a:schemeClr val="tx1">
                    <a:lumMod val="75000"/>
                    <a:lumOff val="25000"/>
                  </a:schemeClr>
                </a:solidFill>
              </a:rPr>
              <a:t>建立是否重复索引</a:t>
            </a:r>
          </a:p>
          <a:p>
            <a:r>
              <a:rPr lang="en-US" altLang="zh-CN" sz="2000" dirty="0">
                <a:solidFill>
                  <a:schemeClr val="tx1">
                    <a:lumMod val="75000"/>
                    <a:lumOff val="25000"/>
                  </a:schemeClr>
                </a:solidFill>
              </a:rPr>
              <a:t>&gt; index&lt;-duplicated(</a:t>
            </a:r>
            <a:r>
              <a:rPr lang="en-US" altLang="zh-CN" sz="2000" dirty="0" err="1">
                <a:solidFill>
                  <a:schemeClr val="tx1">
                    <a:lumMod val="75000"/>
                    <a:lumOff val="25000"/>
                  </a:schemeClr>
                </a:solidFill>
              </a:rPr>
              <a:t>data.set$Ensembl</a:t>
            </a:r>
            <a:r>
              <a:rPr lang="en-US" altLang="zh-CN" sz="2000" dirty="0">
                <a:solidFill>
                  <a:schemeClr val="tx1">
                    <a:lumMod val="75000"/>
                    <a:lumOff val="25000"/>
                  </a:schemeClr>
                </a:solidFill>
              </a:rPr>
              <a:t>)</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 index</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 [1] FALSE  TRUE FALSE  TRUE  </a:t>
            </a:r>
            <a:r>
              <a:rPr lang="en-US" altLang="zh-CN" sz="2000" dirty="0" err="1">
                <a:solidFill>
                  <a:schemeClr val="tx1">
                    <a:lumMod val="75000"/>
                    <a:lumOff val="25000"/>
                  </a:schemeClr>
                </a:solidFill>
              </a:rPr>
              <a:t>TRUE</a:t>
            </a:r>
            <a:r>
              <a:rPr lang="en-US" altLang="zh-CN" sz="2000" dirty="0">
                <a:solidFill>
                  <a:schemeClr val="tx1">
                    <a:lumMod val="75000"/>
                    <a:lumOff val="25000"/>
                  </a:schemeClr>
                </a:solidFill>
              </a:rPr>
              <a:t>  </a:t>
            </a:r>
            <a:r>
              <a:rPr lang="en-US" altLang="zh-CN" sz="2000" dirty="0" err="1">
                <a:solidFill>
                  <a:schemeClr val="tx1">
                    <a:lumMod val="75000"/>
                    <a:lumOff val="25000"/>
                  </a:schemeClr>
                </a:solidFill>
              </a:rPr>
              <a:t>TRUE</a:t>
            </a:r>
            <a:r>
              <a:rPr lang="en-US" altLang="zh-CN" sz="2000" dirty="0">
                <a:solidFill>
                  <a:schemeClr val="tx1">
                    <a:lumMod val="75000"/>
                    <a:lumOff val="25000"/>
                  </a:schemeClr>
                </a:solidFill>
              </a:rPr>
              <a:t>  </a:t>
            </a:r>
            <a:r>
              <a:rPr lang="en-US" altLang="zh-CN" sz="2000" dirty="0" err="1">
                <a:solidFill>
                  <a:schemeClr val="tx1">
                    <a:lumMod val="75000"/>
                    <a:lumOff val="25000"/>
                  </a:schemeClr>
                </a:solidFill>
              </a:rPr>
              <a:t>TRUE</a:t>
            </a:r>
            <a:r>
              <a:rPr lang="en-US" altLang="zh-CN" sz="2000" dirty="0">
                <a:solidFill>
                  <a:schemeClr val="tx1">
                    <a:lumMod val="75000"/>
                    <a:lumOff val="25000"/>
                  </a:schemeClr>
                </a:solidFill>
              </a:rPr>
              <a:t>  </a:t>
            </a:r>
            <a:r>
              <a:rPr lang="en-US" altLang="zh-CN" sz="2000" dirty="0" err="1">
                <a:solidFill>
                  <a:schemeClr val="tx1">
                    <a:lumMod val="75000"/>
                    <a:lumOff val="25000"/>
                  </a:schemeClr>
                </a:solidFill>
              </a:rPr>
              <a:t>TRUE</a:t>
            </a:r>
            <a:r>
              <a:rPr lang="en-US" altLang="zh-CN" sz="2000" dirty="0">
                <a:solidFill>
                  <a:schemeClr val="tx1">
                    <a:lumMod val="75000"/>
                    <a:lumOff val="25000"/>
                  </a:schemeClr>
                </a:solidFill>
              </a:rPr>
              <a:t>  </a:t>
            </a:r>
            <a:r>
              <a:rPr lang="en-US" altLang="zh-CN" sz="2000" dirty="0" err="1">
                <a:solidFill>
                  <a:schemeClr val="tx1">
                    <a:lumMod val="75000"/>
                    <a:lumOff val="25000"/>
                  </a:schemeClr>
                </a:solidFill>
              </a:rPr>
              <a:t>TRUE</a:t>
            </a:r>
            <a:r>
              <a:rPr lang="en-US" altLang="zh-CN" sz="2000" dirty="0">
                <a:solidFill>
                  <a:schemeClr val="tx1">
                    <a:lumMod val="75000"/>
                    <a:lumOff val="25000"/>
                  </a:schemeClr>
                </a:solidFill>
              </a:rPr>
              <a:t> FALSE</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 data.set2&lt;-</a:t>
            </a:r>
            <a:r>
              <a:rPr lang="en-US" altLang="zh-CN" sz="2000" dirty="0" err="1">
                <a:solidFill>
                  <a:schemeClr val="tx1">
                    <a:lumMod val="75000"/>
                    <a:lumOff val="25000"/>
                  </a:schemeClr>
                </a:solidFill>
              </a:rPr>
              <a:t>data.set</a:t>
            </a:r>
            <a:r>
              <a:rPr lang="en-US" altLang="zh-CN" sz="2000" dirty="0">
                <a:solidFill>
                  <a:schemeClr val="tx1">
                    <a:lumMod val="75000"/>
                    <a:lumOff val="25000"/>
                  </a:schemeClr>
                </a:solidFill>
              </a:rPr>
              <a:t>[!index,]  #</a:t>
            </a:r>
            <a:r>
              <a:rPr lang="zh-CN" altLang="en-US" sz="2000" dirty="0">
                <a:solidFill>
                  <a:schemeClr val="tx1">
                    <a:lumMod val="75000"/>
                    <a:lumOff val="25000"/>
                  </a:schemeClr>
                </a:solidFill>
              </a:rPr>
              <a:t>去掉重复行</a:t>
            </a:r>
            <a:endParaRPr lang="zh-CN" altLang="zh-CN" sz="2000" dirty="0">
              <a:solidFill>
                <a:schemeClr val="tx1">
                  <a:lumMod val="75000"/>
                  <a:lumOff val="25000"/>
                </a:schemeClr>
              </a:solidFill>
            </a:endParaRPr>
          </a:p>
          <a:p>
            <a:endParaRPr lang="zh-CN" altLang="zh-CN" sz="2000" dirty="0">
              <a:solidFill>
                <a:schemeClr val="tx1">
                  <a:lumMod val="75000"/>
                  <a:lumOff val="25000"/>
                </a:schemeClr>
              </a:solidFill>
            </a:endParaRPr>
          </a:p>
        </p:txBody>
      </p:sp>
      <p:sp>
        <p:nvSpPr>
          <p:cNvPr id="20" name="文本框 12"/>
          <p:cNvSpPr txBox="1"/>
          <p:nvPr/>
        </p:nvSpPr>
        <p:spPr>
          <a:xfrm>
            <a:off x="541465" y="781992"/>
            <a:ext cx="5689904"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数据去重</a:t>
            </a:r>
            <a:endParaRPr kumimoji="1" lang="zh-CN" altLang="zh-CN" sz="2400" dirty="0">
              <a:solidFill>
                <a:schemeClr val="tx1">
                  <a:lumMod val="75000"/>
                  <a:lumOff val="25000"/>
                </a:schemeClr>
              </a:solidFill>
            </a:endParaRPr>
          </a:p>
        </p:txBody>
      </p:sp>
      <p:grpSp>
        <p:nvGrpSpPr>
          <p:cNvPr id="25" name="组合 24"/>
          <p:cNvGrpSpPr/>
          <p:nvPr/>
        </p:nvGrpSpPr>
        <p:grpSpPr>
          <a:xfrm>
            <a:off x="-1" y="-2439"/>
            <a:ext cx="9145786" cy="718410"/>
            <a:chOff x="-1" y="190175"/>
            <a:chExt cx="9145786" cy="525795"/>
          </a:xfrm>
        </p:grpSpPr>
        <p:sp>
          <p:nvSpPr>
            <p:cNvPr id="26" name="任意多边形 25"/>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7" name="任意多边形 26"/>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8" name="任意多边形 27"/>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9"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7.1 </a:t>
            </a:r>
            <a:r>
              <a:rPr lang="zh-CN" altLang="en-US" sz="2100" b="1" spc="225" dirty="0">
                <a:solidFill>
                  <a:prstClr val="white"/>
                </a:solidFill>
              </a:rPr>
              <a:t>数据清洗</a:t>
            </a:r>
          </a:p>
        </p:txBody>
      </p:sp>
      <p:sp>
        <p:nvSpPr>
          <p:cNvPr id="30"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31" name="文本框 27"/>
          <p:cNvSpPr txBox="1"/>
          <p:nvPr/>
        </p:nvSpPr>
        <p:spPr>
          <a:xfrm>
            <a:off x="6401867" y="234392"/>
            <a:ext cx="1447832" cy="300082"/>
          </a:xfrm>
          <a:prstGeom prst="rect">
            <a:avLst/>
          </a:prstGeom>
          <a:noFill/>
        </p:spPr>
        <p:txBody>
          <a:bodyPr wrap="none" rtlCol="0">
            <a:spAutoFit/>
          </a:bodyPr>
          <a:lstStyle/>
          <a:p>
            <a:r>
              <a:rPr lang="zh-CN" altLang="en-US" sz="1350" dirty="0">
                <a:solidFill>
                  <a:prstClr val="white"/>
                </a:solidFill>
              </a:rPr>
              <a:t>第七章 数据变换</a:t>
            </a:r>
          </a:p>
        </p:txBody>
      </p:sp>
    </p:spTree>
    <p:extLst>
      <p:ext uri="{BB962C8B-B14F-4D97-AF65-F5344CB8AC3E}">
        <p14:creationId xmlns:p14="http://schemas.microsoft.com/office/powerpoint/2010/main" val="621738084"/>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TextBox 18"/>
          <p:cNvSpPr txBox="1"/>
          <p:nvPr/>
        </p:nvSpPr>
        <p:spPr>
          <a:xfrm>
            <a:off x="633046" y="1603717"/>
            <a:ext cx="7652825" cy="3170099"/>
          </a:xfrm>
          <a:prstGeom prst="rect">
            <a:avLst/>
          </a:prstGeom>
          <a:noFill/>
        </p:spPr>
        <p:txBody>
          <a:bodyPr wrap="square" rtlCol="0">
            <a:spAutoFit/>
          </a:bodyPr>
          <a:lstStyle/>
          <a:p>
            <a:r>
              <a:rPr lang="pt-BR" altLang="zh-CN" sz="2000" dirty="0">
                <a:solidFill>
                  <a:schemeClr val="tx1">
                    <a:lumMod val="75000"/>
                    <a:lumOff val="25000"/>
                  </a:schemeClr>
                </a:solidFill>
              </a:rPr>
              <a:t>(1)</a:t>
            </a:r>
            <a:r>
              <a:rPr lang="zh-CN" altLang="zh-CN" sz="2000" dirty="0">
                <a:solidFill>
                  <a:schemeClr val="tx1">
                    <a:lumMod val="75000"/>
                    <a:lumOff val="25000"/>
                  </a:schemeClr>
                </a:solidFill>
              </a:rPr>
              <a:t>数据的中心化</a:t>
            </a:r>
          </a:p>
          <a:p>
            <a:r>
              <a:rPr lang="en-US" altLang="zh-CN" sz="2000" dirty="0">
                <a:solidFill>
                  <a:schemeClr val="tx1">
                    <a:lumMod val="75000"/>
                    <a:lumOff val="25000"/>
                  </a:schemeClr>
                </a:solidFill>
              </a:rPr>
              <a:t>&gt; scale(data, center=</a:t>
            </a:r>
            <a:r>
              <a:rPr lang="en-US" altLang="zh-CN" sz="2000" dirty="0" err="1">
                <a:solidFill>
                  <a:schemeClr val="tx1">
                    <a:lumMod val="75000"/>
                    <a:lumOff val="25000"/>
                  </a:schemeClr>
                </a:solidFill>
              </a:rPr>
              <a:t>T,scale</a:t>
            </a:r>
            <a:r>
              <a:rPr lang="en-US" altLang="zh-CN" sz="2000" dirty="0">
                <a:solidFill>
                  <a:schemeClr val="tx1">
                    <a:lumMod val="75000"/>
                    <a:lumOff val="25000"/>
                  </a:schemeClr>
                </a:solidFill>
              </a:rPr>
              <a:t>=F)</a:t>
            </a:r>
            <a:endParaRPr lang="zh-CN" altLang="zh-CN" sz="2000" dirty="0">
              <a:solidFill>
                <a:schemeClr val="tx1">
                  <a:lumMod val="75000"/>
                  <a:lumOff val="25000"/>
                </a:schemeClr>
              </a:solidFill>
            </a:endParaRPr>
          </a:p>
          <a:p>
            <a:endParaRPr lang="en-US" altLang="zh-CN" sz="2000" dirty="0">
              <a:solidFill>
                <a:schemeClr val="tx1">
                  <a:lumMod val="75000"/>
                  <a:lumOff val="25000"/>
                </a:schemeClr>
              </a:solidFill>
            </a:endParaRPr>
          </a:p>
          <a:p>
            <a:r>
              <a:rPr lang="en-US" altLang="zh-CN" sz="2000" dirty="0">
                <a:solidFill>
                  <a:schemeClr val="tx1">
                    <a:lumMod val="75000"/>
                    <a:lumOff val="25000"/>
                  </a:schemeClr>
                </a:solidFill>
              </a:rPr>
              <a:t>(2)</a:t>
            </a:r>
            <a:r>
              <a:rPr lang="zh-CN" altLang="zh-CN" sz="2000" dirty="0">
                <a:solidFill>
                  <a:schemeClr val="tx1">
                    <a:lumMod val="75000"/>
                    <a:lumOff val="25000"/>
                  </a:schemeClr>
                </a:solidFill>
              </a:rPr>
              <a:t>数据的标准化</a:t>
            </a:r>
          </a:p>
          <a:p>
            <a:r>
              <a:rPr lang="en-US" altLang="zh-CN" sz="2000" dirty="0">
                <a:solidFill>
                  <a:schemeClr val="tx1">
                    <a:lumMod val="75000"/>
                    <a:lumOff val="25000"/>
                  </a:schemeClr>
                </a:solidFill>
              </a:rPr>
              <a:t>&gt; scale(data, center=</a:t>
            </a:r>
            <a:r>
              <a:rPr lang="en-US" altLang="zh-CN" sz="2000" dirty="0" err="1">
                <a:solidFill>
                  <a:schemeClr val="tx1">
                    <a:lumMod val="75000"/>
                    <a:lumOff val="25000"/>
                  </a:schemeClr>
                </a:solidFill>
              </a:rPr>
              <a:t>T,scale</a:t>
            </a:r>
            <a:r>
              <a:rPr lang="en-US" altLang="zh-CN" sz="2000" dirty="0">
                <a:solidFill>
                  <a:schemeClr val="tx1">
                    <a:lumMod val="75000"/>
                    <a:lumOff val="25000"/>
                  </a:schemeClr>
                </a:solidFill>
              </a:rPr>
              <a:t>=T)</a:t>
            </a:r>
            <a:endParaRPr lang="zh-CN" altLang="zh-CN" sz="2000" dirty="0">
              <a:solidFill>
                <a:schemeClr val="tx1">
                  <a:lumMod val="75000"/>
                  <a:lumOff val="25000"/>
                </a:schemeClr>
              </a:solidFill>
            </a:endParaRPr>
          </a:p>
          <a:p>
            <a:endParaRPr lang="en-US" altLang="zh-CN" sz="2000" dirty="0">
              <a:solidFill>
                <a:schemeClr val="tx1">
                  <a:lumMod val="75000"/>
                  <a:lumOff val="25000"/>
                </a:schemeClr>
              </a:solidFill>
            </a:endParaRPr>
          </a:p>
          <a:p>
            <a:r>
              <a:rPr lang="en-US" altLang="zh-CN" sz="2000" dirty="0">
                <a:solidFill>
                  <a:schemeClr val="tx1">
                    <a:lumMod val="75000"/>
                    <a:lumOff val="25000"/>
                  </a:schemeClr>
                </a:solidFill>
              </a:rPr>
              <a:t> (3)</a:t>
            </a:r>
            <a:r>
              <a:rPr lang="zh-CN" altLang="zh-CN" sz="2000" dirty="0">
                <a:solidFill>
                  <a:schemeClr val="tx1">
                    <a:lumMod val="75000"/>
                    <a:lumOff val="25000"/>
                  </a:schemeClr>
                </a:solidFill>
              </a:rPr>
              <a:t>小数定标规范化</a:t>
            </a:r>
          </a:p>
          <a:p>
            <a:r>
              <a:rPr lang="zh-CN" altLang="zh-CN" sz="2000" dirty="0">
                <a:solidFill>
                  <a:schemeClr val="tx1">
                    <a:lumMod val="75000"/>
                    <a:lumOff val="25000"/>
                  </a:schemeClr>
                </a:solidFill>
              </a:rPr>
              <a:t>移动变量的小数点位置来将变量映射到</a:t>
            </a:r>
            <a:r>
              <a:rPr lang="en-US" altLang="zh-CN" sz="2000" dirty="0">
                <a:solidFill>
                  <a:schemeClr val="tx1">
                    <a:lumMod val="75000"/>
                    <a:lumOff val="25000"/>
                  </a:schemeClr>
                </a:solidFill>
              </a:rPr>
              <a:t>[-1,1]</a:t>
            </a:r>
            <a:endParaRPr lang="zh-CN" altLang="zh-CN" sz="2000" dirty="0">
              <a:solidFill>
                <a:schemeClr val="tx1">
                  <a:lumMod val="75000"/>
                  <a:lumOff val="25000"/>
                </a:schemeClr>
              </a:solidFill>
            </a:endParaRPr>
          </a:p>
          <a:p>
            <a:r>
              <a:rPr lang="it-IT" altLang="zh-CN" sz="2000" dirty="0">
                <a:solidFill>
                  <a:schemeClr val="tx1">
                    <a:lumMod val="75000"/>
                    <a:lumOff val="25000"/>
                  </a:schemeClr>
                </a:solidFill>
              </a:rPr>
              <a:t>&gt;options(digits = 4)           #</a:t>
            </a:r>
            <a:r>
              <a:rPr lang="zh-CN" altLang="zh-CN" sz="2000" dirty="0">
                <a:solidFill>
                  <a:schemeClr val="tx1">
                    <a:lumMod val="75000"/>
                    <a:lumOff val="25000"/>
                  </a:schemeClr>
                </a:solidFill>
              </a:rPr>
              <a:t>控制输出结果的有效位数</a:t>
            </a:r>
            <a:r>
              <a:rPr lang="it-IT" altLang="zh-CN" sz="2000" dirty="0"/>
              <a:t>  </a:t>
            </a:r>
            <a:endParaRPr lang="zh-CN" altLang="zh-CN" sz="2000" dirty="0"/>
          </a:p>
          <a:p>
            <a:endParaRPr lang="zh-CN" altLang="zh-CN" sz="2000" dirty="0"/>
          </a:p>
        </p:txBody>
      </p:sp>
      <p:sp>
        <p:nvSpPr>
          <p:cNvPr id="20" name="文本框 12"/>
          <p:cNvSpPr txBox="1"/>
          <p:nvPr/>
        </p:nvSpPr>
        <p:spPr>
          <a:xfrm>
            <a:off x="541465" y="781992"/>
            <a:ext cx="5689904"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规范化</a:t>
            </a:r>
            <a:endParaRPr kumimoji="1" lang="zh-CN" altLang="zh-CN" sz="2400" dirty="0">
              <a:solidFill>
                <a:schemeClr val="tx1">
                  <a:lumMod val="75000"/>
                  <a:lumOff val="25000"/>
                </a:schemeClr>
              </a:solidFill>
            </a:endParaRPr>
          </a:p>
        </p:txBody>
      </p:sp>
      <p:grpSp>
        <p:nvGrpSpPr>
          <p:cNvPr id="13" name="组合 12"/>
          <p:cNvGrpSpPr/>
          <p:nvPr/>
        </p:nvGrpSpPr>
        <p:grpSpPr>
          <a:xfrm>
            <a:off x="-1" y="-2439"/>
            <a:ext cx="9145786" cy="718410"/>
            <a:chOff x="-1" y="190175"/>
            <a:chExt cx="9145786" cy="525795"/>
          </a:xfrm>
        </p:grpSpPr>
        <p:sp>
          <p:nvSpPr>
            <p:cNvPr id="14" name="任意多边形 13"/>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1" name="任意多边形 20"/>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 name="任意多边形 24"/>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6"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7.1 </a:t>
            </a:r>
            <a:r>
              <a:rPr lang="zh-CN" altLang="en-US" sz="2100" b="1" spc="225" dirty="0">
                <a:solidFill>
                  <a:prstClr val="white"/>
                </a:solidFill>
              </a:rPr>
              <a:t>数据清洗</a:t>
            </a:r>
          </a:p>
        </p:txBody>
      </p:sp>
      <p:sp>
        <p:nvSpPr>
          <p:cNvPr id="27"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8" name="文本框 27"/>
          <p:cNvSpPr txBox="1"/>
          <p:nvPr/>
        </p:nvSpPr>
        <p:spPr>
          <a:xfrm>
            <a:off x="6401867" y="234392"/>
            <a:ext cx="1447832" cy="300082"/>
          </a:xfrm>
          <a:prstGeom prst="rect">
            <a:avLst/>
          </a:prstGeom>
          <a:noFill/>
        </p:spPr>
        <p:txBody>
          <a:bodyPr wrap="none" rtlCol="0">
            <a:spAutoFit/>
          </a:bodyPr>
          <a:lstStyle/>
          <a:p>
            <a:r>
              <a:rPr lang="zh-CN" altLang="en-US" sz="1350" dirty="0">
                <a:solidFill>
                  <a:prstClr val="white"/>
                </a:solidFill>
              </a:rPr>
              <a:t>第七章 数据变换</a:t>
            </a:r>
          </a:p>
        </p:txBody>
      </p:sp>
    </p:spTree>
    <p:extLst>
      <p:ext uri="{BB962C8B-B14F-4D97-AF65-F5344CB8AC3E}">
        <p14:creationId xmlns:p14="http://schemas.microsoft.com/office/powerpoint/2010/main" val="3060335347"/>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TextBox 18"/>
          <p:cNvSpPr txBox="1"/>
          <p:nvPr/>
        </p:nvSpPr>
        <p:spPr>
          <a:xfrm>
            <a:off x="633046" y="1603717"/>
            <a:ext cx="7652825" cy="4370427"/>
          </a:xfrm>
          <a:prstGeom prst="rect">
            <a:avLst/>
          </a:prstGeom>
          <a:noFill/>
        </p:spPr>
        <p:txBody>
          <a:bodyPr wrap="square" rtlCol="0">
            <a:spAutoFit/>
          </a:bodyPr>
          <a:lstStyle/>
          <a:p>
            <a:r>
              <a:rPr lang="en-US" altLang="zh-CN" sz="2000" dirty="0">
                <a:solidFill>
                  <a:schemeClr val="tx1">
                    <a:lumMod val="75000"/>
                    <a:lumOff val="25000"/>
                  </a:schemeClr>
                </a:solidFill>
              </a:rPr>
              <a:t>(1)</a:t>
            </a:r>
            <a:r>
              <a:rPr lang="zh-CN" altLang="zh-CN" sz="2000" dirty="0">
                <a:solidFill>
                  <a:schemeClr val="tx1">
                    <a:lumMod val="75000"/>
                    <a:lumOff val="25000"/>
                  </a:schemeClr>
                </a:solidFill>
              </a:rPr>
              <a:t>方法</a:t>
            </a:r>
            <a:r>
              <a:rPr lang="en-US" altLang="zh-CN" sz="2000" dirty="0">
                <a:solidFill>
                  <a:schemeClr val="tx1">
                    <a:lumMod val="75000"/>
                    <a:lumOff val="25000"/>
                  </a:schemeClr>
                </a:solidFill>
              </a:rPr>
              <a:t>1</a:t>
            </a:r>
            <a:r>
              <a:rPr lang="zh-CN" altLang="zh-CN" sz="2000" dirty="0">
                <a:solidFill>
                  <a:schemeClr val="tx1">
                    <a:lumMod val="75000"/>
                    <a:lumOff val="25000"/>
                  </a:schemeClr>
                </a:solidFill>
              </a:rPr>
              <a:t>：</a:t>
            </a:r>
            <a:r>
              <a:rPr lang="en-US" altLang="zh-CN" sz="2000" dirty="0" err="1">
                <a:solidFill>
                  <a:schemeClr val="tx1">
                    <a:lumMod val="75000"/>
                    <a:lumOff val="25000"/>
                  </a:schemeClr>
                </a:solidFill>
              </a:rPr>
              <a:t>Boruta</a:t>
            </a:r>
            <a:r>
              <a:rPr lang="zh-CN" altLang="zh-CN" sz="2000" dirty="0">
                <a:solidFill>
                  <a:schemeClr val="tx1">
                    <a:lumMod val="75000"/>
                    <a:lumOff val="25000"/>
                  </a:schemeClr>
                </a:solidFill>
              </a:rPr>
              <a:t>包</a:t>
            </a:r>
          </a:p>
          <a:p>
            <a:endParaRPr lang="en-US" altLang="zh-CN" sz="2000" dirty="0">
              <a:solidFill>
                <a:schemeClr val="tx1">
                  <a:lumMod val="75000"/>
                  <a:lumOff val="25000"/>
                </a:schemeClr>
              </a:solidFill>
            </a:endParaRPr>
          </a:p>
          <a:p>
            <a:r>
              <a:rPr lang="en-US" altLang="zh-CN" sz="2000" dirty="0">
                <a:solidFill>
                  <a:schemeClr val="tx1">
                    <a:lumMod val="75000"/>
                    <a:lumOff val="25000"/>
                  </a:schemeClr>
                </a:solidFill>
              </a:rPr>
              <a:t>&gt;</a:t>
            </a:r>
            <a:r>
              <a:rPr lang="en-US" altLang="zh-CN" sz="2000" dirty="0" err="1">
                <a:solidFill>
                  <a:schemeClr val="tx1">
                    <a:lumMod val="75000"/>
                    <a:lumOff val="25000"/>
                  </a:schemeClr>
                </a:solidFill>
              </a:rPr>
              <a:t>qsar.data</a:t>
            </a:r>
            <a:r>
              <a:rPr lang="en-US" altLang="zh-CN" sz="2000" dirty="0">
                <a:solidFill>
                  <a:schemeClr val="tx1">
                    <a:lumMod val="75000"/>
                    <a:lumOff val="25000"/>
                  </a:schemeClr>
                </a:solidFill>
              </a:rPr>
              <a:t>&lt;-read.csv(file=</a:t>
            </a:r>
            <a:r>
              <a:rPr lang="en-US" altLang="zh-CN" sz="2000" dirty="0" err="1">
                <a:solidFill>
                  <a:schemeClr val="tx1">
                    <a:lumMod val="75000"/>
                    <a:lumOff val="25000"/>
                  </a:schemeClr>
                </a:solidFill>
              </a:rPr>
              <a:t>file.choose</a:t>
            </a:r>
            <a:r>
              <a:rPr lang="en-US" altLang="zh-CN" sz="2000" dirty="0">
                <a:solidFill>
                  <a:schemeClr val="tx1">
                    <a:lumMod val="75000"/>
                    <a:lumOff val="25000"/>
                  </a:schemeClr>
                </a:solidFill>
              </a:rPr>
              <a:t>(),header=T)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a:t>
            </a:r>
            <a:r>
              <a:rPr lang="en-US" altLang="zh-CN" sz="2000" dirty="0" err="1">
                <a:solidFill>
                  <a:schemeClr val="tx1">
                    <a:lumMod val="75000"/>
                    <a:lumOff val="25000"/>
                  </a:schemeClr>
                </a:solidFill>
              </a:rPr>
              <a:t>colnames</a:t>
            </a:r>
            <a:r>
              <a:rPr lang="en-US" altLang="zh-CN" sz="2000" dirty="0">
                <a:solidFill>
                  <a:schemeClr val="tx1">
                    <a:lumMod val="75000"/>
                    <a:lumOff val="25000"/>
                  </a:schemeClr>
                </a:solidFill>
              </a:rPr>
              <a:t>(</a:t>
            </a:r>
            <a:r>
              <a:rPr lang="en-US" altLang="zh-CN" sz="2000" dirty="0" err="1">
                <a:solidFill>
                  <a:schemeClr val="tx1">
                    <a:lumMod val="75000"/>
                    <a:lumOff val="25000"/>
                  </a:schemeClr>
                </a:solidFill>
              </a:rPr>
              <a:t>qsar.data</a:t>
            </a:r>
            <a:r>
              <a:rPr lang="en-US" altLang="zh-CN" sz="2000" dirty="0">
                <a:solidFill>
                  <a:schemeClr val="tx1">
                    <a:lumMod val="75000"/>
                    <a:lumOff val="25000"/>
                  </a:schemeClr>
                </a:solidFill>
              </a:rPr>
              <a:t>)</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a:t>
            </a:r>
            <a:r>
              <a:rPr lang="en-US" altLang="zh-CN" sz="2000" dirty="0" err="1">
                <a:solidFill>
                  <a:schemeClr val="tx1">
                    <a:lumMod val="75000"/>
                    <a:lumOff val="25000"/>
                  </a:schemeClr>
                </a:solidFill>
              </a:rPr>
              <a:t>fs.data</a:t>
            </a:r>
            <a:r>
              <a:rPr lang="en-US" altLang="zh-CN" sz="2000" dirty="0">
                <a:solidFill>
                  <a:schemeClr val="tx1">
                    <a:lumMod val="75000"/>
                    <a:lumOff val="25000"/>
                  </a:schemeClr>
                </a:solidFill>
              </a:rPr>
              <a:t>&lt;-</a:t>
            </a:r>
            <a:r>
              <a:rPr lang="en-US" altLang="zh-CN" sz="2000" dirty="0" err="1">
                <a:solidFill>
                  <a:schemeClr val="tx1">
                    <a:lumMod val="75000"/>
                    <a:lumOff val="25000"/>
                  </a:schemeClr>
                </a:solidFill>
              </a:rPr>
              <a:t>qsar.data</a:t>
            </a:r>
            <a:r>
              <a:rPr lang="en-US" altLang="zh-CN" sz="2000" dirty="0">
                <a:solidFill>
                  <a:schemeClr val="tx1">
                    <a:lumMod val="75000"/>
                    <a:lumOff val="25000"/>
                  </a:schemeClr>
                </a:solidFill>
              </a:rPr>
              <a:t>[,-1];</a:t>
            </a:r>
            <a:r>
              <a:rPr lang="en-US" altLang="zh-CN" sz="2000" dirty="0" err="1">
                <a:solidFill>
                  <a:schemeClr val="tx1">
                    <a:lumMod val="75000"/>
                    <a:lumOff val="25000"/>
                  </a:schemeClr>
                </a:solidFill>
              </a:rPr>
              <a:t>colnames</a:t>
            </a:r>
            <a:r>
              <a:rPr lang="en-US" altLang="zh-CN" sz="2000" dirty="0">
                <a:solidFill>
                  <a:schemeClr val="tx1">
                    <a:lumMod val="75000"/>
                    <a:lumOff val="25000"/>
                  </a:schemeClr>
                </a:solidFill>
              </a:rPr>
              <a:t>(</a:t>
            </a:r>
            <a:r>
              <a:rPr lang="en-US" altLang="zh-CN" sz="2000" dirty="0" err="1">
                <a:solidFill>
                  <a:schemeClr val="tx1">
                    <a:lumMod val="75000"/>
                    <a:lumOff val="25000"/>
                  </a:schemeClr>
                </a:solidFill>
              </a:rPr>
              <a:t>fs.data</a:t>
            </a:r>
            <a:r>
              <a:rPr lang="en-US" altLang="zh-CN" sz="2000" dirty="0">
                <a:solidFill>
                  <a:schemeClr val="tx1">
                    <a:lumMod val="75000"/>
                    <a:lumOff val="25000"/>
                  </a:schemeClr>
                </a:solidFill>
              </a:rPr>
              <a:t>)</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&gt;library(</a:t>
            </a:r>
            <a:r>
              <a:rPr lang="en-US" altLang="zh-CN" sz="2000" dirty="0" err="1">
                <a:solidFill>
                  <a:schemeClr val="tx1">
                    <a:lumMod val="75000"/>
                    <a:lumOff val="25000"/>
                  </a:schemeClr>
                </a:solidFill>
              </a:rPr>
              <a:t>Boruta</a:t>
            </a:r>
            <a:r>
              <a:rPr lang="en-US" altLang="zh-CN" sz="2000" dirty="0">
                <a:solidFill>
                  <a:schemeClr val="tx1">
                    <a:lumMod val="75000"/>
                    <a:lumOff val="25000"/>
                  </a:schemeClr>
                </a:solidFill>
              </a:rPr>
              <a:t>) # </a:t>
            </a:r>
            <a:r>
              <a:rPr lang="zh-CN" altLang="zh-CN" sz="2000" dirty="0">
                <a:solidFill>
                  <a:schemeClr val="tx1">
                    <a:lumMod val="75000"/>
                    <a:lumOff val="25000"/>
                  </a:schemeClr>
                </a:solidFill>
              </a:rPr>
              <a:t>载入</a:t>
            </a:r>
            <a:r>
              <a:rPr lang="en-US" altLang="zh-CN" sz="2000" dirty="0" err="1">
                <a:solidFill>
                  <a:schemeClr val="tx1">
                    <a:lumMod val="75000"/>
                    <a:lumOff val="25000"/>
                  </a:schemeClr>
                </a:solidFill>
              </a:rPr>
              <a:t>Boruta</a:t>
            </a:r>
            <a:r>
              <a:rPr lang="zh-CN" altLang="zh-CN" sz="2000" dirty="0">
                <a:solidFill>
                  <a:schemeClr val="tx1">
                    <a:lumMod val="75000"/>
                    <a:lumOff val="25000"/>
                  </a:schemeClr>
                </a:solidFill>
              </a:rPr>
              <a:t>包</a:t>
            </a:r>
            <a:r>
              <a:rPr lang="en-US" altLang="zh-CN" sz="2000" dirty="0">
                <a:solidFill>
                  <a:schemeClr val="tx1">
                    <a:lumMod val="75000"/>
                    <a:lumOff val="25000"/>
                  </a:schemeClr>
                </a:solidFill>
              </a:rPr>
              <a:t> ,</a:t>
            </a:r>
            <a:r>
              <a:rPr lang="zh-CN" altLang="zh-CN" sz="2000" dirty="0">
                <a:solidFill>
                  <a:schemeClr val="tx1">
                    <a:lumMod val="75000"/>
                    <a:lumOff val="25000"/>
                  </a:schemeClr>
                </a:solidFill>
              </a:rPr>
              <a:t>对重要变量进行选择</a:t>
            </a:r>
          </a:p>
          <a:p>
            <a:pPr indent="-457200"/>
            <a:r>
              <a:rPr lang="en-US" altLang="zh-CN" sz="2000" dirty="0">
                <a:solidFill>
                  <a:schemeClr val="tx1">
                    <a:lumMod val="75000"/>
                    <a:lumOff val="25000"/>
                  </a:schemeClr>
                </a:solidFill>
              </a:rPr>
              <a:t>&gt;</a:t>
            </a:r>
            <a:r>
              <a:rPr lang="en-US" altLang="zh-CN" sz="2000" dirty="0" err="1">
                <a:solidFill>
                  <a:schemeClr val="tx1">
                    <a:lumMod val="75000"/>
                    <a:lumOff val="25000"/>
                  </a:schemeClr>
                </a:solidFill>
              </a:rPr>
              <a:t>fs.data.extended</a:t>
            </a:r>
            <a:r>
              <a:rPr lang="en-US" altLang="zh-CN" sz="2000" dirty="0">
                <a:solidFill>
                  <a:schemeClr val="tx1">
                    <a:lumMod val="75000"/>
                    <a:lumOff val="25000"/>
                  </a:schemeClr>
                </a:solidFill>
              </a:rPr>
              <a:t>&lt;-</a:t>
            </a:r>
            <a:r>
              <a:rPr lang="en-US" altLang="zh-CN" sz="2000" dirty="0" err="1">
                <a:solidFill>
                  <a:schemeClr val="tx1">
                    <a:lumMod val="75000"/>
                    <a:lumOff val="25000"/>
                  </a:schemeClr>
                </a:solidFill>
              </a:rPr>
              <a:t>Boruta</a:t>
            </a:r>
            <a:r>
              <a:rPr lang="en-US" altLang="zh-CN" sz="2000" dirty="0">
                <a:solidFill>
                  <a:schemeClr val="tx1">
                    <a:lumMod val="75000"/>
                    <a:lumOff val="25000"/>
                  </a:schemeClr>
                </a:solidFill>
              </a:rPr>
              <a:t>(</a:t>
            </a:r>
            <a:r>
              <a:rPr lang="en-US" altLang="zh-CN" sz="2000" dirty="0" err="1">
                <a:solidFill>
                  <a:schemeClr val="tx1">
                    <a:lumMod val="75000"/>
                    <a:lumOff val="25000"/>
                  </a:schemeClr>
                </a:solidFill>
              </a:rPr>
              <a:t>activity~.,data</a:t>
            </a:r>
            <a:r>
              <a:rPr lang="en-US" altLang="zh-CN" sz="2000" dirty="0">
                <a:solidFill>
                  <a:schemeClr val="tx1">
                    <a:lumMod val="75000"/>
                    <a:lumOff val="25000"/>
                  </a:schemeClr>
                </a:solidFill>
              </a:rPr>
              <a:t>=</a:t>
            </a:r>
            <a:r>
              <a:rPr lang="en-US" altLang="zh-CN" sz="2000" dirty="0" err="1">
                <a:solidFill>
                  <a:schemeClr val="tx1">
                    <a:lumMod val="75000"/>
                    <a:lumOff val="25000"/>
                  </a:schemeClr>
                </a:solidFill>
              </a:rPr>
              <a:t>fs.data</a:t>
            </a:r>
            <a:r>
              <a:rPr lang="en-US" altLang="zh-CN" sz="2000" dirty="0">
                <a:solidFill>
                  <a:schemeClr val="tx1">
                    <a:lumMod val="75000"/>
                    <a:lumOff val="25000"/>
                  </a:schemeClr>
                </a:solidFill>
              </a:rPr>
              <a:t>,</a:t>
            </a:r>
          </a:p>
          <a:p>
            <a:pPr indent="-457200"/>
            <a:r>
              <a:rPr lang="en-US" altLang="zh-CN" sz="2000" dirty="0">
                <a:solidFill>
                  <a:schemeClr val="tx1">
                    <a:lumMod val="75000"/>
                    <a:lumOff val="25000"/>
                  </a:schemeClr>
                </a:solidFill>
              </a:rPr>
              <a:t>     </a:t>
            </a:r>
            <a:r>
              <a:rPr lang="en-US" altLang="zh-CN" sz="2000" dirty="0" err="1">
                <a:solidFill>
                  <a:schemeClr val="tx1">
                    <a:lumMod val="75000"/>
                    <a:lumOff val="25000"/>
                  </a:schemeClr>
                </a:solidFill>
              </a:rPr>
              <a:t>doTrace</a:t>
            </a:r>
            <a:r>
              <a:rPr lang="en-US" altLang="zh-CN" sz="2000" dirty="0">
                <a:solidFill>
                  <a:schemeClr val="tx1">
                    <a:lumMod val="75000"/>
                    <a:lumOff val="25000"/>
                  </a:schemeClr>
                </a:solidFill>
              </a:rPr>
              <a:t>=2,maxRuns=100,light=</a:t>
            </a:r>
            <a:r>
              <a:rPr lang="en-US" altLang="zh-CN" sz="2000" dirty="0" err="1">
                <a:solidFill>
                  <a:schemeClr val="tx1">
                    <a:lumMod val="75000"/>
                    <a:lumOff val="25000"/>
                  </a:schemeClr>
                </a:solidFill>
              </a:rPr>
              <a:t>TRUE,confidence</a:t>
            </a:r>
            <a:r>
              <a:rPr lang="en-US" altLang="zh-CN" sz="2000" dirty="0">
                <a:solidFill>
                  <a:schemeClr val="tx1">
                    <a:lumMod val="75000"/>
                    <a:lumOff val="25000"/>
                  </a:schemeClr>
                </a:solidFill>
              </a:rPr>
              <a:t>=1.999)</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&gt;print(</a:t>
            </a:r>
            <a:r>
              <a:rPr lang="en-US" altLang="zh-CN" sz="2000" dirty="0" err="1">
                <a:solidFill>
                  <a:schemeClr val="tx1">
                    <a:lumMod val="75000"/>
                    <a:lumOff val="25000"/>
                  </a:schemeClr>
                </a:solidFill>
              </a:rPr>
              <a:t>fs.data.extended</a:t>
            </a:r>
            <a:r>
              <a:rPr lang="en-US" altLang="zh-CN" sz="2000" dirty="0">
                <a:solidFill>
                  <a:schemeClr val="tx1">
                    <a:lumMod val="75000"/>
                    <a:lumOff val="25000"/>
                  </a:schemeClr>
                </a:solidFill>
              </a:rPr>
              <a:t>)# </a:t>
            </a:r>
            <a:r>
              <a:rPr lang="zh-CN" altLang="zh-CN" sz="2000" dirty="0">
                <a:solidFill>
                  <a:schemeClr val="tx1">
                    <a:lumMod val="75000"/>
                    <a:lumOff val="25000"/>
                  </a:schemeClr>
                </a:solidFill>
              </a:rPr>
              <a:t>查看变量选择结果</a:t>
            </a:r>
          </a:p>
          <a:p>
            <a:r>
              <a:rPr lang="en-US" altLang="zh-CN" sz="2000" dirty="0">
                <a:solidFill>
                  <a:schemeClr val="tx1">
                    <a:lumMod val="75000"/>
                    <a:lumOff val="25000"/>
                  </a:schemeClr>
                </a:solidFill>
              </a:rPr>
              <a:t>&gt;table(</a:t>
            </a:r>
            <a:r>
              <a:rPr lang="en-US" altLang="zh-CN" sz="2000" dirty="0" err="1">
                <a:solidFill>
                  <a:schemeClr val="tx1">
                    <a:lumMod val="75000"/>
                    <a:lumOff val="25000"/>
                  </a:schemeClr>
                </a:solidFill>
              </a:rPr>
              <a:t>fs.data.extended$finalDecision</a:t>
            </a:r>
            <a:r>
              <a:rPr lang="en-US" altLang="zh-CN" sz="2000" dirty="0">
                <a:solidFill>
                  <a:schemeClr val="tx1">
                    <a:lumMod val="75000"/>
                    <a:lumOff val="25000"/>
                  </a:schemeClr>
                </a:solidFill>
              </a:rPr>
              <a:t>)</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a:t>
            </a:r>
            <a:r>
              <a:rPr lang="en-US" altLang="zh-CN" sz="2000" dirty="0" err="1">
                <a:solidFill>
                  <a:schemeClr val="tx1">
                    <a:lumMod val="75000"/>
                    <a:lumOff val="25000"/>
                  </a:schemeClr>
                </a:solidFill>
              </a:rPr>
              <a:t>getConfirmedFormula</a:t>
            </a:r>
            <a:r>
              <a:rPr lang="en-US" altLang="zh-CN" sz="2000" dirty="0">
                <a:solidFill>
                  <a:schemeClr val="tx1">
                    <a:lumMod val="75000"/>
                    <a:lumOff val="25000"/>
                  </a:schemeClr>
                </a:solidFill>
              </a:rPr>
              <a:t>(</a:t>
            </a:r>
            <a:r>
              <a:rPr lang="en-US" altLang="zh-CN" sz="2000" dirty="0" err="1">
                <a:solidFill>
                  <a:schemeClr val="tx1">
                    <a:lumMod val="75000"/>
                    <a:lumOff val="25000"/>
                  </a:schemeClr>
                </a:solidFill>
              </a:rPr>
              <a:t>fs.data.extended</a:t>
            </a:r>
            <a:r>
              <a:rPr lang="en-US" altLang="zh-CN" sz="2000" dirty="0">
                <a:solidFill>
                  <a:schemeClr val="tx1">
                    <a:lumMod val="75000"/>
                    <a:lumOff val="25000"/>
                  </a:schemeClr>
                </a:solidFill>
              </a:rPr>
              <a:t>)  # </a:t>
            </a:r>
            <a:r>
              <a:rPr lang="zh-CN" altLang="zh-CN" sz="2000" dirty="0">
                <a:solidFill>
                  <a:schemeClr val="tx1">
                    <a:lumMod val="75000"/>
                    <a:lumOff val="25000"/>
                  </a:schemeClr>
                </a:solidFill>
              </a:rPr>
              <a:t>查看接收的变量</a:t>
            </a:r>
          </a:p>
          <a:p>
            <a:r>
              <a:rPr lang="en-US" altLang="zh-CN" sz="2000" dirty="0">
                <a:solidFill>
                  <a:schemeClr val="tx1">
                    <a:lumMod val="75000"/>
                    <a:lumOff val="25000"/>
                  </a:schemeClr>
                </a:solidFill>
              </a:rPr>
              <a:t>&gt;</a:t>
            </a:r>
            <a:r>
              <a:rPr lang="en-US" altLang="zh-CN" sz="2000" dirty="0" err="1">
                <a:solidFill>
                  <a:schemeClr val="tx1">
                    <a:lumMod val="75000"/>
                    <a:lumOff val="25000"/>
                  </a:schemeClr>
                </a:solidFill>
              </a:rPr>
              <a:t>getNonRejectedFormula</a:t>
            </a:r>
            <a:r>
              <a:rPr lang="en-US" altLang="zh-CN" sz="2000" dirty="0">
                <a:solidFill>
                  <a:schemeClr val="tx1">
                    <a:lumMod val="75000"/>
                    <a:lumOff val="25000"/>
                  </a:schemeClr>
                </a:solidFill>
              </a:rPr>
              <a:t>(</a:t>
            </a:r>
            <a:r>
              <a:rPr lang="en-US" altLang="zh-CN" sz="2000" dirty="0" err="1">
                <a:solidFill>
                  <a:schemeClr val="tx1">
                    <a:lumMod val="75000"/>
                    <a:lumOff val="25000"/>
                  </a:schemeClr>
                </a:solidFill>
              </a:rPr>
              <a:t>fs.data.extended</a:t>
            </a:r>
            <a:r>
              <a:rPr lang="en-US" altLang="zh-CN" sz="2000" dirty="0">
                <a:solidFill>
                  <a:schemeClr val="tx1">
                    <a:lumMod val="75000"/>
                    <a:lumOff val="25000"/>
                  </a:schemeClr>
                </a:solidFill>
              </a:rPr>
              <a:t>) # </a:t>
            </a:r>
            <a:r>
              <a:rPr lang="zh-CN" altLang="zh-CN" sz="2000" dirty="0">
                <a:solidFill>
                  <a:schemeClr val="tx1">
                    <a:lumMod val="75000"/>
                    <a:lumOff val="25000"/>
                  </a:schemeClr>
                </a:solidFill>
              </a:rPr>
              <a:t>查看通过变量选择被接收变量及可供选择的变量</a:t>
            </a:r>
            <a:endParaRPr lang="zh-CN" altLang="zh-CN" sz="2000" dirty="0"/>
          </a:p>
          <a:p>
            <a:endParaRPr lang="zh-CN" altLang="zh-CN" sz="2000" dirty="0"/>
          </a:p>
        </p:txBody>
      </p:sp>
      <p:sp>
        <p:nvSpPr>
          <p:cNvPr id="20" name="文本框 12"/>
          <p:cNvSpPr txBox="1"/>
          <p:nvPr/>
        </p:nvSpPr>
        <p:spPr>
          <a:xfrm>
            <a:off x="541465" y="781992"/>
            <a:ext cx="5689904"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en-US" sz="2400" dirty="0">
                <a:solidFill>
                  <a:schemeClr val="tx1">
                    <a:lumMod val="75000"/>
                    <a:lumOff val="25000"/>
                  </a:schemeClr>
                </a:solidFill>
              </a:rPr>
              <a:t>重要变量</a:t>
            </a:r>
            <a:r>
              <a:rPr lang="zh-CN" altLang="zh-CN" sz="2400" dirty="0">
                <a:solidFill>
                  <a:schemeClr val="tx1">
                    <a:lumMod val="75000"/>
                    <a:lumOff val="25000"/>
                  </a:schemeClr>
                </a:solidFill>
              </a:rPr>
              <a:t>选择</a:t>
            </a:r>
            <a:endParaRPr kumimoji="1" lang="zh-CN" altLang="zh-CN" sz="2400" dirty="0">
              <a:solidFill>
                <a:schemeClr val="tx1">
                  <a:lumMod val="75000"/>
                  <a:lumOff val="25000"/>
                </a:schemeClr>
              </a:solidFill>
            </a:endParaRPr>
          </a:p>
        </p:txBody>
      </p:sp>
      <p:grpSp>
        <p:nvGrpSpPr>
          <p:cNvPr id="13" name="组合 12"/>
          <p:cNvGrpSpPr/>
          <p:nvPr/>
        </p:nvGrpSpPr>
        <p:grpSpPr>
          <a:xfrm>
            <a:off x="-1" y="-2439"/>
            <a:ext cx="9145786" cy="718410"/>
            <a:chOff x="-1" y="190175"/>
            <a:chExt cx="9145786" cy="525795"/>
          </a:xfrm>
        </p:grpSpPr>
        <p:sp>
          <p:nvSpPr>
            <p:cNvPr id="14" name="任意多边形 13"/>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1" name="任意多边形 20"/>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 name="任意多边形 24"/>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6"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7.1 </a:t>
            </a:r>
            <a:r>
              <a:rPr lang="zh-CN" altLang="en-US" sz="2100" b="1" spc="225" dirty="0">
                <a:solidFill>
                  <a:prstClr val="white"/>
                </a:solidFill>
              </a:rPr>
              <a:t>数据清洗</a:t>
            </a:r>
          </a:p>
        </p:txBody>
      </p:sp>
      <p:sp>
        <p:nvSpPr>
          <p:cNvPr id="27"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8" name="文本框 27"/>
          <p:cNvSpPr txBox="1"/>
          <p:nvPr/>
        </p:nvSpPr>
        <p:spPr>
          <a:xfrm>
            <a:off x="6401867" y="234392"/>
            <a:ext cx="1447832" cy="300082"/>
          </a:xfrm>
          <a:prstGeom prst="rect">
            <a:avLst/>
          </a:prstGeom>
          <a:noFill/>
        </p:spPr>
        <p:txBody>
          <a:bodyPr wrap="none" rtlCol="0">
            <a:spAutoFit/>
          </a:bodyPr>
          <a:lstStyle/>
          <a:p>
            <a:r>
              <a:rPr lang="zh-CN" altLang="en-US" sz="1350" dirty="0">
                <a:solidFill>
                  <a:prstClr val="white"/>
                </a:solidFill>
              </a:rPr>
              <a:t>第七章 数据变换</a:t>
            </a:r>
          </a:p>
        </p:txBody>
      </p:sp>
    </p:spTree>
    <p:extLst>
      <p:ext uri="{BB962C8B-B14F-4D97-AF65-F5344CB8AC3E}">
        <p14:creationId xmlns:p14="http://schemas.microsoft.com/office/powerpoint/2010/main" val="4338181"/>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TextBox 18"/>
          <p:cNvSpPr txBox="1"/>
          <p:nvPr/>
        </p:nvSpPr>
        <p:spPr>
          <a:xfrm>
            <a:off x="633046" y="1603717"/>
            <a:ext cx="7652825" cy="3170099"/>
          </a:xfrm>
          <a:prstGeom prst="rect">
            <a:avLst/>
          </a:prstGeom>
          <a:noFill/>
        </p:spPr>
        <p:txBody>
          <a:bodyPr wrap="square" rtlCol="0">
            <a:spAutoFit/>
          </a:bodyPr>
          <a:lstStyle/>
          <a:p>
            <a:r>
              <a:rPr lang="en-US" altLang="zh-CN" sz="2000" dirty="0">
                <a:solidFill>
                  <a:schemeClr val="tx1">
                    <a:lumMod val="75000"/>
                    <a:lumOff val="25000"/>
                  </a:schemeClr>
                </a:solidFill>
              </a:rPr>
              <a:t>(2)</a:t>
            </a:r>
            <a:r>
              <a:rPr lang="zh-CN" altLang="zh-CN" sz="2000" dirty="0">
                <a:solidFill>
                  <a:schemeClr val="tx1">
                    <a:lumMod val="75000"/>
                    <a:lumOff val="25000"/>
                  </a:schemeClr>
                </a:solidFill>
              </a:rPr>
              <a:t>方法</a:t>
            </a:r>
            <a:r>
              <a:rPr lang="en-US" altLang="zh-CN" sz="2000" dirty="0">
                <a:solidFill>
                  <a:schemeClr val="tx1">
                    <a:lumMod val="75000"/>
                    <a:lumOff val="25000"/>
                  </a:schemeClr>
                </a:solidFill>
              </a:rPr>
              <a:t>2</a:t>
            </a:r>
            <a:r>
              <a:rPr lang="zh-CN" altLang="zh-CN" sz="2000" dirty="0">
                <a:solidFill>
                  <a:schemeClr val="tx1">
                    <a:lumMod val="75000"/>
                    <a:lumOff val="25000"/>
                  </a:schemeClr>
                </a:solidFill>
              </a:rPr>
              <a:t>：</a:t>
            </a:r>
            <a:r>
              <a:rPr lang="en-US" altLang="zh-CN" sz="2000" dirty="0" err="1">
                <a:solidFill>
                  <a:schemeClr val="tx1">
                    <a:lumMod val="75000"/>
                    <a:lumOff val="25000"/>
                  </a:schemeClr>
                </a:solidFill>
              </a:rPr>
              <a:t>subselect</a:t>
            </a:r>
            <a:r>
              <a:rPr lang="zh-CN" altLang="zh-CN" sz="2000" dirty="0">
                <a:solidFill>
                  <a:schemeClr val="tx1">
                    <a:lumMod val="75000"/>
                    <a:lumOff val="25000"/>
                  </a:schemeClr>
                </a:solidFill>
              </a:rPr>
              <a:t>包的</a:t>
            </a:r>
            <a:r>
              <a:rPr lang="en-US" altLang="zh-CN" sz="2000" dirty="0">
                <a:solidFill>
                  <a:schemeClr val="tx1">
                    <a:lumMod val="75000"/>
                    <a:lumOff val="25000"/>
                  </a:schemeClr>
                </a:solidFill>
              </a:rPr>
              <a:t>genetic </a:t>
            </a:r>
            <a:r>
              <a:rPr lang="zh-CN" altLang="zh-CN" sz="2000" dirty="0">
                <a:solidFill>
                  <a:schemeClr val="tx1">
                    <a:lumMod val="75000"/>
                    <a:lumOff val="25000"/>
                  </a:schemeClr>
                </a:solidFill>
              </a:rPr>
              <a:t>函数</a:t>
            </a:r>
          </a:p>
          <a:p>
            <a:r>
              <a:rPr lang="en-US" altLang="zh-CN" sz="2000" dirty="0">
                <a:solidFill>
                  <a:schemeClr val="tx1">
                    <a:lumMod val="75000"/>
                    <a:lumOff val="25000"/>
                  </a:schemeClr>
                </a:solidFill>
              </a:rPr>
              <a:t>&gt;</a:t>
            </a:r>
            <a:r>
              <a:rPr lang="en-US" altLang="zh-CN" sz="2000" dirty="0" err="1">
                <a:solidFill>
                  <a:schemeClr val="tx1">
                    <a:lumMod val="75000"/>
                    <a:lumOff val="25000"/>
                  </a:schemeClr>
                </a:solidFill>
              </a:rPr>
              <a:t>qsar.data</a:t>
            </a:r>
            <a:r>
              <a:rPr lang="en-US" altLang="zh-CN" sz="2000" dirty="0">
                <a:solidFill>
                  <a:schemeClr val="tx1">
                    <a:lumMod val="75000"/>
                    <a:lumOff val="25000"/>
                  </a:schemeClr>
                </a:solidFill>
              </a:rPr>
              <a:t>&lt;-read.csv(file=</a:t>
            </a:r>
            <a:r>
              <a:rPr lang="en-US" altLang="zh-CN" sz="2000" dirty="0" err="1">
                <a:solidFill>
                  <a:schemeClr val="tx1">
                    <a:lumMod val="75000"/>
                    <a:lumOff val="25000"/>
                  </a:schemeClr>
                </a:solidFill>
              </a:rPr>
              <a:t>file.choose</a:t>
            </a:r>
            <a:r>
              <a:rPr lang="en-US" altLang="zh-CN" sz="2000" dirty="0">
                <a:solidFill>
                  <a:schemeClr val="tx1">
                    <a:lumMod val="75000"/>
                    <a:lumOff val="25000"/>
                  </a:schemeClr>
                </a:solidFill>
              </a:rPr>
              <a:t>(),header=T)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&gt;dim(</a:t>
            </a:r>
            <a:r>
              <a:rPr lang="en-US" altLang="zh-CN" sz="2000" dirty="0" err="1">
                <a:solidFill>
                  <a:schemeClr val="tx1">
                    <a:lumMod val="75000"/>
                    <a:lumOff val="25000"/>
                  </a:schemeClr>
                </a:solidFill>
              </a:rPr>
              <a:t>qsar.data</a:t>
            </a:r>
            <a:r>
              <a:rPr lang="en-US" altLang="zh-CN" sz="2000" dirty="0">
                <a:solidFill>
                  <a:schemeClr val="tx1">
                    <a:lumMod val="75000"/>
                    <a:lumOff val="25000"/>
                  </a:schemeClr>
                </a:solidFill>
              </a:rPr>
              <a:t>);</a:t>
            </a:r>
            <a:r>
              <a:rPr lang="en-US" altLang="zh-CN" sz="2000" dirty="0" err="1">
                <a:solidFill>
                  <a:schemeClr val="tx1">
                    <a:lumMod val="75000"/>
                    <a:lumOff val="25000"/>
                  </a:schemeClr>
                </a:solidFill>
              </a:rPr>
              <a:t>colnames</a:t>
            </a:r>
            <a:r>
              <a:rPr lang="en-US" altLang="zh-CN" sz="2000" dirty="0">
                <a:solidFill>
                  <a:schemeClr val="tx1">
                    <a:lumMod val="75000"/>
                    <a:lumOff val="25000"/>
                  </a:schemeClr>
                </a:solidFill>
              </a:rPr>
              <a:t>(</a:t>
            </a:r>
            <a:r>
              <a:rPr lang="en-US" altLang="zh-CN" sz="2000" dirty="0" err="1">
                <a:solidFill>
                  <a:schemeClr val="tx1">
                    <a:lumMod val="75000"/>
                    <a:lumOff val="25000"/>
                  </a:schemeClr>
                </a:solidFill>
              </a:rPr>
              <a:t>qsar.data</a:t>
            </a:r>
            <a:r>
              <a:rPr lang="en-US" altLang="zh-CN" sz="2000" dirty="0">
                <a:solidFill>
                  <a:schemeClr val="tx1">
                    <a:lumMod val="75000"/>
                    <a:lumOff val="25000"/>
                  </a:schemeClr>
                </a:solidFill>
              </a:rPr>
              <a:t>)</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&gt;library(</a:t>
            </a:r>
            <a:r>
              <a:rPr lang="en-US" altLang="zh-CN" sz="2000" dirty="0" err="1">
                <a:solidFill>
                  <a:schemeClr val="tx1">
                    <a:lumMod val="75000"/>
                    <a:lumOff val="25000"/>
                  </a:schemeClr>
                </a:solidFill>
              </a:rPr>
              <a:t>subselect</a:t>
            </a:r>
            <a:r>
              <a:rPr lang="en-US" altLang="zh-CN" sz="2000" dirty="0">
                <a:solidFill>
                  <a:schemeClr val="tx1">
                    <a:lumMod val="75000"/>
                    <a:lumOff val="25000"/>
                  </a:schemeClr>
                </a:solidFill>
              </a:rPr>
              <a:t>)</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a:t>
            </a:r>
            <a:r>
              <a:rPr lang="en-US" altLang="zh-CN" sz="2000" dirty="0" err="1">
                <a:solidFill>
                  <a:schemeClr val="tx1">
                    <a:lumMod val="75000"/>
                    <a:lumOff val="25000"/>
                  </a:schemeClr>
                </a:solidFill>
              </a:rPr>
              <a:t>qsar.dataHmat</a:t>
            </a:r>
            <a:r>
              <a:rPr lang="en-US" altLang="zh-CN" sz="2000" dirty="0">
                <a:solidFill>
                  <a:schemeClr val="tx1">
                    <a:lumMod val="75000"/>
                    <a:lumOff val="25000"/>
                  </a:schemeClr>
                </a:solidFill>
              </a:rPr>
              <a:t>&lt;-</a:t>
            </a:r>
            <a:r>
              <a:rPr lang="en-US" altLang="zh-CN" sz="2000" dirty="0" err="1">
                <a:solidFill>
                  <a:schemeClr val="tx1">
                    <a:lumMod val="75000"/>
                    <a:lumOff val="25000"/>
                  </a:schemeClr>
                </a:solidFill>
              </a:rPr>
              <a:t>lmHmat</a:t>
            </a:r>
            <a:r>
              <a:rPr lang="en-US" altLang="zh-CN" sz="2000" dirty="0">
                <a:solidFill>
                  <a:schemeClr val="tx1">
                    <a:lumMod val="75000"/>
                    <a:lumOff val="25000"/>
                  </a:schemeClr>
                </a:solidFill>
              </a:rPr>
              <a:t>(</a:t>
            </a:r>
            <a:r>
              <a:rPr lang="en-US" altLang="zh-CN" sz="2000" dirty="0" err="1">
                <a:solidFill>
                  <a:schemeClr val="tx1">
                    <a:lumMod val="75000"/>
                    <a:lumOff val="25000"/>
                  </a:schemeClr>
                </a:solidFill>
              </a:rPr>
              <a:t>qsar.data</a:t>
            </a:r>
            <a:r>
              <a:rPr lang="en-US" altLang="zh-CN" sz="2000" dirty="0">
                <a:solidFill>
                  <a:schemeClr val="tx1">
                    <a:lumMod val="75000"/>
                    <a:lumOff val="25000"/>
                  </a:schemeClr>
                </a:solidFill>
              </a:rPr>
              <a:t>[,c(3:23)],</a:t>
            </a:r>
            <a:r>
              <a:rPr lang="en-US" altLang="zh-CN" sz="2000" dirty="0" err="1">
                <a:solidFill>
                  <a:schemeClr val="tx1">
                    <a:lumMod val="75000"/>
                    <a:lumOff val="25000"/>
                  </a:schemeClr>
                </a:solidFill>
              </a:rPr>
              <a:t>qsar.data</a:t>
            </a:r>
            <a:r>
              <a:rPr lang="en-US" altLang="zh-CN" sz="2000" dirty="0">
                <a:solidFill>
                  <a:schemeClr val="tx1">
                    <a:lumMod val="75000"/>
                    <a:lumOff val="25000"/>
                  </a:schemeClr>
                </a:solidFill>
              </a:rPr>
              <a:t>[,2])</a:t>
            </a:r>
            <a:endParaRPr lang="zh-CN" altLang="zh-CN" sz="2000" dirty="0">
              <a:solidFill>
                <a:schemeClr val="tx1">
                  <a:lumMod val="75000"/>
                  <a:lumOff val="25000"/>
                </a:schemeClr>
              </a:solidFill>
            </a:endParaRPr>
          </a:p>
          <a:p>
            <a:r>
              <a:rPr lang="pt-BR" altLang="zh-CN" sz="2000" dirty="0">
                <a:solidFill>
                  <a:schemeClr val="tx1">
                    <a:lumMod val="75000"/>
                    <a:lumOff val="25000"/>
                  </a:schemeClr>
                </a:solidFill>
              </a:rPr>
              <a:t>&gt;names(qsar.data[,2,drop=FALSE])</a:t>
            </a:r>
            <a:endParaRPr lang="zh-CN" altLang="zh-CN" sz="2000" dirty="0">
              <a:solidFill>
                <a:schemeClr val="tx1">
                  <a:lumMod val="75000"/>
                  <a:lumOff val="25000"/>
                </a:schemeClr>
              </a:solidFill>
            </a:endParaRPr>
          </a:p>
          <a:p>
            <a:r>
              <a:rPr lang="pt-BR" altLang="zh-CN" sz="2000" dirty="0">
                <a:solidFill>
                  <a:schemeClr val="tx1">
                    <a:lumMod val="75000"/>
                    <a:lumOff val="25000"/>
                  </a:schemeClr>
                </a:solidFill>
              </a:rPr>
              <a:t>&gt;colnames(qsar.dataHmat)</a:t>
            </a:r>
            <a:endParaRPr lang="zh-CN" altLang="zh-CN" sz="2000" dirty="0">
              <a:solidFill>
                <a:schemeClr val="tx1">
                  <a:lumMod val="75000"/>
                  <a:lumOff val="25000"/>
                </a:schemeClr>
              </a:solidFill>
            </a:endParaRPr>
          </a:p>
          <a:p>
            <a:r>
              <a:rPr lang="pt-BR" altLang="zh-CN" sz="2000" dirty="0">
                <a:solidFill>
                  <a:schemeClr val="tx1">
                    <a:lumMod val="75000"/>
                    <a:lumOff val="25000"/>
                  </a:schemeClr>
                </a:solidFill>
              </a:rPr>
              <a:t>&gt;genetic(qsar.dataHmat$mat, kmin=2,  H=qsar.dataHmat$H, r=1, crit="CCR12")</a:t>
            </a:r>
            <a:endParaRPr lang="zh-CN" altLang="zh-CN" sz="2000" dirty="0"/>
          </a:p>
          <a:p>
            <a:endParaRPr lang="zh-CN" altLang="zh-CN" sz="2000" dirty="0"/>
          </a:p>
        </p:txBody>
      </p:sp>
      <p:sp>
        <p:nvSpPr>
          <p:cNvPr id="20" name="文本框 12"/>
          <p:cNvSpPr txBox="1"/>
          <p:nvPr/>
        </p:nvSpPr>
        <p:spPr>
          <a:xfrm>
            <a:off x="541465" y="781992"/>
            <a:ext cx="5689904"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en-US" sz="2400" dirty="0">
                <a:solidFill>
                  <a:schemeClr val="tx1">
                    <a:lumMod val="75000"/>
                    <a:lumOff val="25000"/>
                  </a:schemeClr>
                </a:solidFill>
              </a:rPr>
              <a:t>重要变量</a:t>
            </a:r>
            <a:r>
              <a:rPr lang="zh-CN" altLang="zh-CN" sz="2400" dirty="0">
                <a:solidFill>
                  <a:schemeClr val="tx1">
                    <a:lumMod val="75000"/>
                    <a:lumOff val="25000"/>
                  </a:schemeClr>
                </a:solidFill>
              </a:rPr>
              <a:t>选择</a:t>
            </a:r>
            <a:endParaRPr kumimoji="1" lang="zh-CN" altLang="zh-CN" sz="2400" dirty="0">
              <a:solidFill>
                <a:schemeClr val="tx1">
                  <a:lumMod val="75000"/>
                  <a:lumOff val="25000"/>
                </a:schemeClr>
              </a:solidFill>
            </a:endParaRPr>
          </a:p>
        </p:txBody>
      </p:sp>
      <p:grpSp>
        <p:nvGrpSpPr>
          <p:cNvPr id="13" name="组合 12"/>
          <p:cNvGrpSpPr/>
          <p:nvPr/>
        </p:nvGrpSpPr>
        <p:grpSpPr>
          <a:xfrm>
            <a:off x="-1" y="-2439"/>
            <a:ext cx="9145786" cy="718410"/>
            <a:chOff x="-1" y="190175"/>
            <a:chExt cx="9145786" cy="525795"/>
          </a:xfrm>
        </p:grpSpPr>
        <p:sp>
          <p:nvSpPr>
            <p:cNvPr id="14" name="任意多边形 13"/>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1" name="任意多边形 20"/>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 name="任意多边形 24"/>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6"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7.1 </a:t>
            </a:r>
            <a:r>
              <a:rPr lang="zh-CN" altLang="en-US" sz="2100" b="1" spc="225" dirty="0">
                <a:solidFill>
                  <a:prstClr val="white"/>
                </a:solidFill>
              </a:rPr>
              <a:t>数据清洗</a:t>
            </a:r>
          </a:p>
        </p:txBody>
      </p:sp>
      <p:sp>
        <p:nvSpPr>
          <p:cNvPr id="27"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8" name="文本框 27"/>
          <p:cNvSpPr txBox="1"/>
          <p:nvPr/>
        </p:nvSpPr>
        <p:spPr>
          <a:xfrm>
            <a:off x="6401867" y="234392"/>
            <a:ext cx="1447832" cy="300082"/>
          </a:xfrm>
          <a:prstGeom prst="rect">
            <a:avLst/>
          </a:prstGeom>
          <a:noFill/>
        </p:spPr>
        <p:txBody>
          <a:bodyPr wrap="none" rtlCol="0">
            <a:spAutoFit/>
          </a:bodyPr>
          <a:lstStyle/>
          <a:p>
            <a:r>
              <a:rPr lang="zh-CN" altLang="en-US" sz="1350" dirty="0">
                <a:solidFill>
                  <a:prstClr val="white"/>
                </a:solidFill>
              </a:rPr>
              <a:t>第七章 数据变换</a:t>
            </a:r>
          </a:p>
        </p:txBody>
      </p:sp>
    </p:spTree>
    <p:extLst>
      <p:ext uri="{BB962C8B-B14F-4D97-AF65-F5344CB8AC3E}">
        <p14:creationId xmlns:p14="http://schemas.microsoft.com/office/powerpoint/2010/main" val="2510347962"/>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TextBox 18"/>
          <p:cNvSpPr txBox="1"/>
          <p:nvPr/>
        </p:nvSpPr>
        <p:spPr>
          <a:xfrm>
            <a:off x="633046" y="1603717"/>
            <a:ext cx="7652825" cy="1323439"/>
          </a:xfrm>
          <a:prstGeom prst="rect">
            <a:avLst/>
          </a:prstGeom>
          <a:noFill/>
        </p:spPr>
        <p:txBody>
          <a:bodyPr wrap="square" rtlCol="0">
            <a:spAutoFit/>
          </a:bodyPr>
          <a:lstStyle/>
          <a:p>
            <a:r>
              <a:rPr lang="pt-BR" altLang="zh-CN" sz="2000" dirty="0">
                <a:solidFill>
                  <a:schemeClr val="tx1">
                    <a:lumMod val="75000"/>
                    <a:lumOff val="25000"/>
                  </a:schemeClr>
                </a:solidFill>
              </a:rPr>
              <a:t>(3)</a:t>
            </a:r>
            <a:r>
              <a:rPr lang="zh-CN" altLang="zh-CN" sz="2000" dirty="0">
                <a:solidFill>
                  <a:schemeClr val="tx1">
                    <a:lumMod val="75000"/>
                    <a:lumOff val="25000"/>
                  </a:schemeClr>
                </a:solidFill>
              </a:rPr>
              <a:t>方法</a:t>
            </a:r>
            <a:r>
              <a:rPr lang="pt-BR" altLang="zh-CN" sz="2000" dirty="0">
                <a:solidFill>
                  <a:schemeClr val="tx1">
                    <a:lumMod val="75000"/>
                    <a:lumOff val="25000"/>
                  </a:schemeClr>
                </a:solidFill>
              </a:rPr>
              <a:t>3</a:t>
            </a:r>
            <a:r>
              <a:rPr lang="zh-CN" altLang="zh-CN" sz="2000" dirty="0">
                <a:solidFill>
                  <a:schemeClr val="tx1">
                    <a:lumMod val="75000"/>
                    <a:lumOff val="25000"/>
                  </a:schemeClr>
                </a:solidFill>
              </a:rPr>
              <a:t>：</a:t>
            </a:r>
            <a:r>
              <a:rPr lang="pt-BR" altLang="zh-CN" sz="2000" dirty="0">
                <a:solidFill>
                  <a:schemeClr val="tx1">
                    <a:lumMod val="75000"/>
                    <a:lumOff val="25000"/>
                  </a:schemeClr>
                </a:solidFill>
              </a:rPr>
              <a:t>subselect</a:t>
            </a:r>
            <a:r>
              <a:rPr lang="zh-CN" altLang="zh-CN" sz="2000" dirty="0">
                <a:solidFill>
                  <a:schemeClr val="tx1">
                    <a:lumMod val="75000"/>
                    <a:lumOff val="25000"/>
                  </a:schemeClr>
                </a:solidFill>
              </a:rPr>
              <a:t>包的</a:t>
            </a:r>
            <a:r>
              <a:rPr lang="pt-BR" altLang="zh-CN" sz="2000" dirty="0">
                <a:solidFill>
                  <a:schemeClr val="tx1">
                    <a:lumMod val="75000"/>
                    <a:lumOff val="25000"/>
                  </a:schemeClr>
                </a:solidFill>
              </a:rPr>
              <a:t>anneal </a:t>
            </a:r>
            <a:r>
              <a:rPr lang="zh-CN" altLang="zh-CN" sz="2000" dirty="0">
                <a:solidFill>
                  <a:schemeClr val="tx1">
                    <a:lumMod val="75000"/>
                    <a:lumOff val="25000"/>
                  </a:schemeClr>
                </a:solidFill>
              </a:rPr>
              <a:t>函数</a:t>
            </a:r>
          </a:p>
          <a:p>
            <a:r>
              <a:rPr lang="pt-BR" altLang="zh-CN" sz="2000" dirty="0">
                <a:solidFill>
                  <a:schemeClr val="tx1">
                    <a:lumMod val="75000"/>
                    <a:lumOff val="25000"/>
                  </a:schemeClr>
                </a:solidFill>
              </a:rPr>
              <a:t>&gt;qsar.data&lt;-read.csv(file=file.choose(),header=T)   </a:t>
            </a:r>
            <a:endParaRPr lang="zh-CN" altLang="zh-CN" sz="2000" dirty="0">
              <a:solidFill>
                <a:schemeClr val="tx1">
                  <a:lumMod val="75000"/>
                  <a:lumOff val="25000"/>
                </a:schemeClr>
              </a:solidFill>
            </a:endParaRPr>
          </a:p>
          <a:p>
            <a:r>
              <a:rPr lang="pt-BR" altLang="zh-CN" sz="2000" dirty="0">
                <a:solidFill>
                  <a:schemeClr val="tx1">
                    <a:lumMod val="75000"/>
                    <a:lumOff val="25000"/>
                  </a:schemeClr>
                </a:solidFill>
              </a:rPr>
              <a:t>&gt;library(subselect)</a:t>
            </a:r>
            <a:endParaRPr lang="zh-CN" altLang="zh-CN" sz="2000" dirty="0"/>
          </a:p>
          <a:p>
            <a:endParaRPr lang="zh-CN" altLang="zh-CN" sz="2000" dirty="0"/>
          </a:p>
        </p:txBody>
      </p:sp>
      <p:sp>
        <p:nvSpPr>
          <p:cNvPr id="20" name="文本框 12"/>
          <p:cNvSpPr txBox="1"/>
          <p:nvPr/>
        </p:nvSpPr>
        <p:spPr>
          <a:xfrm>
            <a:off x="541465" y="781992"/>
            <a:ext cx="5689904"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en-US" sz="2400" dirty="0">
                <a:solidFill>
                  <a:schemeClr val="tx1">
                    <a:lumMod val="75000"/>
                    <a:lumOff val="25000"/>
                  </a:schemeClr>
                </a:solidFill>
              </a:rPr>
              <a:t>重要变量</a:t>
            </a:r>
            <a:r>
              <a:rPr lang="zh-CN" altLang="zh-CN" sz="2400" dirty="0">
                <a:solidFill>
                  <a:schemeClr val="tx1">
                    <a:lumMod val="75000"/>
                    <a:lumOff val="25000"/>
                  </a:schemeClr>
                </a:solidFill>
              </a:rPr>
              <a:t>选择</a:t>
            </a:r>
            <a:endParaRPr kumimoji="1" lang="zh-CN" altLang="zh-CN" sz="2400" dirty="0">
              <a:solidFill>
                <a:schemeClr val="tx1">
                  <a:lumMod val="75000"/>
                  <a:lumOff val="25000"/>
                </a:schemeClr>
              </a:solidFill>
            </a:endParaRPr>
          </a:p>
        </p:txBody>
      </p:sp>
      <p:grpSp>
        <p:nvGrpSpPr>
          <p:cNvPr id="13" name="组合 12"/>
          <p:cNvGrpSpPr/>
          <p:nvPr/>
        </p:nvGrpSpPr>
        <p:grpSpPr>
          <a:xfrm>
            <a:off x="-1" y="-2439"/>
            <a:ext cx="9145786" cy="718410"/>
            <a:chOff x="-1" y="190175"/>
            <a:chExt cx="9145786" cy="525795"/>
          </a:xfrm>
        </p:grpSpPr>
        <p:sp>
          <p:nvSpPr>
            <p:cNvPr id="14" name="任意多边形 13"/>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1" name="任意多边形 20"/>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 name="任意多边形 24"/>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6"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7.1 </a:t>
            </a:r>
            <a:r>
              <a:rPr lang="zh-CN" altLang="en-US" sz="2100" b="1" spc="225" dirty="0">
                <a:solidFill>
                  <a:prstClr val="white"/>
                </a:solidFill>
              </a:rPr>
              <a:t>数据清洗</a:t>
            </a:r>
          </a:p>
        </p:txBody>
      </p:sp>
      <p:sp>
        <p:nvSpPr>
          <p:cNvPr id="27"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8" name="文本框 27"/>
          <p:cNvSpPr txBox="1"/>
          <p:nvPr/>
        </p:nvSpPr>
        <p:spPr>
          <a:xfrm>
            <a:off x="6401867" y="234392"/>
            <a:ext cx="1447832" cy="300082"/>
          </a:xfrm>
          <a:prstGeom prst="rect">
            <a:avLst/>
          </a:prstGeom>
          <a:noFill/>
        </p:spPr>
        <p:txBody>
          <a:bodyPr wrap="none" rtlCol="0">
            <a:spAutoFit/>
          </a:bodyPr>
          <a:lstStyle/>
          <a:p>
            <a:r>
              <a:rPr lang="zh-CN" altLang="en-US" sz="1350" dirty="0">
                <a:solidFill>
                  <a:prstClr val="white"/>
                </a:solidFill>
              </a:rPr>
              <a:t>第七章 数据变换</a:t>
            </a:r>
          </a:p>
        </p:txBody>
      </p:sp>
    </p:spTree>
    <p:extLst>
      <p:ext uri="{BB962C8B-B14F-4D97-AF65-F5344CB8AC3E}">
        <p14:creationId xmlns:p14="http://schemas.microsoft.com/office/powerpoint/2010/main" val="3940993288"/>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TextBox 18"/>
          <p:cNvSpPr txBox="1"/>
          <p:nvPr/>
        </p:nvSpPr>
        <p:spPr>
          <a:xfrm>
            <a:off x="633046" y="1603717"/>
            <a:ext cx="7652825" cy="2246769"/>
          </a:xfrm>
          <a:prstGeom prst="rect">
            <a:avLst/>
          </a:prstGeom>
          <a:noFill/>
        </p:spPr>
        <p:txBody>
          <a:bodyPr wrap="square" rtlCol="0">
            <a:spAutoFit/>
          </a:bodyPr>
          <a:lstStyle/>
          <a:p>
            <a:pPr algn="just"/>
            <a:r>
              <a:rPr lang="pt-BR" altLang="zh-CN" sz="2000" dirty="0">
                <a:solidFill>
                  <a:schemeClr val="tx1">
                    <a:lumMod val="75000"/>
                    <a:lumOff val="25000"/>
                  </a:schemeClr>
                </a:solidFill>
              </a:rPr>
              <a:t>(1)</a:t>
            </a:r>
            <a:r>
              <a:rPr lang="zh-CN" altLang="zh-CN" sz="2000" dirty="0">
                <a:solidFill>
                  <a:schemeClr val="tx1">
                    <a:lumMod val="75000"/>
                    <a:lumOff val="25000"/>
                  </a:schemeClr>
                </a:solidFill>
              </a:rPr>
              <a:t>训练数据集：用于建模；</a:t>
            </a:r>
          </a:p>
          <a:p>
            <a:pPr algn="just"/>
            <a:r>
              <a:rPr lang="pt-BR" altLang="zh-CN" sz="2000" dirty="0">
                <a:solidFill>
                  <a:schemeClr val="tx1">
                    <a:lumMod val="75000"/>
                    <a:lumOff val="25000"/>
                  </a:schemeClr>
                </a:solidFill>
              </a:rPr>
              <a:t>(2)</a:t>
            </a:r>
            <a:r>
              <a:rPr lang="zh-CN" altLang="zh-CN" sz="2000" dirty="0">
                <a:solidFill>
                  <a:schemeClr val="tx1">
                    <a:lumMod val="75000"/>
                    <a:lumOff val="25000"/>
                  </a:schemeClr>
                </a:solidFill>
              </a:rPr>
              <a:t>验证数据集：用于模型评估，这一过程会导致模型调整，或参数设置，一旦评估的模型满足期待的性能，就可以用于测试集；</a:t>
            </a:r>
          </a:p>
          <a:p>
            <a:pPr algn="just"/>
            <a:r>
              <a:rPr lang="pt-BR" altLang="zh-CN" sz="2000" dirty="0">
                <a:solidFill>
                  <a:schemeClr val="tx1">
                    <a:lumMod val="75000"/>
                    <a:lumOff val="25000"/>
                  </a:schemeClr>
                </a:solidFill>
              </a:rPr>
              <a:t>(3)</a:t>
            </a:r>
            <a:r>
              <a:rPr lang="zh-CN" altLang="zh-CN" sz="2000" dirty="0">
                <a:solidFill>
                  <a:schemeClr val="tx1">
                    <a:lumMod val="75000"/>
                    <a:lumOff val="25000"/>
                  </a:schemeClr>
                </a:solidFill>
              </a:rPr>
              <a:t>测试数据集：是所谓的外样本集（不可见的观测数据），随机从数据集中选取的观测数据，但在建模中不能使用，重要的是要确保模型是无偏估计。</a:t>
            </a:r>
            <a:endParaRPr lang="zh-CN" altLang="zh-CN" sz="2000" dirty="0"/>
          </a:p>
          <a:p>
            <a:pPr algn="just"/>
            <a:endParaRPr lang="zh-CN" altLang="zh-CN" sz="2000" dirty="0"/>
          </a:p>
        </p:txBody>
      </p:sp>
      <p:sp>
        <p:nvSpPr>
          <p:cNvPr id="20" name="文本框 12"/>
          <p:cNvSpPr txBox="1"/>
          <p:nvPr/>
        </p:nvSpPr>
        <p:spPr>
          <a:xfrm>
            <a:off x="541465" y="781992"/>
            <a:ext cx="5689904"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数据集选择</a:t>
            </a:r>
            <a:endParaRPr kumimoji="1" lang="zh-CN" altLang="zh-CN" sz="2400" dirty="0">
              <a:solidFill>
                <a:schemeClr val="tx1">
                  <a:lumMod val="75000"/>
                  <a:lumOff val="25000"/>
                </a:schemeClr>
              </a:solidFill>
            </a:endParaRPr>
          </a:p>
        </p:txBody>
      </p:sp>
      <p:grpSp>
        <p:nvGrpSpPr>
          <p:cNvPr id="13" name="组合 12"/>
          <p:cNvGrpSpPr/>
          <p:nvPr/>
        </p:nvGrpSpPr>
        <p:grpSpPr>
          <a:xfrm>
            <a:off x="-1" y="-2439"/>
            <a:ext cx="9145786" cy="718410"/>
            <a:chOff x="-1" y="190175"/>
            <a:chExt cx="9145786" cy="525795"/>
          </a:xfrm>
        </p:grpSpPr>
        <p:sp>
          <p:nvSpPr>
            <p:cNvPr id="14" name="任意多边形 13"/>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1" name="任意多边形 20"/>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 name="任意多边形 24"/>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6"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7.1 </a:t>
            </a:r>
            <a:r>
              <a:rPr lang="zh-CN" altLang="en-US" sz="2100" b="1" spc="225" dirty="0">
                <a:solidFill>
                  <a:prstClr val="white"/>
                </a:solidFill>
              </a:rPr>
              <a:t>数据清洗</a:t>
            </a:r>
          </a:p>
        </p:txBody>
      </p:sp>
      <p:sp>
        <p:nvSpPr>
          <p:cNvPr id="27"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8" name="文本框 27"/>
          <p:cNvSpPr txBox="1"/>
          <p:nvPr/>
        </p:nvSpPr>
        <p:spPr>
          <a:xfrm>
            <a:off x="6401867" y="234392"/>
            <a:ext cx="1447832" cy="300082"/>
          </a:xfrm>
          <a:prstGeom prst="rect">
            <a:avLst/>
          </a:prstGeom>
          <a:noFill/>
        </p:spPr>
        <p:txBody>
          <a:bodyPr wrap="none" rtlCol="0">
            <a:spAutoFit/>
          </a:bodyPr>
          <a:lstStyle/>
          <a:p>
            <a:r>
              <a:rPr lang="zh-CN" altLang="en-US" sz="1350" dirty="0">
                <a:solidFill>
                  <a:prstClr val="white"/>
                </a:solidFill>
              </a:rPr>
              <a:t>第七章 数据变换</a:t>
            </a:r>
          </a:p>
        </p:txBody>
      </p:sp>
    </p:spTree>
    <p:extLst>
      <p:ext uri="{BB962C8B-B14F-4D97-AF65-F5344CB8AC3E}">
        <p14:creationId xmlns:p14="http://schemas.microsoft.com/office/powerpoint/2010/main" val="1864748526"/>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TextBox 18"/>
          <p:cNvSpPr txBox="1"/>
          <p:nvPr/>
        </p:nvSpPr>
        <p:spPr>
          <a:xfrm>
            <a:off x="633046" y="1434905"/>
            <a:ext cx="7652825" cy="3785652"/>
          </a:xfrm>
          <a:prstGeom prst="rect">
            <a:avLst/>
          </a:prstGeom>
          <a:noFill/>
        </p:spPr>
        <p:txBody>
          <a:bodyPr wrap="square" rtlCol="0">
            <a:spAutoFit/>
          </a:bodyPr>
          <a:lstStyle/>
          <a:p>
            <a:pPr indent="457200"/>
            <a:r>
              <a:rPr lang="pt-BR" altLang="zh-CN" sz="2000" dirty="0">
                <a:solidFill>
                  <a:schemeClr val="tx1">
                    <a:lumMod val="75000"/>
                    <a:lumOff val="25000"/>
                  </a:schemeClr>
                </a:solidFill>
              </a:rPr>
              <a:t>PCA</a:t>
            </a:r>
            <a:r>
              <a:rPr lang="zh-CN" altLang="zh-CN" sz="2000" dirty="0">
                <a:solidFill>
                  <a:schemeClr val="tx1">
                    <a:lumMod val="75000"/>
                    <a:lumOff val="25000"/>
                  </a:schemeClr>
                </a:solidFill>
              </a:rPr>
              <a:t>（</a:t>
            </a:r>
            <a:r>
              <a:rPr lang="pt-BR" altLang="zh-CN" sz="2000" dirty="0">
                <a:solidFill>
                  <a:schemeClr val="tx1">
                    <a:lumMod val="75000"/>
                    <a:lumOff val="25000"/>
                  </a:schemeClr>
                </a:solidFill>
              </a:rPr>
              <a:t>Principal Component Analysis</a:t>
            </a:r>
            <a:r>
              <a:rPr lang="zh-CN" altLang="zh-CN" sz="2000" dirty="0">
                <a:solidFill>
                  <a:schemeClr val="tx1">
                    <a:lumMod val="75000"/>
                    <a:lumOff val="25000"/>
                  </a:schemeClr>
                </a:solidFill>
              </a:rPr>
              <a:t>，主成分分析）的思想，就是是一种数据降维技巧，它能将大量相关变量转化为一组很少的不相关变量，这些无关变量称为主成分。</a:t>
            </a:r>
          </a:p>
          <a:p>
            <a:pPr indent="457200"/>
            <a:r>
              <a:rPr lang="en-US" altLang="zh-CN" sz="2000" dirty="0">
                <a:solidFill>
                  <a:schemeClr val="tx1">
                    <a:lumMod val="75000"/>
                    <a:lumOff val="25000"/>
                  </a:schemeClr>
                </a:solidFill>
              </a:rPr>
              <a:t>PCA</a:t>
            </a:r>
            <a:r>
              <a:rPr lang="zh-CN" altLang="zh-CN" sz="2000" dirty="0">
                <a:solidFill>
                  <a:schemeClr val="tx1">
                    <a:lumMod val="75000"/>
                    <a:lumOff val="25000"/>
                  </a:schemeClr>
                </a:solidFill>
              </a:rPr>
              <a:t>的目标是用一组较少的不相关变量代替大量相关变量，同时尽可能保留初始变量的信息，这些推导所得的变量称为主成分，它们是观测变量的线性组合。如第一主成分为：</a:t>
            </a:r>
          </a:p>
          <a:p>
            <a:pPr indent="457200"/>
            <a:r>
              <a:rPr lang="en-US" altLang="zh-CN" sz="2000" dirty="0">
                <a:solidFill>
                  <a:schemeClr val="tx1">
                    <a:lumMod val="75000"/>
                    <a:lumOff val="25000"/>
                  </a:schemeClr>
                </a:solidFill>
              </a:rPr>
              <a:t>PC1=a1X1=a2X2+……+</a:t>
            </a:r>
            <a:r>
              <a:rPr lang="en-US" altLang="zh-CN" sz="2000" dirty="0" err="1">
                <a:solidFill>
                  <a:schemeClr val="tx1">
                    <a:lumMod val="75000"/>
                    <a:lumOff val="25000"/>
                  </a:schemeClr>
                </a:solidFill>
              </a:rPr>
              <a:t>akXk</a:t>
            </a:r>
            <a:r>
              <a:rPr lang="en-US" altLang="zh-CN" sz="2000" dirty="0">
                <a:solidFill>
                  <a:schemeClr val="tx1">
                    <a:lumMod val="75000"/>
                    <a:lumOff val="25000"/>
                  </a:schemeClr>
                </a:solidFill>
              </a:rPr>
              <a:t>  </a:t>
            </a:r>
            <a:r>
              <a:rPr lang="zh-CN" altLang="zh-CN" sz="2000" dirty="0">
                <a:solidFill>
                  <a:schemeClr val="tx1">
                    <a:lumMod val="75000"/>
                    <a:lumOff val="25000"/>
                  </a:schemeClr>
                </a:solidFill>
              </a:rPr>
              <a:t>它是</a:t>
            </a:r>
            <a:r>
              <a:rPr lang="en-US" altLang="zh-CN" sz="2000" dirty="0">
                <a:solidFill>
                  <a:schemeClr val="tx1">
                    <a:lumMod val="75000"/>
                    <a:lumOff val="25000"/>
                  </a:schemeClr>
                </a:solidFill>
              </a:rPr>
              <a:t>k</a:t>
            </a:r>
            <a:r>
              <a:rPr lang="zh-CN" altLang="zh-CN" sz="2000" dirty="0">
                <a:solidFill>
                  <a:schemeClr val="tx1">
                    <a:lumMod val="75000"/>
                    <a:lumOff val="25000"/>
                  </a:schemeClr>
                </a:solidFill>
              </a:rPr>
              <a:t>个观测变量的加权组合，对初始变量集的方差解释性最大。</a:t>
            </a:r>
          </a:p>
          <a:p>
            <a:pPr indent="457200"/>
            <a:r>
              <a:rPr lang="zh-CN" altLang="zh-CN" sz="2000" dirty="0">
                <a:solidFill>
                  <a:schemeClr val="tx1">
                    <a:lumMod val="75000"/>
                    <a:lumOff val="25000"/>
                  </a:schemeClr>
                </a:solidFill>
              </a:rPr>
              <a:t>第二主成分是初始变量的线性组合，对方差的解释性排第二， 同时与第一主成分正交（不相关）。后面每一个主成分都最大化它对方差的解释程度，同时与之前所有的主成分都正交，但从实用的角度来看，都希望能用较少的主成分来近似全变量集。</a:t>
            </a:r>
          </a:p>
        </p:txBody>
      </p:sp>
      <p:sp>
        <p:nvSpPr>
          <p:cNvPr id="20" name="文本框 12"/>
          <p:cNvSpPr txBox="1"/>
          <p:nvPr/>
        </p:nvSpPr>
        <p:spPr>
          <a:xfrm>
            <a:off x="541465" y="781992"/>
            <a:ext cx="5689904"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主成分分析</a:t>
            </a:r>
            <a:endParaRPr kumimoji="1" lang="zh-CN" altLang="zh-CN" sz="2400" dirty="0">
              <a:solidFill>
                <a:schemeClr val="tx1">
                  <a:lumMod val="75000"/>
                  <a:lumOff val="25000"/>
                </a:schemeClr>
              </a:solidFill>
            </a:endParaRPr>
          </a:p>
        </p:txBody>
      </p:sp>
      <p:grpSp>
        <p:nvGrpSpPr>
          <p:cNvPr id="13" name="组合 12"/>
          <p:cNvGrpSpPr/>
          <p:nvPr/>
        </p:nvGrpSpPr>
        <p:grpSpPr>
          <a:xfrm>
            <a:off x="-1" y="-2439"/>
            <a:ext cx="9145786" cy="718410"/>
            <a:chOff x="-1" y="190175"/>
            <a:chExt cx="9145786" cy="525795"/>
          </a:xfrm>
        </p:grpSpPr>
        <p:sp>
          <p:nvSpPr>
            <p:cNvPr id="14" name="任意多边形 13"/>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1" name="任意多边形 20"/>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 name="任意多边形 24"/>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6"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7.1 </a:t>
            </a:r>
            <a:r>
              <a:rPr lang="zh-CN" altLang="en-US" sz="2100" b="1" spc="225" dirty="0">
                <a:solidFill>
                  <a:prstClr val="white"/>
                </a:solidFill>
              </a:rPr>
              <a:t>数据清洗</a:t>
            </a:r>
          </a:p>
        </p:txBody>
      </p:sp>
      <p:sp>
        <p:nvSpPr>
          <p:cNvPr id="27"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8" name="文本框 27"/>
          <p:cNvSpPr txBox="1"/>
          <p:nvPr/>
        </p:nvSpPr>
        <p:spPr>
          <a:xfrm>
            <a:off x="6401867" y="234392"/>
            <a:ext cx="1447832" cy="300082"/>
          </a:xfrm>
          <a:prstGeom prst="rect">
            <a:avLst/>
          </a:prstGeom>
          <a:noFill/>
        </p:spPr>
        <p:txBody>
          <a:bodyPr wrap="none" rtlCol="0">
            <a:spAutoFit/>
          </a:bodyPr>
          <a:lstStyle/>
          <a:p>
            <a:r>
              <a:rPr lang="zh-CN" altLang="en-US" sz="1350" dirty="0">
                <a:solidFill>
                  <a:prstClr val="white"/>
                </a:solidFill>
              </a:rPr>
              <a:t>第七章 数据变换</a:t>
            </a:r>
          </a:p>
        </p:txBody>
      </p:sp>
    </p:spTree>
    <p:extLst>
      <p:ext uri="{BB962C8B-B14F-4D97-AF65-F5344CB8AC3E}">
        <p14:creationId xmlns:p14="http://schemas.microsoft.com/office/powerpoint/2010/main" val="1672978833"/>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TextBox 18"/>
          <p:cNvSpPr txBox="1"/>
          <p:nvPr/>
        </p:nvSpPr>
        <p:spPr>
          <a:xfrm>
            <a:off x="633046" y="1434905"/>
            <a:ext cx="7652825" cy="2554545"/>
          </a:xfrm>
          <a:prstGeom prst="rect">
            <a:avLst/>
          </a:prstGeom>
          <a:noFill/>
        </p:spPr>
        <p:txBody>
          <a:bodyPr wrap="square" rtlCol="0">
            <a:spAutoFit/>
          </a:bodyPr>
          <a:lstStyle/>
          <a:p>
            <a:pPr indent="457200"/>
            <a:r>
              <a:rPr lang="en-US" altLang="zh-CN" sz="2000" dirty="0">
                <a:solidFill>
                  <a:schemeClr val="tx1">
                    <a:lumMod val="75000"/>
                    <a:lumOff val="25000"/>
                  </a:schemeClr>
                </a:solidFill>
              </a:rPr>
              <a:t>PCA</a:t>
            </a:r>
            <a:r>
              <a:rPr lang="zh-CN" altLang="zh-CN" sz="2000" dirty="0">
                <a:solidFill>
                  <a:schemeClr val="tx1">
                    <a:lumMod val="75000"/>
                    <a:lumOff val="25000"/>
                  </a:schemeClr>
                </a:solidFill>
              </a:rPr>
              <a:t>中需要多少个主成分的准则：</a:t>
            </a:r>
          </a:p>
          <a:p>
            <a:pPr lvl="0" indent="457200"/>
            <a:r>
              <a:rPr lang="zh-CN" altLang="zh-CN" sz="2000" dirty="0">
                <a:solidFill>
                  <a:schemeClr val="tx1">
                    <a:lumMod val="75000"/>
                    <a:lumOff val="25000"/>
                  </a:schemeClr>
                </a:solidFill>
              </a:rPr>
              <a:t>根据先验经验和理论知识判断主成分数；</a:t>
            </a:r>
          </a:p>
          <a:p>
            <a:pPr lvl="0" indent="457200"/>
            <a:r>
              <a:rPr lang="zh-CN" altLang="zh-CN" sz="2000" dirty="0">
                <a:solidFill>
                  <a:schemeClr val="tx1">
                    <a:lumMod val="75000"/>
                    <a:lumOff val="25000"/>
                  </a:schemeClr>
                </a:solidFill>
              </a:rPr>
              <a:t>根据要解释变量方差的积累值的阈值来判断需要的主成分数；</a:t>
            </a:r>
          </a:p>
          <a:p>
            <a:pPr lvl="0" indent="457200"/>
            <a:r>
              <a:rPr lang="zh-CN" altLang="zh-CN" sz="2000" dirty="0">
                <a:solidFill>
                  <a:schemeClr val="tx1">
                    <a:lumMod val="75000"/>
                    <a:lumOff val="25000"/>
                  </a:schemeClr>
                </a:solidFill>
              </a:rPr>
              <a:t>通过检查变量间</a:t>
            </a:r>
            <a:r>
              <a:rPr lang="en-US" altLang="zh-CN" sz="2000" dirty="0">
                <a:solidFill>
                  <a:schemeClr val="tx1">
                    <a:lumMod val="75000"/>
                    <a:lumOff val="25000"/>
                  </a:schemeClr>
                </a:solidFill>
              </a:rPr>
              <a:t>k*k</a:t>
            </a:r>
            <a:r>
              <a:rPr lang="zh-CN" altLang="zh-CN" sz="2000" dirty="0">
                <a:solidFill>
                  <a:schemeClr val="tx1">
                    <a:lumMod val="75000"/>
                    <a:lumOff val="25000"/>
                  </a:schemeClr>
                </a:solidFill>
              </a:rPr>
              <a:t>的相关系数矩阵来判断保留的主成分数。</a:t>
            </a:r>
            <a:endParaRPr lang="en-US" altLang="zh-CN" sz="2000" dirty="0">
              <a:solidFill>
                <a:schemeClr val="tx1">
                  <a:lumMod val="75000"/>
                  <a:lumOff val="25000"/>
                </a:schemeClr>
              </a:solidFill>
            </a:endParaRPr>
          </a:p>
          <a:p>
            <a:pPr lvl="0" indent="457200"/>
            <a:endParaRPr lang="zh-CN" altLang="zh-CN" sz="2000" dirty="0">
              <a:solidFill>
                <a:schemeClr val="tx1">
                  <a:lumMod val="75000"/>
                  <a:lumOff val="25000"/>
                </a:schemeClr>
              </a:solidFill>
            </a:endParaRPr>
          </a:p>
          <a:p>
            <a:pPr indent="457200"/>
            <a:r>
              <a:rPr lang="zh-CN" altLang="zh-CN" sz="2000" dirty="0">
                <a:solidFill>
                  <a:schemeClr val="tx1">
                    <a:lumMod val="75000"/>
                    <a:lumOff val="25000"/>
                  </a:schemeClr>
                </a:solidFill>
              </a:rPr>
              <a:t>最常见的是基于特征值的方法，每个主成分都与相关系数矩阵的特征值 关联，第一主成分与最大的特征值相关联，第二主成分与第二大的特征值相关联，依此类推。</a:t>
            </a:r>
          </a:p>
        </p:txBody>
      </p:sp>
      <p:sp>
        <p:nvSpPr>
          <p:cNvPr id="20" name="文本框 12"/>
          <p:cNvSpPr txBox="1"/>
          <p:nvPr/>
        </p:nvSpPr>
        <p:spPr>
          <a:xfrm>
            <a:off x="541465" y="781992"/>
            <a:ext cx="5689904"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主成分分析</a:t>
            </a:r>
            <a:endParaRPr kumimoji="1" lang="zh-CN" altLang="zh-CN" sz="2400" dirty="0">
              <a:solidFill>
                <a:schemeClr val="tx1">
                  <a:lumMod val="75000"/>
                  <a:lumOff val="25000"/>
                </a:schemeClr>
              </a:solidFill>
            </a:endParaRPr>
          </a:p>
        </p:txBody>
      </p:sp>
      <p:grpSp>
        <p:nvGrpSpPr>
          <p:cNvPr id="13" name="组合 12"/>
          <p:cNvGrpSpPr/>
          <p:nvPr/>
        </p:nvGrpSpPr>
        <p:grpSpPr>
          <a:xfrm>
            <a:off x="-1" y="-2439"/>
            <a:ext cx="9145786" cy="718410"/>
            <a:chOff x="-1" y="190175"/>
            <a:chExt cx="9145786" cy="525795"/>
          </a:xfrm>
        </p:grpSpPr>
        <p:sp>
          <p:nvSpPr>
            <p:cNvPr id="14" name="任意多边形 13"/>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1" name="任意多边形 20"/>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 name="任意多边形 24"/>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6"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7.1 </a:t>
            </a:r>
            <a:r>
              <a:rPr lang="zh-CN" altLang="en-US" sz="2100" b="1" spc="225" dirty="0">
                <a:solidFill>
                  <a:prstClr val="white"/>
                </a:solidFill>
              </a:rPr>
              <a:t>数据清洗</a:t>
            </a:r>
          </a:p>
        </p:txBody>
      </p:sp>
      <p:sp>
        <p:nvSpPr>
          <p:cNvPr id="27"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8" name="文本框 27"/>
          <p:cNvSpPr txBox="1"/>
          <p:nvPr/>
        </p:nvSpPr>
        <p:spPr>
          <a:xfrm>
            <a:off x="6401867" y="234392"/>
            <a:ext cx="1447832" cy="300082"/>
          </a:xfrm>
          <a:prstGeom prst="rect">
            <a:avLst/>
          </a:prstGeom>
          <a:noFill/>
        </p:spPr>
        <p:txBody>
          <a:bodyPr wrap="none" rtlCol="0">
            <a:spAutoFit/>
          </a:bodyPr>
          <a:lstStyle/>
          <a:p>
            <a:r>
              <a:rPr lang="zh-CN" altLang="en-US" sz="1350" dirty="0">
                <a:solidFill>
                  <a:prstClr val="white"/>
                </a:solidFill>
              </a:rPr>
              <a:t>第七章 数据变换</a:t>
            </a:r>
          </a:p>
        </p:txBody>
      </p:sp>
    </p:spTree>
    <p:extLst>
      <p:ext uri="{BB962C8B-B14F-4D97-AF65-F5344CB8AC3E}">
        <p14:creationId xmlns:p14="http://schemas.microsoft.com/office/powerpoint/2010/main" val="1636836174"/>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TextBox 18"/>
          <p:cNvSpPr txBox="1"/>
          <p:nvPr/>
        </p:nvSpPr>
        <p:spPr>
          <a:xfrm>
            <a:off x="633046" y="1434905"/>
            <a:ext cx="7652825" cy="2246769"/>
          </a:xfrm>
          <a:prstGeom prst="rect">
            <a:avLst/>
          </a:prstGeom>
          <a:noFill/>
        </p:spPr>
        <p:txBody>
          <a:bodyPr wrap="square" rtlCol="0">
            <a:spAutoFit/>
          </a:bodyPr>
          <a:lstStyle/>
          <a:p>
            <a:r>
              <a:rPr lang="zh-CN" altLang="zh-CN" sz="2000" dirty="0">
                <a:solidFill>
                  <a:schemeClr val="tx1">
                    <a:lumMod val="75000"/>
                    <a:lumOff val="25000"/>
                  </a:schemeClr>
                </a:solidFill>
              </a:rPr>
              <a:t>利用</a:t>
            </a:r>
            <a:r>
              <a:rPr lang="en-US" altLang="zh-CN" sz="2000" dirty="0" err="1">
                <a:solidFill>
                  <a:schemeClr val="tx1">
                    <a:lumMod val="75000"/>
                    <a:lumOff val="25000"/>
                  </a:schemeClr>
                </a:solidFill>
              </a:rPr>
              <a:t>fa.parallel</a:t>
            </a:r>
            <a:r>
              <a:rPr lang="zh-CN" altLang="zh-CN" sz="2000" dirty="0">
                <a:solidFill>
                  <a:schemeClr val="tx1">
                    <a:lumMod val="75000"/>
                    <a:lumOff val="25000"/>
                  </a:schemeClr>
                </a:solidFill>
              </a:rPr>
              <a:t>（）函数，可同时对三种特征值判别准则进行评价。</a:t>
            </a:r>
          </a:p>
          <a:p>
            <a:r>
              <a:rPr lang="en-US" altLang="zh-CN" sz="2000" dirty="0">
                <a:solidFill>
                  <a:schemeClr val="tx1">
                    <a:lumMod val="75000"/>
                    <a:lumOff val="25000"/>
                  </a:schemeClr>
                </a:solidFill>
              </a:rPr>
              <a:t>library(psych)  </a:t>
            </a:r>
            <a:endParaRPr lang="zh-CN" altLang="zh-CN" sz="2000" dirty="0">
              <a:solidFill>
                <a:schemeClr val="tx1">
                  <a:lumMod val="75000"/>
                  <a:lumOff val="25000"/>
                </a:schemeClr>
              </a:solidFill>
            </a:endParaRPr>
          </a:p>
          <a:p>
            <a:r>
              <a:rPr lang="en-US" altLang="zh-CN" sz="2000" dirty="0" err="1">
                <a:solidFill>
                  <a:schemeClr val="tx1">
                    <a:lumMod val="75000"/>
                    <a:lumOff val="25000"/>
                  </a:schemeClr>
                </a:solidFill>
              </a:rPr>
              <a:t>fa.parallel</a:t>
            </a:r>
            <a:r>
              <a:rPr lang="en-US" altLang="zh-CN" sz="2000" dirty="0">
                <a:solidFill>
                  <a:schemeClr val="tx1">
                    <a:lumMod val="75000"/>
                    <a:lumOff val="25000"/>
                  </a:schemeClr>
                </a:solidFill>
              </a:rPr>
              <a:t>(</a:t>
            </a:r>
            <a:r>
              <a:rPr lang="en-US" altLang="zh-CN" sz="2000" dirty="0" err="1">
                <a:solidFill>
                  <a:schemeClr val="tx1">
                    <a:lumMod val="75000"/>
                    <a:lumOff val="25000"/>
                  </a:schemeClr>
                </a:solidFill>
              </a:rPr>
              <a:t>USJudgeRatings</a:t>
            </a:r>
            <a:r>
              <a:rPr lang="en-US" altLang="zh-CN" sz="2000" dirty="0">
                <a:solidFill>
                  <a:schemeClr val="tx1">
                    <a:lumMod val="75000"/>
                    <a:lumOff val="25000"/>
                  </a:schemeClr>
                </a:solidFill>
              </a:rPr>
              <a:t>[,-1],fa="pc",</a:t>
            </a:r>
            <a:r>
              <a:rPr lang="en-US" altLang="zh-CN" sz="2000" dirty="0" err="1">
                <a:solidFill>
                  <a:schemeClr val="tx1">
                    <a:lumMod val="75000"/>
                    <a:lumOff val="25000"/>
                  </a:schemeClr>
                </a:solidFill>
              </a:rPr>
              <a:t>n.iter</a:t>
            </a:r>
            <a:r>
              <a:rPr lang="en-US" altLang="zh-CN" sz="2000" dirty="0">
                <a:solidFill>
                  <a:schemeClr val="tx1">
                    <a:lumMod val="75000"/>
                    <a:lumOff val="25000"/>
                  </a:schemeClr>
                </a:solidFill>
              </a:rPr>
              <a:t>=100,</a:t>
            </a:r>
          </a:p>
          <a:p>
            <a:r>
              <a:rPr lang="en-US" altLang="zh-CN" sz="2000" dirty="0">
                <a:solidFill>
                  <a:schemeClr val="tx1">
                    <a:lumMod val="75000"/>
                    <a:lumOff val="25000"/>
                  </a:schemeClr>
                </a:solidFill>
              </a:rPr>
              <a:t>                </a:t>
            </a:r>
            <a:r>
              <a:rPr lang="en-US" altLang="zh-CN" sz="2000" dirty="0" err="1">
                <a:solidFill>
                  <a:schemeClr val="tx1">
                    <a:lumMod val="75000"/>
                    <a:lumOff val="25000"/>
                  </a:schemeClr>
                </a:solidFill>
              </a:rPr>
              <a:t>show.legend</a:t>
            </a:r>
            <a:r>
              <a:rPr lang="en-US" altLang="zh-CN" sz="2000" dirty="0">
                <a:solidFill>
                  <a:schemeClr val="tx1">
                    <a:lumMod val="75000"/>
                    <a:lumOff val="25000"/>
                  </a:schemeClr>
                </a:solidFill>
              </a:rPr>
              <a:t>=</a:t>
            </a:r>
            <a:r>
              <a:rPr lang="en-US" altLang="zh-CN" sz="2000" dirty="0" err="1">
                <a:solidFill>
                  <a:schemeClr val="tx1">
                    <a:lumMod val="75000"/>
                    <a:lumOff val="25000"/>
                  </a:schemeClr>
                </a:solidFill>
              </a:rPr>
              <a:t>FALSE,main</a:t>
            </a:r>
            <a:r>
              <a:rPr lang="en-US" altLang="zh-CN" sz="2000" dirty="0">
                <a:solidFill>
                  <a:schemeClr val="tx1">
                    <a:lumMod val="75000"/>
                    <a:lumOff val="25000"/>
                  </a:schemeClr>
                </a:solidFill>
              </a:rPr>
              <a:t>="</a:t>
            </a:r>
            <a:r>
              <a:rPr lang="zh-CN" altLang="zh-CN" sz="2000" dirty="0">
                <a:solidFill>
                  <a:schemeClr val="tx1">
                    <a:lumMod val="75000"/>
                    <a:lumOff val="25000"/>
                  </a:schemeClr>
                </a:solidFill>
              </a:rPr>
              <a:t>碎石图</a:t>
            </a:r>
            <a:r>
              <a:rPr lang="en-US" altLang="zh-CN" sz="2000" dirty="0">
                <a:solidFill>
                  <a:schemeClr val="tx1">
                    <a:lumMod val="75000"/>
                    <a:lumOff val="25000"/>
                  </a:schemeClr>
                </a:solidFill>
              </a:rPr>
              <a:t>") </a:t>
            </a:r>
          </a:p>
          <a:p>
            <a:endParaRPr lang="zh-CN" altLang="zh-CN" sz="2000" dirty="0">
              <a:solidFill>
                <a:schemeClr val="tx1">
                  <a:lumMod val="75000"/>
                  <a:lumOff val="25000"/>
                </a:schemeClr>
              </a:solidFill>
            </a:endParaRPr>
          </a:p>
          <a:p>
            <a:r>
              <a:rPr lang="zh-CN" altLang="zh-CN" sz="2000" dirty="0">
                <a:solidFill>
                  <a:schemeClr val="tx1">
                    <a:lumMod val="75000"/>
                    <a:lumOff val="25000"/>
                  </a:schemeClr>
                </a:solidFill>
              </a:rPr>
              <a:t>碎石图、特征值大于</a:t>
            </a:r>
            <a:r>
              <a:rPr lang="en-US" altLang="zh-CN" sz="2000" dirty="0">
                <a:solidFill>
                  <a:schemeClr val="tx1">
                    <a:lumMod val="75000"/>
                    <a:lumOff val="25000"/>
                  </a:schemeClr>
                </a:solidFill>
              </a:rPr>
              <a:t>1</a:t>
            </a:r>
            <a:r>
              <a:rPr lang="zh-CN" altLang="zh-CN" sz="2000" dirty="0">
                <a:solidFill>
                  <a:schemeClr val="tx1">
                    <a:lumMod val="75000"/>
                    <a:lumOff val="25000"/>
                  </a:schemeClr>
                </a:solidFill>
              </a:rPr>
              <a:t>准则和</a:t>
            </a:r>
            <a:r>
              <a:rPr lang="en-US" altLang="zh-CN" sz="2000" dirty="0">
                <a:solidFill>
                  <a:schemeClr val="tx1">
                    <a:lumMod val="75000"/>
                    <a:lumOff val="25000"/>
                  </a:schemeClr>
                </a:solidFill>
              </a:rPr>
              <a:t>100</a:t>
            </a:r>
            <a:r>
              <a:rPr lang="zh-CN" altLang="zh-CN" sz="2000" dirty="0">
                <a:solidFill>
                  <a:schemeClr val="tx1">
                    <a:lumMod val="75000"/>
                    <a:lumOff val="25000"/>
                  </a:schemeClr>
                </a:solidFill>
              </a:rPr>
              <a:t>次模拟的平行分析（虚线）都表明保留一个主成分即可保留数据集的大部分信息</a:t>
            </a:r>
          </a:p>
        </p:txBody>
      </p:sp>
      <p:sp>
        <p:nvSpPr>
          <p:cNvPr id="20" name="文本框 12"/>
          <p:cNvSpPr txBox="1"/>
          <p:nvPr/>
        </p:nvSpPr>
        <p:spPr>
          <a:xfrm>
            <a:off x="541465" y="781992"/>
            <a:ext cx="5689904"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主成分分析</a:t>
            </a:r>
            <a:endParaRPr kumimoji="1" lang="zh-CN" altLang="zh-CN" sz="2400" dirty="0">
              <a:solidFill>
                <a:schemeClr val="tx1">
                  <a:lumMod val="75000"/>
                  <a:lumOff val="25000"/>
                </a:schemeClr>
              </a:solidFill>
            </a:endParaRPr>
          </a:p>
        </p:txBody>
      </p:sp>
      <p:grpSp>
        <p:nvGrpSpPr>
          <p:cNvPr id="13" name="组合 12"/>
          <p:cNvGrpSpPr/>
          <p:nvPr/>
        </p:nvGrpSpPr>
        <p:grpSpPr>
          <a:xfrm>
            <a:off x="-1" y="-2439"/>
            <a:ext cx="9145786" cy="718410"/>
            <a:chOff x="-1" y="190175"/>
            <a:chExt cx="9145786" cy="525795"/>
          </a:xfrm>
        </p:grpSpPr>
        <p:sp>
          <p:nvSpPr>
            <p:cNvPr id="14" name="任意多边形 13"/>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1" name="任意多边形 20"/>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 name="任意多边形 24"/>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6"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7.1 </a:t>
            </a:r>
            <a:r>
              <a:rPr lang="zh-CN" altLang="en-US" sz="2100" b="1" spc="225" dirty="0">
                <a:solidFill>
                  <a:prstClr val="white"/>
                </a:solidFill>
              </a:rPr>
              <a:t>数据清洗</a:t>
            </a:r>
          </a:p>
        </p:txBody>
      </p:sp>
      <p:sp>
        <p:nvSpPr>
          <p:cNvPr id="27"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8" name="文本框 27"/>
          <p:cNvSpPr txBox="1"/>
          <p:nvPr/>
        </p:nvSpPr>
        <p:spPr>
          <a:xfrm>
            <a:off x="6401867" y="234392"/>
            <a:ext cx="1447832" cy="300082"/>
          </a:xfrm>
          <a:prstGeom prst="rect">
            <a:avLst/>
          </a:prstGeom>
          <a:noFill/>
        </p:spPr>
        <p:txBody>
          <a:bodyPr wrap="none" rtlCol="0">
            <a:spAutoFit/>
          </a:bodyPr>
          <a:lstStyle/>
          <a:p>
            <a:r>
              <a:rPr lang="zh-CN" altLang="en-US" sz="1350" dirty="0">
                <a:solidFill>
                  <a:prstClr val="white"/>
                </a:solidFill>
              </a:rPr>
              <a:t>第七章 数据变换</a:t>
            </a:r>
          </a:p>
        </p:txBody>
      </p:sp>
    </p:spTree>
    <p:extLst>
      <p:ext uri="{BB962C8B-B14F-4D97-AF65-F5344CB8AC3E}">
        <p14:creationId xmlns:p14="http://schemas.microsoft.com/office/powerpoint/2010/main" val="258105164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63" name="文本框 27"/>
          <p:cNvSpPr txBox="1"/>
          <p:nvPr/>
        </p:nvSpPr>
        <p:spPr>
          <a:xfrm>
            <a:off x="6373325" y="234392"/>
            <a:ext cx="1101584" cy="300082"/>
          </a:xfrm>
          <a:prstGeom prst="rect">
            <a:avLst/>
          </a:prstGeom>
          <a:noFill/>
        </p:spPr>
        <p:txBody>
          <a:bodyPr wrap="none" rtlCol="0">
            <a:spAutoFit/>
          </a:bodyPr>
          <a:lstStyle/>
          <a:p>
            <a:r>
              <a:rPr lang="zh-CN" altLang="en-US" sz="1350" dirty="0">
                <a:solidFill>
                  <a:prstClr val="white"/>
                </a:solidFill>
              </a:rPr>
              <a:t>第一章 绪论</a:t>
            </a:r>
          </a:p>
        </p:txBody>
      </p:sp>
      <p:sp>
        <p:nvSpPr>
          <p:cNvPr id="46" name="文本框 6"/>
          <p:cNvSpPr txBox="1"/>
          <p:nvPr/>
        </p:nvSpPr>
        <p:spPr>
          <a:xfrm>
            <a:off x="452232" y="173917"/>
            <a:ext cx="3175869" cy="415498"/>
          </a:xfrm>
          <a:prstGeom prst="rect">
            <a:avLst/>
          </a:prstGeom>
          <a:noFill/>
        </p:spPr>
        <p:txBody>
          <a:bodyPr wrap="none" rtlCol="0">
            <a:spAutoFit/>
          </a:bodyPr>
          <a:lstStyle/>
          <a:p>
            <a:r>
              <a:rPr lang="en-US" altLang="zh-CN" sz="2100" b="1" spc="225" dirty="0">
                <a:solidFill>
                  <a:prstClr val="white"/>
                </a:solidFill>
              </a:rPr>
              <a:t>1.2</a:t>
            </a:r>
            <a:r>
              <a:rPr lang="zh-CN" altLang="en-US" sz="2100" b="1" spc="225" dirty="0">
                <a:solidFill>
                  <a:prstClr val="white"/>
                </a:solidFill>
              </a:rPr>
              <a:t> 正确的数据思维观</a:t>
            </a:r>
          </a:p>
        </p:txBody>
      </p:sp>
      <p:sp>
        <p:nvSpPr>
          <p:cNvPr id="13" name="文本框 12"/>
          <p:cNvSpPr txBox="1"/>
          <p:nvPr/>
        </p:nvSpPr>
        <p:spPr>
          <a:xfrm>
            <a:off x="541465" y="781992"/>
            <a:ext cx="2764443"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en-US" sz="2400" dirty="0">
                <a:solidFill>
                  <a:schemeClr val="tx1">
                    <a:lumMod val="75000"/>
                    <a:lumOff val="25000"/>
                  </a:schemeClr>
                </a:solidFill>
              </a:rPr>
              <a:t>统计</a:t>
            </a:r>
            <a:r>
              <a:rPr lang="en-US" altLang="zh-CN" sz="2400" dirty="0" err="1">
                <a:solidFill>
                  <a:schemeClr val="tx1">
                    <a:lumMod val="75000"/>
                    <a:lumOff val="25000"/>
                  </a:schemeClr>
                </a:solidFill>
              </a:rPr>
              <a:t>思维</a:t>
            </a:r>
            <a:endParaRPr kumimoji="1" lang="en-US" altLang="zh-CN" sz="2400" dirty="0" err="1">
              <a:solidFill>
                <a:schemeClr val="tx1">
                  <a:lumMod val="75000"/>
                  <a:lumOff val="25000"/>
                </a:schemeClr>
              </a:solidFill>
            </a:endParaRPr>
          </a:p>
        </p:txBody>
      </p:sp>
      <p:sp>
        <p:nvSpPr>
          <p:cNvPr id="8" name="TextBox 7"/>
          <p:cNvSpPr txBox="1"/>
          <p:nvPr/>
        </p:nvSpPr>
        <p:spPr>
          <a:xfrm>
            <a:off x="1153551" y="1631852"/>
            <a:ext cx="7146387" cy="2246769"/>
          </a:xfrm>
          <a:prstGeom prst="rect">
            <a:avLst/>
          </a:prstGeom>
          <a:noFill/>
        </p:spPr>
        <p:txBody>
          <a:bodyPr wrap="square" rtlCol="0">
            <a:spAutoFit/>
          </a:bodyPr>
          <a:lstStyle/>
          <a:p>
            <a:r>
              <a:rPr lang="en-US" altLang="zh-CN" sz="2000" dirty="0">
                <a:solidFill>
                  <a:schemeClr val="tx1">
                    <a:lumMod val="75000"/>
                    <a:lumOff val="25000"/>
                  </a:schemeClr>
                </a:solidFill>
              </a:rPr>
              <a:t>(1)</a:t>
            </a:r>
            <a:r>
              <a:rPr lang="zh-CN" altLang="zh-CN" sz="2000" dirty="0">
                <a:solidFill>
                  <a:schemeClr val="tx1">
                    <a:lumMod val="75000"/>
                    <a:lumOff val="25000"/>
                  </a:schemeClr>
                </a:solidFill>
              </a:rPr>
              <a:t>描述</a:t>
            </a:r>
          </a:p>
          <a:p>
            <a:r>
              <a:rPr lang="en-US" altLang="zh-CN" sz="2000" dirty="0">
                <a:solidFill>
                  <a:schemeClr val="tx1">
                    <a:lumMod val="75000"/>
                    <a:lumOff val="25000"/>
                  </a:schemeClr>
                </a:solidFill>
              </a:rPr>
              <a:t>       </a:t>
            </a:r>
            <a:r>
              <a:rPr lang="zh-CN" altLang="zh-CN" sz="2000" dirty="0">
                <a:solidFill>
                  <a:schemeClr val="tx1">
                    <a:lumMod val="75000"/>
                    <a:lumOff val="25000"/>
                  </a:schemeClr>
                </a:solidFill>
              </a:rPr>
              <a:t>描述就是对事物或对象的直接描写，是对事物的客观印象。如果我们把描述概念对应到数据上，可以理解为这堆数据“长什么样”，通过对数据的描述能够让人感悟到数据的真实长相。在统计学描述数据使用的指标通常是如下统计量：平均数、众数、中位数、方差、极差、四分位点，这些指标就好像是数据的“鼻子”“眼睛”“嘴唇”“眉毛”等。</a:t>
            </a:r>
          </a:p>
        </p:txBody>
      </p:sp>
    </p:spTree>
    <p:extLst>
      <p:ext uri="{BB962C8B-B14F-4D97-AF65-F5344CB8AC3E}">
        <p14:creationId xmlns:p14="http://schemas.microsoft.com/office/powerpoint/2010/main" val="1721373868"/>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文本框 12"/>
          <p:cNvSpPr txBox="1"/>
          <p:nvPr/>
        </p:nvSpPr>
        <p:spPr>
          <a:xfrm>
            <a:off x="541465" y="781992"/>
            <a:ext cx="5689904"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主成分分析</a:t>
            </a:r>
            <a:endParaRPr kumimoji="1" lang="zh-CN" altLang="zh-CN" sz="2400" dirty="0">
              <a:solidFill>
                <a:schemeClr val="tx1">
                  <a:lumMod val="75000"/>
                  <a:lumOff val="25000"/>
                </a:schemeClr>
              </a:solidFill>
            </a:endParaRPr>
          </a:p>
        </p:txBody>
      </p:sp>
      <p:grpSp>
        <p:nvGrpSpPr>
          <p:cNvPr id="13" name="组合 12"/>
          <p:cNvGrpSpPr/>
          <p:nvPr/>
        </p:nvGrpSpPr>
        <p:grpSpPr>
          <a:xfrm>
            <a:off x="-1" y="-2439"/>
            <a:ext cx="9145786" cy="718410"/>
            <a:chOff x="-1" y="190175"/>
            <a:chExt cx="9145786" cy="525795"/>
          </a:xfrm>
        </p:grpSpPr>
        <p:sp>
          <p:nvSpPr>
            <p:cNvPr id="14" name="任意多边形 13"/>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1" name="任意多边形 20"/>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 name="任意多边形 24"/>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6"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7.1 </a:t>
            </a:r>
            <a:r>
              <a:rPr lang="zh-CN" altLang="en-US" sz="2100" b="1" spc="225" dirty="0">
                <a:solidFill>
                  <a:prstClr val="white"/>
                </a:solidFill>
              </a:rPr>
              <a:t>数据清洗</a:t>
            </a:r>
          </a:p>
        </p:txBody>
      </p:sp>
      <p:sp>
        <p:nvSpPr>
          <p:cNvPr id="27"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8" name="文本框 27"/>
          <p:cNvSpPr txBox="1"/>
          <p:nvPr/>
        </p:nvSpPr>
        <p:spPr>
          <a:xfrm>
            <a:off x="6401867" y="234392"/>
            <a:ext cx="1447832" cy="300082"/>
          </a:xfrm>
          <a:prstGeom prst="rect">
            <a:avLst/>
          </a:prstGeom>
          <a:noFill/>
        </p:spPr>
        <p:txBody>
          <a:bodyPr wrap="none" rtlCol="0">
            <a:spAutoFit/>
          </a:bodyPr>
          <a:lstStyle/>
          <a:p>
            <a:r>
              <a:rPr lang="zh-CN" altLang="en-US" sz="1350" dirty="0">
                <a:solidFill>
                  <a:prstClr val="white"/>
                </a:solidFill>
              </a:rPr>
              <a:t>第七章 数据变换</a:t>
            </a:r>
          </a:p>
        </p:txBody>
      </p:sp>
      <p:pic>
        <p:nvPicPr>
          <p:cNvPr id="1085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7524" y="1191465"/>
            <a:ext cx="5972175" cy="49317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2910800"/>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文本框 12"/>
          <p:cNvSpPr txBox="1"/>
          <p:nvPr/>
        </p:nvSpPr>
        <p:spPr>
          <a:xfrm>
            <a:off x="541465" y="781992"/>
            <a:ext cx="5689904"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主成分分析</a:t>
            </a:r>
            <a:endParaRPr kumimoji="1" lang="zh-CN" altLang="zh-CN" sz="2400" dirty="0">
              <a:solidFill>
                <a:schemeClr val="tx1">
                  <a:lumMod val="75000"/>
                  <a:lumOff val="25000"/>
                </a:schemeClr>
              </a:solidFill>
            </a:endParaRPr>
          </a:p>
        </p:txBody>
      </p:sp>
      <p:grpSp>
        <p:nvGrpSpPr>
          <p:cNvPr id="13" name="组合 12"/>
          <p:cNvGrpSpPr/>
          <p:nvPr/>
        </p:nvGrpSpPr>
        <p:grpSpPr>
          <a:xfrm>
            <a:off x="-1" y="-2439"/>
            <a:ext cx="9145786" cy="718410"/>
            <a:chOff x="-1" y="190175"/>
            <a:chExt cx="9145786" cy="525795"/>
          </a:xfrm>
        </p:grpSpPr>
        <p:sp>
          <p:nvSpPr>
            <p:cNvPr id="14" name="任意多边形 13"/>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1" name="任意多边形 20"/>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 name="任意多边形 24"/>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6"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7.1 </a:t>
            </a:r>
            <a:r>
              <a:rPr lang="zh-CN" altLang="en-US" sz="2100" b="1" spc="225" dirty="0">
                <a:solidFill>
                  <a:prstClr val="white"/>
                </a:solidFill>
              </a:rPr>
              <a:t>数据清洗</a:t>
            </a:r>
          </a:p>
        </p:txBody>
      </p:sp>
      <p:sp>
        <p:nvSpPr>
          <p:cNvPr id="27"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8" name="文本框 27"/>
          <p:cNvSpPr txBox="1"/>
          <p:nvPr/>
        </p:nvSpPr>
        <p:spPr>
          <a:xfrm>
            <a:off x="6401867" y="234392"/>
            <a:ext cx="1447832" cy="300082"/>
          </a:xfrm>
          <a:prstGeom prst="rect">
            <a:avLst/>
          </a:prstGeom>
          <a:noFill/>
        </p:spPr>
        <p:txBody>
          <a:bodyPr wrap="none" rtlCol="0">
            <a:spAutoFit/>
          </a:bodyPr>
          <a:lstStyle/>
          <a:p>
            <a:r>
              <a:rPr lang="zh-CN" altLang="en-US" sz="1350" dirty="0">
                <a:solidFill>
                  <a:prstClr val="white"/>
                </a:solidFill>
              </a:rPr>
              <a:t>第七章 数据变换</a:t>
            </a:r>
          </a:p>
        </p:txBody>
      </p:sp>
      <p:sp>
        <p:nvSpPr>
          <p:cNvPr id="4" name="TextBox 3"/>
          <p:cNvSpPr txBox="1"/>
          <p:nvPr/>
        </p:nvSpPr>
        <p:spPr>
          <a:xfrm>
            <a:off x="1139483" y="1420837"/>
            <a:ext cx="7033846" cy="4093428"/>
          </a:xfrm>
          <a:prstGeom prst="rect">
            <a:avLst/>
          </a:prstGeom>
          <a:noFill/>
        </p:spPr>
        <p:txBody>
          <a:bodyPr wrap="square" rtlCol="0">
            <a:spAutoFit/>
          </a:bodyPr>
          <a:lstStyle/>
          <a:p>
            <a:r>
              <a:rPr lang="en-US" altLang="zh-CN" sz="2000" dirty="0">
                <a:solidFill>
                  <a:schemeClr val="tx1">
                    <a:lumMod val="75000"/>
                    <a:lumOff val="25000"/>
                  </a:schemeClr>
                </a:solidFill>
              </a:rPr>
              <a:t>principal()</a:t>
            </a:r>
            <a:r>
              <a:rPr lang="zh-CN" altLang="zh-CN" sz="2000" dirty="0">
                <a:solidFill>
                  <a:schemeClr val="tx1">
                    <a:lumMod val="75000"/>
                    <a:lumOff val="25000"/>
                  </a:schemeClr>
                </a:solidFill>
              </a:rPr>
              <a:t>函数可根据原始数据矩阵或相关系数矩阵做主成分分析</a:t>
            </a:r>
          </a:p>
          <a:p>
            <a:r>
              <a:rPr lang="zh-CN" altLang="zh-CN" sz="2000" dirty="0">
                <a:solidFill>
                  <a:schemeClr val="tx1">
                    <a:lumMod val="75000"/>
                    <a:lumOff val="25000"/>
                  </a:schemeClr>
                </a:solidFill>
              </a:rPr>
              <a:t>格式为：</a:t>
            </a:r>
            <a:r>
              <a:rPr lang="en-US" altLang="zh-CN" sz="2000" dirty="0">
                <a:solidFill>
                  <a:schemeClr val="tx1">
                    <a:lumMod val="75000"/>
                    <a:lumOff val="25000"/>
                  </a:schemeClr>
                </a:solidFill>
              </a:rPr>
              <a:t>principal</a:t>
            </a:r>
            <a:r>
              <a:rPr lang="zh-CN" altLang="zh-CN" sz="2000" dirty="0">
                <a:solidFill>
                  <a:schemeClr val="tx1">
                    <a:lumMod val="75000"/>
                    <a:lumOff val="25000"/>
                  </a:schemeClr>
                </a:solidFill>
              </a:rPr>
              <a:t>（的，</a:t>
            </a:r>
            <a:r>
              <a:rPr lang="en-US" altLang="zh-CN" sz="2000" dirty="0" err="1">
                <a:solidFill>
                  <a:schemeClr val="tx1">
                    <a:lumMod val="75000"/>
                    <a:lumOff val="25000"/>
                  </a:schemeClr>
                </a:solidFill>
              </a:rPr>
              <a:t>nfactors</a:t>
            </a:r>
            <a:r>
              <a:rPr lang="en-US" altLang="zh-CN" sz="2000" dirty="0">
                <a:solidFill>
                  <a:schemeClr val="tx1">
                    <a:lumMod val="75000"/>
                    <a:lumOff val="25000"/>
                  </a:schemeClr>
                </a:solidFill>
              </a:rPr>
              <a:t>=,rotate=,scores=</a:t>
            </a:r>
            <a:r>
              <a:rPr lang="zh-CN" altLang="zh-CN" sz="2000" dirty="0">
                <a:solidFill>
                  <a:schemeClr val="tx1">
                    <a:lumMod val="75000"/>
                    <a:lumOff val="25000"/>
                  </a:schemeClr>
                </a:solidFill>
              </a:rPr>
              <a:t>）</a:t>
            </a:r>
            <a:endParaRPr lang="en-US" altLang="zh-CN" sz="2000" dirty="0">
              <a:solidFill>
                <a:schemeClr val="tx1">
                  <a:lumMod val="75000"/>
                  <a:lumOff val="25000"/>
                </a:schemeClr>
              </a:solidFill>
            </a:endParaRPr>
          </a:p>
          <a:p>
            <a:endParaRPr lang="zh-CN" altLang="zh-CN" sz="2000" dirty="0">
              <a:solidFill>
                <a:schemeClr val="tx1">
                  <a:lumMod val="75000"/>
                  <a:lumOff val="25000"/>
                </a:schemeClr>
              </a:solidFill>
            </a:endParaRPr>
          </a:p>
          <a:p>
            <a:r>
              <a:rPr lang="zh-CN" altLang="zh-CN" sz="2000" dirty="0">
                <a:solidFill>
                  <a:schemeClr val="tx1">
                    <a:lumMod val="75000"/>
                    <a:lumOff val="25000"/>
                  </a:schemeClr>
                </a:solidFill>
              </a:rPr>
              <a:t>其中：</a:t>
            </a:r>
            <a:endParaRPr lang="en-US" altLang="zh-CN" sz="2000" dirty="0">
              <a:solidFill>
                <a:schemeClr val="tx1">
                  <a:lumMod val="75000"/>
                  <a:lumOff val="25000"/>
                </a:schemeClr>
              </a:solidFill>
            </a:endParaRPr>
          </a:p>
          <a:p>
            <a:r>
              <a:rPr lang="en-US" altLang="zh-CN" sz="2000" dirty="0">
                <a:solidFill>
                  <a:schemeClr val="tx1">
                    <a:lumMod val="75000"/>
                    <a:lumOff val="25000"/>
                  </a:schemeClr>
                </a:solidFill>
              </a:rPr>
              <a:t>r</a:t>
            </a:r>
            <a:r>
              <a:rPr lang="zh-CN" altLang="zh-CN" sz="2000" dirty="0">
                <a:solidFill>
                  <a:schemeClr val="tx1">
                    <a:lumMod val="75000"/>
                    <a:lumOff val="25000"/>
                  </a:schemeClr>
                </a:solidFill>
              </a:rPr>
              <a:t>是相关系数矩阵或原始数据矩阵；</a:t>
            </a:r>
          </a:p>
          <a:p>
            <a:r>
              <a:rPr lang="en-US" altLang="zh-CN" sz="2000" dirty="0" err="1">
                <a:solidFill>
                  <a:schemeClr val="tx1">
                    <a:lumMod val="75000"/>
                    <a:lumOff val="25000"/>
                  </a:schemeClr>
                </a:solidFill>
              </a:rPr>
              <a:t>nfactors</a:t>
            </a:r>
            <a:r>
              <a:rPr lang="zh-CN" altLang="zh-CN" sz="2000" dirty="0">
                <a:solidFill>
                  <a:schemeClr val="tx1">
                    <a:lumMod val="75000"/>
                    <a:lumOff val="25000"/>
                  </a:schemeClr>
                </a:solidFill>
              </a:rPr>
              <a:t>设定主成分数（默认为</a:t>
            </a:r>
            <a:r>
              <a:rPr lang="en-US" altLang="zh-CN" sz="2000" dirty="0">
                <a:solidFill>
                  <a:schemeClr val="tx1">
                    <a:lumMod val="75000"/>
                    <a:lumOff val="25000"/>
                  </a:schemeClr>
                </a:solidFill>
              </a:rPr>
              <a:t>1</a:t>
            </a:r>
            <a:r>
              <a:rPr lang="zh-CN" altLang="zh-CN" sz="2000" dirty="0">
                <a:solidFill>
                  <a:schemeClr val="tx1">
                    <a:lumMod val="75000"/>
                    <a:lumOff val="25000"/>
                  </a:schemeClr>
                </a:solidFill>
              </a:rPr>
              <a:t>）；</a:t>
            </a:r>
          </a:p>
          <a:p>
            <a:r>
              <a:rPr lang="en-US" altLang="zh-CN" sz="2000" dirty="0">
                <a:solidFill>
                  <a:schemeClr val="tx1">
                    <a:lumMod val="75000"/>
                    <a:lumOff val="25000"/>
                  </a:schemeClr>
                </a:solidFill>
              </a:rPr>
              <a:t>rotate</a:t>
            </a:r>
            <a:r>
              <a:rPr lang="zh-CN" altLang="zh-CN" sz="2000" dirty="0">
                <a:solidFill>
                  <a:schemeClr val="tx1">
                    <a:lumMod val="75000"/>
                    <a:lumOff val="25000"/>
                  </a:schemeClr>
                </a:solidFill>
              </a:rPr>
              <a:t>指定旋转的方式</a:t>
            </a:r>
            <a:r>
              <a:rPr lang="en-US" altLang="zh-CN" sz="2000" dirty="0">
                <a:solidFill>
                  <a:schemeClr val="tx1">
                    <a:lumMod val="75000"/>
                    <a:lumOff val="25000"/>
                  </a:schemeClr>
                </a:solidFill>
              </a:rPr>
              <a:t>[</a:t>
            </a:r>
            <a:r>
              <a:rPr lang="zh-CN" altLang="zh-CN" sz="2000" dirty="0">
                <a:solidFill>
                  <a:schemeClr val="tx1">
                    <a:lumMod val="75000"/>
                    <a:lumOff val="25000"/>
                  </a:schemeClr>
                </a:solidFill>
              </a:rPr>
              <a:t>默认最大方差旋转（</a:t>
            </a:r>
            <a:r>
              <a:rPr lang="en-US" altLang="zh-CN" sz="2000" dirty="0" err="1">
                <a:solidFill>
                  <a:schemeClr val="tx1">
                    <a:lumMod val="75000"/>
                    <a:lumOff val="25000"/>
                  </a:schemeClr>
                </a:solidFill>
              </a:rPr>
              <a:t>varimax</a:t>
            </a:r>
            <a:r>
              <a:rPr lang="zh-CN" altLang="zh-CN" sz="2000" dirty="0">
                <a:solidFill>
                  <a:schemeClr val="tx1">
                    <a:lumMod val="75000"/>
                    <a:lumOff val="25000"/>
                  </a:schemeClr>
                </a:solidFill>
              </a:rPr>
              <a:t>）</a:t>
            </a:r>
            <a:r>
              <a:rPr lang="en-US" altLang="zh-CN" sz="2000" dirty="0">
                <a:solidFill>
                  <a:schemeClr val="tx1">
                    <a:lumMod val="75000"/>
                    <a:lumOff val="25000"/>
                  </a:schemeClr>
                </a:solidFill>
              </a:rPr>
              <a:t>]</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scores</a:t>
            </a:r>
            <a:r>
              <a:rPr lang="zh-CN" altLang="zh-CN" sz="2000" dirty="0">
                <a:solidFill>
                  <a:schemeClr val="tx1">
                    <a:lumMod val="75000"/>
                    <a:lumOff val="25000"/>
                  </a:schemeClr>
                </a:solidFill>
              </a:rPr>
              <a:t>设定是否需要计算主成分得分（默认不需要）。</a:t>
            </a:r>
            <a:endParaRPr lang="en-US" altLang="zh-CN" sz="2000" dirty="0">
              <a:solidFill>
                <a:schemeClr val="tx1">
                  <a:lumMod val="75000"/>
                  <a:lumOff val="25000"/>
                </a:schemeClr>
              </a:solidFill>
            </a:endParaRPr>
          </a:p>
          <a:p>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library(psych)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(pc&lt;-principal(</a:t>
            </a:r>
            <a:r>
              <a:rPr lang="en-US" altLang="zh-CN" sz="2000" dirty="0" err="1">
                <a:solidFill>
                  <a:schemeClr val="tx1">
                    <a:lumMod val="75000"/>
                    <a:lumOff val="25000"/>
                  </a:schemeClr>
                </a:solidFill>
              </a:rPr>
              <a:t>USJudgeRatings</a:t>
            </a:r>
            <a:r>
              <a:rPr lang="en-US" altLang="zh-CN" sz="2000" dirty="0">
                <a:solidFill>
                  <a:schemeClr val="tx1">
                    <a:lumMod val="75000"/>
                    <a:lumOff val="25000"/>
                  </a:schemeClr>
                </a:solidFill>
              </a:rPr>
              <a:t>[,-1],</a:t>
            </a:r>
            <a:r>
              <a:rPr lang="en-US" altLang="zh-CN" sz="2000" dirty="0" err="1">
                <a:solidFill>
                  <a:schemeClr val="tx1">
                    <a:lumMod val="75000"/>
                    <a:lumOff val="25000"/>
                  </a:schemeClr>
                </a:solidFill>
              </a:rPr>
              <a:t>nfactors</a:t>
            </a:r>
            <a:r>
              <a:rPr lang="en-US" altLang="zh-CN" sz="2000" dirty="0">
                <a:solidFill>
                  <a:schemeClr val="tx1">
                    <a:lumMod val="75000"/>
                    <a:lumOff val="25000"/>
                  </a:schemeClr>
                </a:solidFill>
              </a:rPr>
              <a:t>=1))</a:t>
            </a:r>
            <a:endParaRPr lang="zh-CN" altLang="zh-CN" sz="2000" dirty="0">
              <a:solidFill>
                <a:schemeClr val="tx1">
                  <a:lumMod val="75000"/>
                  <a:lumOff val="25000"/>
                </a:schemeClr>
              </a:solidFill>
            </a:endParaRPr>
          </a:p>
          <a:p>
            <a:endParaRPr lang="zh-CN" altLang="zh-CN" sz="2000" dirty="0">
              <a:solidFill>
                <a:schemeClr val="tx1">
                  <a:lumMod val="75000"/>
                  <a:lumOff val="25000"/>
                </a:schemeClr>
              </a:solidFill>
            </a:endParaRPr>
          </a:p>
        </p:txBody>
      </p:sp>
    </p:spTree>
    <p:extLst>
      <p:ext uri="{BB962C8B-B14F-4D97-AF65-F5344CB8AC3E}">
        <p14:creationId xmlns:p14="http://schemas.microsoft.com/office/powerpoint/2010/main" val="3773234684"/>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文本框 12"/>
          <p:cNvSpPr txBox="1"/>
          <p:nvPr/>
        </p:nvSpPr>
        <p:spPr>
          <a:xfrm>
            <a:off x="541465" y="781992"/>
            <a:ext cx="5689904"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因子分析</a:t>
            </a:r>
            <a:endParaRPr kumimoji="1" lang="zh-CN" altLang="zh-CN" sz="2400" dirty="0">
              <a:solidFill>
                <a:schemeClr val="tx1">
                  <a:lumMod val="75000"/>
                  <a:lumOff val="25000"/>
                </a:schemeClr>
              </a:solidFill>
            </a:endParaRPr>
          </a:p>
        </p:txBody>
      </p:sp>
      <p:grpSp>
        <p:nvGrpSpPr>
          <p:cNvPr id="13" name="组合 12"/>
          <p:cNvGrpSpPr/>
          <p:nvPr/>
        </p:nvGrpSpPr>
        <p:grpSpPr>
          <a:xfrm>
            <a:off x="-1" y="-2439"/>
            <a:ext cx="9145786" cy="718410"/>
            <a:chOff x="-1" y="190175"/>
            <a:chExt cx="9145786" cy="525795"/>
          </a:xfrm>
        </p:grpSpPr>
        <p:sp>
          <p:nvSpPr>
            <p:cNvPr id="14" name="任意多边形 13"/>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1" name="任意多边形 20"/>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 name="任意多边形 24"/>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6"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7.1 </a:t>
            </a:r>
            <a:r>
              <a:rPr lang="zh-CN" altLang="en-US" sz="2100" b="1" spc="225" dirty="0">
                <a:solidFill>
                  <a:prstClr val="white"/>
                </a:solidFill>
              </a:rPr>
              <a:t>数据清洗</a:t>
            </a:r>
          </a:p>
        </p:txBody>
      </p:sp>
      <p:sp>
        <p:nvSpPr>
          <p:cNvPr id="27"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8" name="文本框 27"/>
          <p:cNvSpPr txBox="1"/>
          <p:nvPr/>
        </p:nvSpPr>
        <p:spPr>
          <a:xfrm>
            <a:off x="6401867" y="234392"/>
            <a:ext cx="1447832" cy="300082"/>
          </a:xfrm>
          <a:prstGeom prst="rect">
            <a:avLst/>
          </a:prstGeom>
          <a:noFill/>
        </p:spPr>
        <p:txBody>
          <a:bodyPr wrap="none" rtlCol="0">
            <a:spAutoFit/>
          </a:bodyPr>
          <a:lstStyle/>
          <a:p>
            <a:r>
              <a:rPr lang="zh-CN" altLang="en-US" sz="1350" dirty="0">
                <a:solidFill>
                  <a:prstClr val="white"/>
                </a:solidFill>
              </a:rPr>
              <a:t>第七章 数据变换</a:t>
            </a:r>
          </a:p>
        </p:txBody>
      </p:sp>
      <p:sp>
        <p:nvSpPr>
          <p:cNvPr id="4" name="TextBox 3"/>
          <p:cNvSpPr txBox="1"/>
          <p:nvPr/>
        </p:nvSpPr>
        <p:spPr>
          <a:xfrm>
            <a:off x="1139483" y="1420837"/>
            <a:ext cx="7033846" cy="3170099"/>
          </a:xfrm>
          <a:prstGeom prst="rect">
            <a:avLst/>
          </a:prstGeom>
          <a:noFill/>
        </p:spPr>
        <p:txBody>
          <a:bodyPr wrap="square" rtlCol="0">
            <a:spAutoFit/>
          </a:bodyPr>
          <a:lstStyle/>
          <a:p>
            <a:r>
              <a:rPr lang="zh-CN" altLang="zh-CN" sz="2000" dirty="0">
                <a:solidFill>
                  <a:schemeClr val="tx1">
                    <a:lumMod val="75000"/>
                    <a:lumOff val="25000"/>
                  </a:schemeClr>
                </a:solidFill>
              </a:rPr>
              <a:t>（</a:t>
            </a:r>
            <a:r>
              <a:rPr lang="en-US" altLang="zh-CN" sz="2000" dirty="0">
                <a:solidFill>
                  <a:schemeClr val="tx1">
                    <a:lumMod val="75000"/>
                    <a:lumOff val="25000"/>
                  </a:schemeClr>
                </a:solidFill>
              </a:rPr>
              <a:t>1</a:t>
            </a:r>
            <a:r>
              <a:rPr lang="zh-CN" altLang="zh-CN" sz="2000" dirty="0">
                <a:solidFill>
                  <a:schemeClr val="tx1">
                    <a:lumMod val="75000"/>
                    <a:lumOff val="25000"/>
                  </a:schemeClr>
                </a:solidFill>
              </a:rPr>
              <a:t>）因子分析特点</a:t>
            </a:r>
          </a:p>
          <a:p>
            <a:pPr indent="457200"/>
            <a:r>
              <a:rPr lang="zh-CN" altLang="zh-CN" sz="2000" dirty="0">
                <a:solidFill>
                  <a:schemeClr val="tx1">
                    <a:lumMod val="75000"/>
                    <a:lumOff val="25000"/>
                  </a:schemeClr>
                </a:solidFill>
              </a:rPr>
              <a:t>因子分析</a:t>
            </a:r>
            <a:r>
              <a:rPr lang="en-US" altLang="zh-CN" sz="2000" dirty="0">
                <a:solidFill>
                  <a:schemeClr val="tx1">
                    <a:lumMod val="75000"/>
                    <a:lumOff val="25000"/>
                  </a:schemeClr>
                </a:solidFill>
              </a:rPr>
              <a:t>(FA)</a:t>
            </a:r>
            <a:r>
              <a:rPr lang="zh-CN" altLang="zh-CN" sz="2000" dirty="0">
                <a:solidFill>
                  <a:schemeClr val="tx1">
                    <a:lumMod val="75000"/>
                    <a:lumOff val="25000"/>
                  </a:schemeClr>
                </a:solidFill>
              </a:rPr>
              <a:t>是一系列用来发现一组变量的潜在结构的方法，通过寻找一组更小　的、潜在的或隐藏的结构来解释已观测到的、变量间的关系。</a:t>
            </a:r>
          </a:p>
          <a:p>
            <a:pPr indent="457200"/>
            <a:r>
              <a:rPr lang="zh-CN" altLang="zh-CN" sz="2000" dirty="0">
                <a:solidFill>
                  <a:schemeClr val="tx1">
                    <a:lumMod val="75000"/>
                    <a:lumOff val="25000"/>
                  </a:schemeClr>
                </a:solidFill>
              </a:rPr>
              <a:t>具有以下特点：</a:t>
            </a:r>
          </a:p>
          <a:p>
            <a:pPr lvl="0" indent="457200"/>
            <a:r>
              <a:rPr lang="zh-CN" altLang="zh-CN" sz="2000" dirty="0">
                <a:solidFill>
                  <a:schemeClr val="tx1">
                    <a:lumMod val="75000"/>
                    <a:lumOff val="25000"/>
                  </a:schemeClr>
                </a:solidFill>
              </a:rPr>
              <a:t>因子的数量远少于原始变量个数，因此因子分析能够减少分析中的工作量。</a:t>
            </a:r>
          </a:p>
          <a:p>
            <a:pPr lvl="0" indent="457200"/>
            <a:r>
              <a:rPr lang="zh-CN" altLang="zh-CN" sz="2000" dirty="0">
                <a:solidFill>
                  <a:schemeClr val="tx1">
                    <a:lumMod val="75000"/>
                    <a:lumOff val="25000"/>
                  </a:schemeClr>
                </a:solidFill>
              </a:rPr>
              <a:t>因子变量不是对原始变量的取舍，而是根据原始变量的信息进行重组，能反映原始变量的大部分信息。</a:t>
            </a:r>
          </a:p>
          <a:p>
            <a:pPr lvl="0" indent="457200"/>
            <a:r>
              <a:rPr lang="zh-CN" altLang="zh-CN" sz="2000" dirty="0">
                <a:solidFill>
                  <a:schemeClr val="tx1">
                    <a:lumMod val="75000"/>
                    <a:lumOff val="25000"/>
                  </a:schemeClr>
                </a:solidFill>
              </a:rPr>
              <a:t>因子之间不存在线性相关关系。</a:t>
            </a:r>
          </a:p>
        </p:txBody>
      </p:sp>
    </p:spTree>
    <p:extLst>
      <p:ext uri="{BB962C8B-B14F-4D97-AF65-F5344CB8AC3E}">
        <p14:creationId xmlns:p14="http://schemas.microsoft.com/office/powerpoint/2010/main" val="265167363"/>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文本框 12"/>
          <p:cNvSpPr txBox="1"/>
          <p:nvPr/>
        </p:nvSpPr>
        <p:spPr>
          <a:xfrm>
            <a:off x="541465" y="781992"/>
            <a:ext cx="5689904"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因子分析</a:t>
            </a:r>
            <a:endParaRPr kumimoji="1" lang="zh-CN" altLang="zh-CN" sz="2400" dirty="0">
              <a:solidFill>
                <a:schemeClr val="tx1">
                  <a:lumMod val="75000"/>
                  <a:lumOff val="25000"/>
                </a:schemeClr>
              </a:solidFill>
            </a:endParaRPr>
          </a:p>
        </p:txBody>
      </p:sp>
      <p:grpSp>
        <p:nvGrpSpPr>
          <p:cNvPr id="13" name="组合 12"/>
          <p:cNvGrpSpPr/>
          <p:nvPr/>
        </p:nvGrpSpPr>
        <p:grpSpPr>
          <a:xfrm>
            <a:off x="-1" y="-2439"/>
            <a:ext cx="9145786" cy="718410"/>
            <a:chOff x="-1" y="190175"/>
            <a:chExt cx="9145786" cy="525795"/>
          </a:xfrm>
        </p:grpSpPr>
        <p:sp>
          <p:nvSpPr>
            <p:cNvPr id="14" name="任意多边形 13"/>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1" name="任意多边形 20"/>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 name="任意多边形 24"/>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6"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7.1 </a:t>
            </a:r>
            <a:r>
              <a:rPr lang="zh-CN" altLang="en-US" sz="2100" b="1" spc="225" dirty="0">
                <a:solidFill>
                  <a:prstClr val="white"/>
                </a:solidFill>
              </a:rPr>
              <a:t>数据清洗</a:t>
            </a:r>
          </a:p>
        </p:txBody>
      </p:sp>
      <p:sp>
        <p:nvSpPr>
          <p:cNvPr id="27"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8" name="文本框 27"/>
          <p:cNvSpPr txBox="1"/>
          <p:nvPr/>
        </p:nvSpPr>
        <p:spPr>
          <a:xfrm>
            <a:off x="6401867" y="234392"/>
            <a:ext cx="1447832" cy="300082"/>
          </a:xfrm>
          <a:prstGeom prst="rect">
            <a:avLst/>
          </a:prstGeom>
          <a:noFill/>
        </p:spPr>
        <p:txBody>
          <a:bodyPr wrap="none" rtlCol="0">
            <a:spAutoFit/>
          </a:bodyPr>
          <a:lstStyle/>
          <a:p>
            <a:r>
              <a:rPr lang="zh-CN" altLang="en-US" sz="1350" dirty="0">
                <a:solidFill>
                  <a:prstClr val="white"/>
                </a:solidFill>
              </a:rPr>
              <a:t>第七章 数据变换</a:t>
            </a:r>
          </a:p>
        </p:txBody>
      </p:sp>
      <p:sp>
        <p:nvSpPr>
          <p:cNvPr id="4" name="TextBox 3"/>
          <p:cNvSpPr txBox="1"/>
          <p:nvPr/>
        </p:nvSpPr>
        <p:spPr>
          <a:xfrm>
            <a:off x="1139483" y="1420837"/>
            <a:ext cx="7033846" cy="2862322"/>
          </a:xfrm>
          <a:prstGeom prst="rect">
            <a:avLst/>
          </a:prstGeom>
          <a:noFill/>
        </p:spPr>
        <p:txBody>
          <a:bodyPr wrap="square" rtlCol="0">
            <a:spAutoFit/>
          </a:bodyPr>
          <a:lstStyle/>
          <a:p>
            <a:r>
              <a:rPr lang="zh-CN" altLang="zh-CN" sz="2000" dirty="0">
                <a:solidFill>
                  <a:schemeClr val="tx1">
                    <a:lumMod val="75000"/>
                    <a:lumOff val="25000"/>
                  </a:schemeClr>
                </a:solidFill>
              </a:rPr>
              <a:t>（</a:t>
            </a:r>
            <a:r>
              <a:rPr lang="en-US" altLang="zh-CN" sz="2000" dirty="0">
                <a:solidFill>
                  <a:schemeClr val="tx1">
                    <a:lumMod val="75000"/>
                    <a:lumOff val="25000"/>
                  </a:schemeClr>
                </a:solidFill>
              </a:rPr>
              <a:t>2</a:t>
            </a:r>
            <a:r>
              <a:rPr lang="zh-CN" altLang="zh-CN" sz="2000" dirty="0">
                <a:solidFill>
                  <a:schemeClr val="tx1">
                    <a:lumMod val="75000"/>
                    <a:lumOff val="25000"/>
                  </a:schemeClr>
                </a:solidFill>
              </a:rPr>
              <a:t>）因子分析目标</a:t>
            </a:r>
          </a:p>
          <a:p>
            <a:pPr indent="457200"/>
            <a:r>
              <a:rPr lang="en-US" altLang="zh-CN" sz="2000" dirty="0">
                <a:solidFill>
                  <a:schemeClr val="tx1">
                    <a:lumMod val="75000"/>
                    <a:lumOff val="25000"/>
                  </a:schemeClr>
                </a:solidFill>
              </a:rPr>
              <a:t>FA</a:t>
            </a:r>
            <a:r>
              <a:rPr lang="zh-CN" altLang="zh-CN" sz="2000" dirty="0">
                <a:solidFill>
                  <a:schemeClr val="tx1">
                    <a:lumMod val="75000"/>
                    <a:lumOff val="25000"/>
                  </a:schemeClr>
                </a:solidFill>
              </a:rPr>
              <a:t>的目标是通过发掘隐藏在数据下的一组较少的、更为基本的无法观测的变量，来解释一组可观测变量的相关性。这些虚拟的、无法观测的变量称作因子。（每个因子被认为可解释多个观测变量间共有的方差，也叫作公共因子）</a:t>
            </a:r>
          </a:p>
          <a:p>
            <a:pPr indent="457200"/>
            <a:r>
              <a:rPr lang="zh-CN" altLang="zh-CN" sz="2000" dirty="0">
                <a:solidFill>
                  <a:schemeClr val="tx1">
                    <a:lumMod val="75000"/>
                    <a:lumOff val="25000"/>
                  </a:schemeClr>
                </a:solidFill>
              </a:rPr>
              <a:t>模型的形式为：</a:t>
            </a:r>
          </a:p>
          <a:p>
            <a:pPr indent="457200"/>
            <a:r>
              <a:rPr lang="en-US" altLang="zh-CN" sz="2000" dirty="0">
                <a:solidFill>
                  <a:schemeClr val="tx1">
                    <a:lumMod val="75000"/>
                    <a:lumOff val="25000"/>
                  </a:schemeClr>
                </a:solidFill>
              </a:rPr>
              <a:t>X</a:t>
            </a:r>
            <a:r>
              <a:rPr lang="en-US" altLang="zh-CN" sz="2000" baseline="-25000" dirty="0">
                <a:solidFill>
                  <a:schemeClr val="tx1">
                    <a:lumMod val="75000"/>
                    <a:lumOff val="25000"/>
                  </a:schemeClr>
                </a:solidFill>
              </a:rPr>
              <a:t>i</a:t>
            </a:r>
            <a:r>
              <a:rPr lang="en-US" altLang="zh-CN" sz="2000" dirty="0">
                <a:solidFill>
                  <a:schemeClr val="tx1">
                    <a:lumMod val="75000"/>
                    <a:lumOff val="25000"/>
                  </a:schemeClr>
                </a:solidFill>
              </a:rPr>
              <a:t>=a</a:t>
            </a:r>
            <a:r>
              <a:rPr lang="en-US" altLang="zh-CN" sz="2000" baseline="-25000" dirty="0">
                <a:solidFill>
                  <a:schemeClr val="tx1">
                    <a:lumMod val="75000"/>
                    <a:lumOff val="25000"/>
                  </a:schemeClr>
                </a:solidFill>
              </a:rPr>
              <a:t>1</a:t>
            </a:r>
            <a:r>
              <a:rPr lang="en-US" altLang="zh-CN" sz="2000" dirty="0">
                <a:solidFill>
                  <a:schemeClr val="tx1">
                    <a:lumMod val="75000"/>
                    <a:lumOff val="25000"/>
                  </a:schemeClr>
                </a:solidFill>
              </a:rPr>
              <a:t>F</a:t>
            </a:r>
            <a:r>
              <a:rPr lang="en-US" altLang="zh-CN" sz="2000" baseline="-25000" dirty="0">
                <a:solidFill>
                  <a:schemeClr val="tx1">
                    <a:lumMod val="75000"/>
                    <a:lumOff val="25000"/>
                  </a:schemeClr>
                </a:solidFill>
              </a:rPr>
              <a:t>1</a:t>
            </a:r>
            <a:r>
              <a:rPr lang="en-US" altLang="zh-CN" sz="2000" dirty="0">
                <a:solidFill>
                  <a:schemeClr val="tx1">
                    <a:lumMod val="75000"/>
                    <a:lumOff val="25000"/>
                  </a:schemeClr>
                </a:solidFill>
              </a:rPr>
              <a:t>+a</a:t>
            </a:r>
            <a:r>
              <a:rPr lang="en-US" altLang="zh-CN" sz="2000" baseline="-25000" dirty="0">
                <a:solidFill>
                  <a:schemeClr val="tx1">
                    <a:lumMod val="75000"/>
                    <a:lumOff val="25000"/>
                  </a:schemeClr>
                </a:solidFill>
              </a:rPr>
              <a:t>2</a:t>
            </a:r>
            <a:r>
              <a:rPr lang="en-US" altLang="zh-CN" sz="2000" dirty="0">
                <a:solidFill>
                  <a:schemeClr val="tx1">
                    <a:lumMod val="75000"/>
                    <a:lumOff val="25000"/>
                  </a:schemeClr>
                </a:solidFill>
              </a:rPr>
              <a:t>F</a:t>
            </a:r>
            <a:r>
              <a:rPr lang="en-US" altLang="zh-CN" sz="2000" baseline="-25000" dirty="0">
                <a:solidFill>
                  <a:schemeClr val="tx1">
                    <a:lumMod val="75000"/>
                    <a:lumOff val="25000"/>
                  </a:schemeClr>
                </a:solidFill>
              </a:rPr>
              <a:t>2</a:t>
            </a:r>
            <a:r>
              <a:rPr lang="en-US" altLang="zh-CN" sz="2000" dirty="0">
                <a:solidFill>
                  <a:schemeClr val="tx1">
                    <a:lumMod val="75000"/>
                    <a:lumOff val="25000"/>
                  </a:schemeClr>
                </a:solidFill>
              </a:rPr>
              <a:t>+……</a:t>
            </a:r>
            <a:r>
              <a:rPr lang="en-US" altLang="zh-CN" sz="2000" dirty="0" err="1">
                <a:solidFill>
                  <a:schemeClr val="tx1">
                    <a:lumMod val="75000"/>
                    <a:lumOff val="25000"/>
                  </a:schemeClr>
                </a:solidFill>
              </a:rPr>
              <a:t>a</a:t>
            </a:r>
            <a:r>
              <a:rPr lang="en-US" altLang="zh-CN" sz="2000" baseline="-25000" dirty="0" err="1">
                <a:solidFill>
                  <a:schemeClr val="tx1">
                    <a:lumMod val="75000"/>
                    <a:lumOff val="25000"/>
                  </a:schemeClr>
                </a:solidFill>
              </a:rPr>
              <a:t>p</a:t>
            </a:r>
            <a:r>
              <a:rPr lang="en-US" altLang="zh-CN" sz="2000" dirty="0" err="1">
                <a:solidFill>
                  <a:schemeClr val="tx1">
                    <a:lumMod val="75000"/>
                    <a:lumOff val="25000"/>
                  </a:schemeClr>
                </a:solidFill>
              </a:rPr>
              <a:t>F</a:t>
            </a:r>
            <a:r>
              <a:rPr lang="en-US" altLang="zh-CN" sz="2000" baseline="-25000" dirty="0" err="1">
                <a:solidFill>
                  <a:schemeClr val="tx1">
                    <a:lumMod val="75000"/>
                    <a:lumOff val="25000"/>
                  </a:schemeClr>
                </a:solidFill>
              </a:rPr>
              <a:t>p</a:t>
            </a:r>
            <a:r>
              <a:rPr lang="en-US" altLang="zh-CN" sz="2000" dirty="0" err="1">
                <a:solidFill>
                  <a:schemeClr val="tx1">
                    <a:lumMod val="75000"/>
                    <a:lumOff val="25000"/>
                  </a:schemeClr>
                </a:solidFill>
              </a:rPr>
              <a:t>+U</a:t>
            </a:r>
            <a:r>
              <a:rPr lang="en-US" altLang="zh-CN" sz="2000" baseline="-25000" dirty="0" err="1">
                <a:solidFill>
                  <a:schemeClr val="tx1">
                    <a:lumMod val="75000"/>
                    <a:lumOff val="25000"/>
                  </a:schemeClr>
                </a:solidFill>
              </a:rPr>
              <a:t>i</a:t>
            </a:r>
            <a:endParaRPr lang="zh-CN" altLang="zh-CN" sz="2000" dirty="0">
              <a:solidFill>
                <a:schemeClr val="tx1">
                  <a:lumMod val="75000"/>
                  <a:lumOff val="25000"/>
                </a:schemeClr>
              </a:solidFill>
            </a:endParaRPr>
          </a:p>
          <a:p>
            <a:pPr indent="457200"/>
            <a:r>
              <a:rPr lang="en-US" altLang="zh-CN" sz="2000" dirty="0">
                <a:solidFill>
                  <a:schemeClr val="tx1">
                    <a:lumMod val="75000"/>
                    <a:lumOff val="25000"/>
                  </a:schemeClr>
                </a:solidFill>
              </a:rPr>
              <a:t>X</a:t>
            </a:r>
            <a:r>
              <a:rPr lang="en-US" altLang="zh-CN" sz="2000" baseline="-25000" dirty="0">
                <a:solidFill>
                  <a:schemeClr val="tx1">
                    <a:lumMod val="75000"/>
                    <a:lumOff val="25000"/>
                  </a:schemeClr>
                </a:solidFill>
              </a:rPr>
              <a:t>i</a:t>
            </a:r>
            <a:r>
              <a:rPr lang="zh-CN" altLang="zh-CN" sz="2000" dirty="0">
                <a:solidFill>
                  <a:schemeClr val="tx1">
                    <a:lumMod val="75000"/>
                    <a:lumOff val="25000"/>
                  </a:schemeClr>
                </a:solidFill>
              </a:rPr>
              <a:t>是第</a:t>
            </a:r>
            <a:r>
              <a:rPr lang="en-US" altLang="zh-CN" sz="2000" dirty="0" err="1">
                <a:solidFill>
                  <a:schemeClr val="tx1">
                    <a:lumMod val="75000"/>
                    <a:lumOff val="25000"/>
                  </a:schemeClr>
                </a:solidFill>
              </a:rPr>
              <a:t>i</a:t>
            </a:r>
            <a:r>
              <a:rPr lang="zh-CN" altLang="zh-CN" sz="2000" dirty="0">
                <a:solidFill>
                  <a:schemeClr val="tx1">
                    <a:lumMod val="75000"/>
                    <a:lumOff val="25000"/>
                  </a:schemeClr>
                </a:solidFill>
              </a:rPr>
              <a:t>个可观测变量（</a:t>
            </a:r>
            <a:r>
              <a:rPr lang="en-US" altLang="zh-CN" sz="2000" dirty="0" err="1">
                <a:solidFill>
                  <a:schemeClr val="tx1">
                    <a:lumMod val="75000"/>
                    <a:lumOff val="25000"/>
                  </a:schemeClr>
                </a:solidFill>
              </a:rPr>
              <a:t>i</a:t>
            </a:r>
            <a:r>
              <a:rPr lang="en-US" altLang="zh-CN" sz="2000" dirty="0">
                <a:solidFill>
                  <a:schemeClr val="tx1">
                    <a:lumMod val="75000"/>
                    <a:lumOff val="25000"/>
                  </a:schemeClr>
                </a:solidFill>
              </a:rPr>
              <a:t>=1,2,……k</a:t>
            </a:r>
            <a:r>
              <a:rPr lang="zh-CN" altLang="zh-CN" sz="2000" dirty="0">
                <a:solidFill>
                  <a:schemeClr val="tx1">
                    <a:lumMod val="75000"/>
                    <a:lumOff val="25000"/>
                  </a:schemeClr>
                </a:solidFill>
              </a:rPr>
              <a:t>）</a:t>
            </a:r>
          </a:p>
          <a:p>
            <a:pPr indent="457200"/>
            <a:r>
              <a:rPr lang="en-US" altLang="zh-CN" sz="2000" dirty="0">
                <a:solidFill>
                  <a:schemeClr val="tx1">
                    <a:lumMod val="75000"/>
                    <a:lumOff val="25000"/>
                  </a:schemeClr>
                </a:solidFill>
              </a:rPr>
              <a:t>F</a:t>
            </a:r>
            <a:r>
              <a:rPr lang="en-US" altLang="zh-CN" sz="2000" baseline="-25000" dirty="0">
                <a:solidFill>
                  <a:schemeClr val="tx1">
                    <a:lumMod val="75000"/>
                    <a:lumOff val="25000"/>
                  </a:schemeClr>
                </a:solidFill>
              </a:rPr>
              <a:t>j</a:t>
            </a:r>
            <a:r>
              <a:rPr lang="zh-CN" altLang="zh-CN" sz="2000" dirty="0">
                <a:solidFill>
                  <a:schemeClr val="tx1">
                    <a:lumMod val="75000"/>
                    <a:lumOff val="25000"/>
                  </a:schemeClr>
                </a:solidFill>
              </a:rPr>
              <a:t>是公共因子（</a:t>
            </a:r>
            <a:r>
              <a:rPr lang="en-US" altLang="zh-CN" sz="2000" dirty="0">
                <a:solidFill>
                  <a:schemeClr val="tx1">
                    <a:lumMod val="75000"/>
                    <a:lumOff val="25000"/>
                  </a:schemeClr>
                </a:solidFill>
              </a:rPr>
              <a:t>j=1,2,……p</a:t>
            </a:r>
            <a:r>
              <a:rPr lang="zh-CN" altLang="zh-CN" sz="2000" dirty="0">
                <a:solidFill>
                  <a:schemeClr val="tx1">
                    <a:lumMod val="75000"/>
                    <a:lumOff val="25000"/>
                  </a:schemeClr>
                </a:solidFill>
              </a:rPr>
              <a:t>）</a:t>
            </a:r>
          </a:p>
        </p:txBody>
      </p:sp>
    </p:spTree>
    <p:extLst>
      <p:ext uri="{BB962C8B-B14F-4D97-AF65-F5344CB8AC3E}">
        <p14:creationId xmlns:p14="http://schemas.microsoft.com/office/powerpoint/2010/main" val="1827192421"/>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文本框 12"/>
          <p:cNvSpPr txBox="1"/>
          <p:nvPr/>
        </p:nvSpPr>
        <p:spPr>
          <a:xfrm>
            <a:off x="541465" y="781992"/>
            <a:ext cx="5689904"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因子分析</a:t>
            </a:r>
            <a:endParaRPr kumimoji="1" lang="zh-CN" altLang="zh-CN" sz="2400" dirty="0">
              <a:solidFill>
                <a:schemeClr val="tx1">
                  <a:lumMod val="75000"/>
                  <a:lumOff val="25000"/>
                </a:schemeClr>
              </a:solidFill>
            </a:endParaRPr>
          </a:p>
        </p:txBody>
      </p:sp>
      <p:grpSp>
        <p:nvGrpSpPr>
          <p:cNvPr id="13" name="组合 12"/>
          <p:cNvGrpSpPr/>
          <p:nvPr/>
        </p:nvGrpSpPr>
        <p:grpSpPr>
          <a:xfrm>
            <a:off x="-1" y="-2439"/>
            <a:ext cx="9145786" cy="718410"/>
            <a:chOff x="-1" y="190175"/>
            <a:chExt cx="9145786" cy="525795"/>
          </a:xfrm>
        </p:grpSpPr>
        <p:sp>
          <p:nvSpPr>
            <p:cNvPr id="14" name="任意多边形 13"/>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1" name="任意多边形 20"/>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 name="任意多边形 24"/>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6"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7.1 </a:t>
            </a:r>
            <a:r>
              <a:rPr lang="zh-CN" altLang="en-US" sz="2100" b="1" spc="225" dirty="0">
                <a:solidFill>
                  <a:prstClr val="white"/>
                </a:solidFill>
              </a:rPr>
              <a:t>数据清洗</a:t>
            </a:r>
          </a:p>
        </p:txBody>
      </p:sp>
      <p:sp>
        <p:nvSpPr>
          <p:cNvPr id="27"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8" name="文本框 27"/>
          <p:cNvSpPr txBox="1"/>
          <p:nvPr/>
        </p:nvSpPr>
        <p:spPr>
          <a:xfrm>
            <a:off x="6401867" y="234392"/>
            <a:ext cx="1447832" cy="300082"/>
          </a:xfrm>
          <a:prstGeom prst="rect">
            <a:avLst/>
          </a:prstGeom>
          <a:noFill/>
        </p:spPr>
        <p:txBody>
          <a:bodyPr wrap="none" rtlCol="0">
            <a:spAutoFit/>
          </a:bodyPr>
          <a:lstStyle/>
          <a:p>
            <a:r>
              <a:rPr lang="zh-CN" altLang="en-US" sz="1350" dirty="0">
                <a:solidFill>
                  <a:prstClr val="white"/>
                </a:solidFill>
              </a:rPr>
              <a:t>第七章 数据变换</a:t>
            </a:r>
          </a:p>
        </p:txBody>
      </p:sp>
      <p:sp>
        <p:nvSpPr>
          <p:cNvPr id="4" name="TextBox 3"/>
          <p:cNvSpPr txBox="1"/>
          <p:nvPr/>
        </p:nvSpPr>
        <p:spPr>
          <a:xfrm>
            <a:off x="1139483" y="1420837"/>
            <a:ext cx="7033846" cy="3170099"/>
          </a:xfrm>
          <a:prstGeom prst="rect">
            <a:avLst/>
          </a:prstGeom>
          <a:noFill/>
        </p:spPr>
        <p:txBody>
          <a:bodyPr wrap="square" rtlCol="0">
            <a:spAutoFit/>
          </a:bodyPr>
          <a:lstStyle/>
          <a:p>
            <a:r>
              <a:rPr lang="zh-CN" altLang="zh-CN" sz="2000" dirty="0">
                <a:solidFill>
                  <a:schemeClr val="tx1">
                    <a:lumMod val="75000"/>
                    <a:lumOff val="25000"/>
                  </a:schemeClr>
                </a:solidFill>
              </a:rPr>
              <a:t>（</a:t>
            </a:r>
            <a:r>
              <a:rPr lang="en-US" altLang="zh-CN" sz="2000" dirty="0">
                <a:solidFill>
                  <a:schemeClr val="tx1">
                    <a:lumMod val="75000"/>
                    <a:lumOff val="25000"/>
                  </a:schemeClr>
                </a:solidFill>
              </a:rPr>
              <a:t>3</a:t>
            </a:r>
            <a:r>
              <a:rPr lang="zh-CN" altLang="zh-CN" sz="2000" dirty="0">
                <a:solidFill>
                  <a:schemeClr val="tx1">
                    <a:lumMod val="75000"/>
                    <a:lumOff val="25000"/>
                  </a:schemeClr>
                </a:solidFill>
              </a:rPr>
              <a:t>）判断需提取的公共因子数</a:t>
            </a:r>
          </a:p>
          <a:p>
            <a:r>
              <a:rPr lang="en-US" altLang="zh-CN" sz="2000" dirty="0">
                <a:solidFill>
                  <a:schemeClr val="tx1">
                    <a:lumMod val="75000"/>
                    <a:lumOff val="25000"/>
                  </a:schemeClr>
                </a:solidFill>
              </a:rPr>
              <a:t>options(digits=2)    #</a:t>
            </a:r>
            <a:r>
              <a:rPr lang="zh-CN" altLang="zh-CN" sz="2000" dirty="0">
                <a:solidFill>
                  <a:schemeClr val="tx1">
                    <a:lumMod val="75000"/>
                    <a:lumOff val="25000"/>
                  </a:schemeClr>
                </a:solidFill>
              </a:rPr>
              <a:t>环境变量设置，保留小数</a:t>
            </a:r>
            <a:r>
              <a:rPr lang="en-US" altLang="zh-CN" sz="2000" dirty="0">
                <a:solidFill>
                  <a:schemeClr val="tx1">
                    <a:lumMod val="75000"/>
                    <a:lumOff val="25000"/>
                  </a:schemeClr>
                </a:solidFill>
              </a:rPr>
              <a:t>2</a:t>
            </a:r>
            <a:r>
              <a:rPr lang="zh-CN" altLang="zh-CN" sz="2000" dirty="0">
                <a:solidFill>
                  <a:schemeClr val="tx1">
                    <a:lumMod val="75000"/>
                    <a:lumOff val="25000"/>
                  </a:schemeClr>
                </a:solidFill>
              </a:rPr>
              <a:t>位</a:t>
            </a:r>
          </a:p>
          <a:p>
            <a:r>
              <a:rPr lang="en-US" altLang="zh-CN" sz="2000" dirty="0" err="1">
                <a:solidFill>
                  <a:schemeClr val="tx1">
                    <a:lumMod val="75000"/>
                    <a:lumOff val="25000"/>
                  </a:schemeClr>
                </a:solidFill>
              </a:rPr>
              <a:t>covariances</a:t>
            </a:r>
            <a:r>
              <a:rPr lang="en-US" altLang="zh-CN" sz="2000" dirty="0">
                <a:solidFill>
                  <a:schemeClr val="tx1">
                    <a:lumMod val="75000"/>
                    <a:lumOff val="25000"/>
                  </a:schemeClr>
                </a:solidFill>
              </a:rPr>
              <a:t>&lt;-</a:t>
            </a:r>
            <a:r>
              <a:rPr lang="en-US" altLang="zh-CN" sz="2000" dirty="0" err="1">
                <a:solidFill>
                  <a:schemeClr val="tx1">
                    <a:lumMod val="75000"/>
                    <a:lumOff val="25000"/>
                  </a:schemeClr>
                </a:solidFill>
              </a:rPr>
              <a:t>ability.cov$cov</a:t>
            </a:r>
            <a:r>
              <a:rPr lang="en-US" altLang="zh-CN" sz="2000" dirty="0">
                <a:solidFill>
                  <a:schemeClr val="tx1">
                    <a:lumMod val="75000"/>
                    <a:lumOff val="25000"/>
                  </a:schemeClr>
                </a:solidFill>
              </a:rPr>
              <a:t>   #</a:t>
            </a:r>
            <a:r>
              <a:rPr lang="zh-CN" altLang="zh-CN" sz="2000" dirty="0">
                <a:solidFill>
                  <a:schemeClr val="tx1">
                    <a:lumMod val="75000"/>
                    <a:lumOff val="25000"/>
                  </a:schemeClr>
                </a:solidFill>
              </a:rPr>
              <a:t>计算心理测量数据变量</a:t>
            </a:r>
            <a:r>
              <a:rPr lang="en-US" altLang="zh-CN" sz="2000" dirty="0">
                <a:solidFill>
                  <a:schemeClr val="tx1">
                    <a:lumMod val="75000"/>
                    <a:lumOff val="25000"/>
                  </a:schemeClr>
                </a:solidFill>
              </a:rPr>
              <a:t>ability</a:t>
            </a:r>
            <a:r>
              <a:rPr lang="zh-CN" altLang="zh-CN" sz="2000" dirty="0">
                <a:solidFill>
                  <a:schemeClr val="tx1">
                    <a:lumMod val="75000"/>
                    <a:lumOff val="25000"/>
                  </a:schemeClr>
                </a:solidFill>
              </a:rPr>
              <a:t>的协方差矩阵</a:t>
            </a:r>
          </a:p>
          <a:p>
            <a:r>
              <a:rPr lang="en-US" altLang="zh-CN" sz="2000" dirty="0">
                <a:solidFill>
                  <a:schemeClr val="tx1">
                    <a:lumMod val="75000"/>
                    <a:lumOff val="25000"/>
                  </a:schemeClr>
                </a:solidFill>
              </a:rPr>
              <a:t>correlations&lt;-cov2cor(</a:t>
            </a:r>
            <a:r>
              <a:rPr lang="en-US" altLang="zh-CN" sz="2000" dirty="0" err="1">
                <a:solidFill>
                  <a:schemeClr val="tx1">
                    <a:lumMod val="75000"/>
                    <a:lumOff val="25000"/>
                  </a:schemeClr>
                </a:solidFill>
              </a:rPr>
              <a:t>covariances</a:t>
            </a:r>
            <a:r>
              <a:rPr lang="en-US" altLang="zh-CN" sz="2000" dirty="0">
                <a:solidFill>
                  <a:schemeClr val="tx1">
                    <a:lumMod val="75000"/>
                    <a:lumOff val="25000"/>
                  </a:schemeClr>
                </a:solidFill>
              </a:rPr>
              <a:t>)  #</a:t>
            </a:r>
            <a:r>
              <a:rPr lang="zh-CN" altLang="zh-CN" sz="2000" dirty="0">
                <a:solidFill>
                  <a:schemeClr val="tx1">
                    <a:lumMod val="75000"/>
                    <a:lumOff val="25000"/>
                  </a:schemeClr>
                </a:solidFill>
              </a:rPr>
              <a:t>协方差矩阵转换为相关系数矩阵</a:t>
            </a:r>
          </a:p>
          <a:p>
            <a:r>
              <a:rPr lang="en-US" altLang="zh-CN" sz="2000" dirty="0">
                <a:solidFill>
                  <a:schemeClr val="tx1">
                    <a:lumMod val="75000"/>
                    <a:lumOff val="25000"/>
                  </a:schemeClr>
                </a:solidFill>
              </a:rPr>
              <a:t>correlations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library(psych)  </a:t>
            </a:r>
            <a:endParaRPr lang="zh-CN" altLang="zh-CN" sz="2000" dirty="0">
              <a:solidFill>
                <a:schemeClr val="tx1">
                  <a:lumMod val="75000"/>
                  <a:lumOff val="25000"/>
                </a:schemeClr>
              </a:solidFill>
            </a:endParaRPr>
          </a:p>
          <a:p>
            <a:r>
              <a:rPr lang="en-US" altLang="zh-CN" sz="2000" dirty="0" err="1">
                <a:solidFill>
                  <a:schemeClr val="tx1">
                    <a:lumMod val="75000"/>
                    <a:lumOff val="25000"/>
                  </a:schemeClr>
                </a:solidFill>
              </a:rPr>
              <a:t>fa.parallel</a:t>
            </a:r>
            <a:r>
              <a:rPr lang="en-US" altLang="zh-CN" sz="2000" dirty="0">
                <a:solidFill>
                  <a:schemeClr val="tx1">
                    <a:lumMod val="75000"/>
                    <a:lumOff val="25000"/>
                  </a:schemeClr>
                </a:solidFill>
              </a:rPr>
              <a:t>(</a:t>
            </a:r>
            <a:r>
              <a:rPr lang="en-US" altLang="zh-CN" sz="2000" dirty="0" err="1">
                <a:solidFill>
                  <a:schemeClr val="tx1">
                    <a:lumMod val="75000"/>
                    <a:lumOff val="25000"/>
                  </a:schemeClr>
                </a:solidFill>
              </a:rPr>
              <a:t>correlations,n.obs</a:t>
            </a:r>
            <a:r>
              <a:rPr lang="en-US" altLang="zh-CN" sz="2000" dirty="0">
                <a:solidFill>
                  <a:schemeClr val="tx1">
                    <a:lumMod val="75000"/>
                    <a:lumOff val="25000"/>
                  </a:schemeClr>
                </a:solidFill>
              </a:rPr>
              <a:t>=112,fa="both",</a:t>
            </a:r>
            <a:r>
              <a:rPr lang="en-US" altLang="zh-CN" sz="2000" dirty="0" err="1">
                <a:solidFill>
                  <a:schemeClr val="tx1">
                    <a:lumMod val="75000"/>
                    <a:lumOff val="25000"/>
                  </a:schemeClr>
                </a:solidFill>
              </a:rPr>
              <a:t>n.iter</a:t>
            </a:r>
            <a:r>
              <a:rPr lang="en-US" altLang="zh-CN" sz="2000" dirty="0">
                <a:solidFill>
                  <a:schemeClr val="tx1">
                    <a:lumMod val="75000"/>
                    <a:lumOff val="25000"/>
                  </a:schemeClr>
                </a:solidFill>
              </a:rPr>
              <a:t>=100,main="</a:t>
            </a:r>
            <a:r>
              <a:rPr lang="zh-CN" altLang="zh-CN" sz="2000" dirty="0">
                <a:solidFill>
                  <a:schemeClr val="tx1">
                    <a:lumMod val="75000"/>
                    <a:lumOff val="25000"/>
                  </a:schemeClr>
                </a:solidFill>
              </a:rPr>
              <a:t>碎石图分析</a:t>
            </a:r>
            <a:r>
              <a:rPr lang="en-US" altLang="zh-CN" sz="2000" dirty="0">
                <a:solidFill>
                  <a:schemeClr val="tx1">
                    <a:lumMod val="75000"/>
                    <a:lumOff val="25000"/>
                  </a:schemeClr>
                </a:solidFill>
              </a:rPr>
              <a:t>") </a:t>
            </a:r>
          </a:p>
        </p:txBody>
      </p:sp>
    </p:spTree>
    <p:extLst>
      <p:ext uri="{BB962C8B-B14F-4D97-AF65-F5344CB8AC3E}">
        <p14:creationId xmlns:p14="http://schemas.microsoft.com/office/powerpoint/2010/main" val="381862047"/>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文本框 12"/>
          <p:cNvSpPr txBox="1"/>
          <p:nvPr/>
        </p:nvSpPr>
        <p:spPr>
          <a:xfrm>
            <a:off x="541465" y="781992"/>
            <a:ext cx="5689904"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因子分析</a:t>
            </a:r>
            <a:endParaRPr kumimoji="1" lang="zh-CN" altLang="zh-CN" sz="2400" dirty="0">
              <a:solidFill>
                <a:schemeClr val="tx1">
                  <a:lumMod val="75000"/>
                  <a:lumOff val="25000"/>
                </a:schemeClr>
              </a:solidFill>
            </a:endParaRPr>
          </a:p>
        </p:txBody>
      </p:sp>
      <p:grpSp>
        <p:nvGrpSpPr>
          <p:cNvPr id="13" name="组合 12"/>
          <p:cNvGrpSpPr/>
          <p:nvPr/>
        </p:nvGrpSpPr>
        <p:grpSpPr>
          <a:xfrm>
            <a:off x="-1" y="-2439"/>
            <a:ext cx="9145786" cy="718410"/>
            <a:chOff x="-1" y="190175"/>
            <a:chExt cx="9145786" cy="525795"/>
          </a:xfrm>
        </p:grpSpPr>
        <p:sp>
          <p:nvSpPr>
            <p:cNvPr id="14" name="任意多边形 13"/>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1" name="任意多边形 20"/>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 name="任意多边形 24"/>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6"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7.1 </a:t>
            </a:r>
            <a:r>
              <a:rPr lang="zh-CN" altLang="en-US" sz="2100" b="1" spc="225" dirty="0">
                <a:solidFill>
                  <a:prstClr val="white"/>
                </a:solidFill>
              </a:rPr>
              <a:t>数据清洗</a:t>
            </a:r>
          </a:p>
        </p:txBody>
      </p:sp>
      <p:sp>
        <p:nvSpPr>
          <p:cNvPr id="27"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8" name="文本框 27"/>
          <p:cNvSpPr txBox="1"/>
          <p:nvPr/>
        </p:nvSpPr>
        <p:spPr>
          <a:xfrm>
            <a:off x="6401867" y="234392"/>
            <a:ext cx="1447832" cy="300082"/>
          </a:xfrm>
          <a:prstGeom prst="rect">
            <a:avLst/>
          </a:prstGeom>
          <a:noFill/>
        </p:spPr>
        <p:txBody>
          <a:bodyPr wrap="none" rtlCol="0">
            <a:spAutoFit/>
          </a:bodyPr>
          <a:lstStyle/>
          <a:p>
            <a:r>
              <a:rPr lang="zh-CN" altLang="en-US" sz="1350" dirty="0">
                <a:solidFill>
                  <a:prstClr val="white"/>
                </a:solidFill>
              </a:rPr>
              <a:t>第七章 数据变换</a:t>
            </a:r>
          </a:p>
        </p:txBody>
      </p:sp>
      <p:sp>
        <p:nvSpPr>
          <p:cNvPr id="4" name="TextBox 3"/>
          <p:cNvSpPr txBox="1"/>
          <p:nvPr/>
        </p:nvSpPr>
        <p:spPr>
          <a:xfrm>
            <a:off x="1139483" y="1420837"/>
            <a:ext cx="7033846" cy="400110"/>
          </a:xfrm>
          <a:prstGeom prst="rect">
            <a:avLst/>
          </a:prstGeom>
          <a:noFill/>
        </p:spPr>
        <p:txBody>
          <a:bodyPr wrap="square" rtlCol="0">
            <a:spAutoFit/>
          </a:bodyPr>
          <a:lstStyle/>
          <a:p>
            <a:r>
              <a:rPr lang="zh-CN" altLang="en-US" sz="2000" dirty="0">
                <a:solidFill>
                  <a:schemeClr val="tx1">
                    <a:lumMod val="75000"/>
                    <a:lumOff val="25000"/>
                  </a:schemeClr>
                </a:solidFill>
              </a:rPr>
              <a:t>有用的因子分析函数</a:t>
            </a:r>
          </a:p>
        </p:txBody>
      </p:sp>
      <p:graphicFrame>
        <p:nvGraphicFramePr>
          <p:cNvPr id="5" name="表格 4"/>
          <p:cNvGraphicFramePr>
            <a:graphicFrameLocks noGrp="1"/>
          </p:cNvGraphicFramePr>
          <p:nvPr>
            <p:extLst>
              <p:ext uri="{D42A27DB-BD31-4B8C-83A1-F6EECF244321}">
                <p14:modId xmlns:p14="http://schemas.microsoft.com/office/powerpoint/2010/main" val="772498798"/>
              </p:ext>
            </p:extLst>
          </p:nvPr>
        </p:nvGraphicFramePr>
        <p:xfrm>
          <a:off x="627913" y="2066819"/>
          <a:ext cx="7888174" cy="3595263"/>
        </p:xfrm>
        <a:graphic>
          <a:graphicData uri="http://schemas.openxmlformats.org/drawingml/2006/table">
            <a:tbl>
              <a:tblPr firstRow="1" firstCol="1" bandRow="1">
                <a:tableStyleId>{5C22544A-7EE6-4342-B048-85BDC9FD1C3A}</a:tableStyleId>
              </a:tblPr>
              <a:tblGrid>
                <a:gridCol w="2149861">
                  <a:extLst>
                    <a:ext uri="{9D8B030D-6E8A-4147-A177-3AD203B41FA5}">
                      <a16:colId xmlns:a16="http://schemas.microsoft.com/office/drawing/2014/main" val="20000"/>
                    </a:ext>
                  </a:extLst>
                </a:gridCol>
                <a:gridCol w="5738313">
                  <a:extLst>
                    <a:ext uri="{9D8B030D-6E8A-4147-A177-3AD203B41FA5}">
                      <a16:colId xmlns:a16="http://schemas.microsoft.com/office/drawing/2014/main" val="20001"/>
                    </a:ext>
                  </a:extLst>
                </a:gridCol>
              </a:tblGrid>
              <a:tr h="449408">
                <a:tc>
                  <a:txBody>
                    <a:bodyPr/>
                    <a:lstStyle/>
                    <a:p>
                      <a:pPr indent="304800" algn="just">
                        <a:spcAft>
                          <a:spcPts val="0"/>
                        </a:spcAft>
                      </a:pPr>
                      <a:r>
                        <a:rPr lang="en-US" sz="1800" kern="0">
                          <a:effectLst/>
                        </a:rPr>
                        <a:t> </a:t>
                      </a:r>
                      <a:r>
                        <a:rPr lang="zh-CN" sz="1800" kern="0">
                          <a:effectLst/>
                        </a:rPr>
                        <a:t>函数</a:t>
                      </a:r>
                      <a:endParaRPr lang="zh-CN" sz="1800" kern="100">
                        <a:effectLst/>
                        <a:latin typeface="等线" panose="02010600030101010101" charset="-122"/>
                        <a:cs typeface="Times New Roman" panose="02020603050405020304"/>
                      </a:endParaRPr>
                    </a:p>
                  </a:txBody>
                  <a:tcPr marL="0" marR="0" marT="0" marB="0" anchor="ctr"/>
                </a:tc>
                <a:tc>
                  <a:txBody>
                    <a:bodyPr/>
                    <a:lstStyle/>
                    <a:p>
                      <a:pPr indent="304800" algn="just">
                        <a:spcAft>
                          <a:spcPts val="0"/>
                        </a:spcAft>
                      </a:pPr>
                      <a:r>
                        <a:rPr lang="zh-CN" sz="1800" kern="0">
                          <a:effectLst/>
                        </a:rPr>
                        <a:t>描述　</a:t>
                      </a:r>
                      <a:endParaRPr lang="zh-CN" sz="1800" kern="100">
                        <a:effectLst/>
                        <a:latin typeface="等线" panose="02010600030101010101" charset="-122"/>
                        <a:cs typeface="Times New Roman" panose="02020603050405020304"/>
                      </a:endParaRPr>
                    </a:p>
                  </a:txBody>
                  <a:tcPr marL="0" marR="0" marT="0" marB="0" anchor="ctr"/>
                </a:tc>
                <a:extLst>
                  <a:ext uri="{0D108BD9-81ED-4DB2-BD59-A6C34878D82A}">
                    <a16:rowId xmlns:a16="http://schemas.microsoft.com/office/drawing/2014/main" val="10000"/>
                  </a:ext>
                </a:extLst>
              </a:tr>
              <a:tr h="449408">
                <a:tc>
                  <a:txBody>
                    <a:bodyPr/>
                    <a:lstStyle/>
                    <a:p>
                      <a:pPr indent="304800" algn="just">
                        <a:spcAft>
                          <a:spcPts val="0"/>
                        </a:spcAft>
                      </a:pPr>
                      <a:r>
                        <a:rPr lang="en-US" sz="1800" kern="0" dirty="0">
                          <a:effectLst/>
                        </a:rPr>
                        <a:t>principal</a:t>
                      </a:r>
                      <a:r>
                        <a:rPr lang="zh-CN" sz="1800" kern="0" dirty="0">
                          <a:effectLst/>
                        </a:rPr>
                        <a:t>（）</a:t>
                      </a:r>
                      <a:endParaRPr lang="zh-CN" sz="1800" kern="100" dirty="0">
                        <a:effectLst/>
                        <a:latin typeface="等线" panose="02010600030101010101" charset="-122"/>
                        <a:cs typeface="Times New Roman" panose="02020603050405020304"/>
                      </a:endParaRPr>
                    </a:p>
                  </a:txBody>
                  <a:tcPr marL="0" marR="0" marT="0" marB="0" anchor="ctr"/>
                </a:tc>
                <a:tc>
                  <a:txBody>
                    <a:bodyPr/>
                    <a:lstStyle/>
                    <a:p>
                      <a:pPr indent="304800" algn="just">
                        <a:spcAft>
                          <a:spcPts val="0"/>
                        </a:spcAft>
                      </a:pPr>
                      <a:r>
                        <a:rPr lang="zh-CN" sz="1800" kern="0">
                          <a:solidFill>
                            <a:schemeClr val="tx1">
                              <a:lumMod val="75000"/>
                              <a:lumOff val="25000"/>
                            </a:schemeClr>
                          </a:solidFill>
                          <a:effectLst/>
                        </a:rPr>
                        <a:t>含多种可选的方差放置方法的主成分分析</a:t>
                      </a:r>
                      <a:endParaRPr lang="zh-CN" sz="1800" kern="0">
                        <a:solidFill>
                          <a:schemeClr val="tx1">
                            <a:lumMod val="75000"/>
                            <a:lumOff val="25000"/>
                          </a:schemeClr>
                        </a:solidFill>
                        <a:effectLst/>
                        <a:latin typeface="等线" panose="02010600030101010101" charset="-122"/>
                        <a:cs typeface="Times New Roman" panose="02020603050405020304"/>
                      </a:endParaRPr>
                    </a:p>
                  </a:txBody>
                  <a:tcPr marL="0" marR="0" marT="0" marB="0" anchor="ctr"/>
                </a:tc>
                <a:extLst>
                  <a:ext uri="{0D108BD9-81ED-4DB2-BD59-A6C34878D82A}">
                    <a16:rowId xmlns:a16="http://schemas.microsoft.com/office/drawing/2014/main" val="10001"/>
                  </a:ext>
                </a:extLst>
              </a:tr>
              <a:tr h="898815">
                <a:tc>
                  <a:txBody>
                    <a:bodyPr/>
                    <a:lstStyle/>
                    <a:p>
                      <a:pPr indent="304800" algn="just">
                        <a:spcAft>
                          <a:spcPts val="0"/>
                        </a:spcAft>
                      </a:pPr>
                      <a:r>
                        <a:rPr lang="en-US" sz="1800" kern="0">
                          <a:effectLst/>
                        </a:rPr>
                        <a:t>fa</a:t>
                      </a:r>
                      <a:r>
                        <a:rPr lang="zh-CN" sz="1800" kern="0">
                          <a:effectLst/>
                        </a:rPr>
                        <a:t>（）</a:t>
                      </a:r>
                      <a:endParaRPr lang="zh-CN" sz="1800" kern="100">
                        <a:effectLst/>
                        <a:latin typeface="等线" panose="02010600030101010101" charset="-122"/>
                        <a:cs typeface="Times New Roman" panose="02020603050405020304"/>
                      </a:endParaRPr>
                    </a:p>
                  </a:txBody>
                  <a:tcPr marL="0" marR="0" marT="0" marB="0" anchor="ctr"/>
                </a:tc>
                <a:tc>
                  <a:txBody>
                    <a:bodyPr/>
                    <a:lstStyle/>
                    <a:p>
                      <a:pPr indent="304800" algn="just">
                        <a:spcAft>
                          <a:spcPts val="0"/>
                        </a:spcAft>
                      </a:pPr>
                      <a:r>
                        <a:rPr lang="zh-CN" sz="1800" kern="0">
                          <a:solidFill>
                            <a:schemeClr val="tx1">
                              <a:lumMod val="75000"/>
                              <a:lumOff val="25000"/>
                            </a:schemeClr>
                          </a:solidFill>
                          <a:effectLst/>
                        </a:rPr>
                        <a:t>可用主轴、最小残差、加权最小平方或最大似然法估计的因子分析</a:t>
                      </a:r>
                      <a:endParaRPr lang="zh-CN" sz="1800" kern="0">
                        <a:solidFill>
                          <a:schemeClr val="tx1">
                            <a:lumMod val="75000"/>
                            <a:lumOff val="25000"/>
                          </a:schemeClr>
                        </a:solidFill>
                        <a:effectLst/>
                        <a:latin typeface="等线" panose="02010600030101010101" charset="-122"/>
                        <a:cs typeface="Times New Roman" panose="02020603050405020304"/>
                      </a:endParaRPr>
                    </a:p>
                  </a:txBody>
                  <a:tcPr marL="0" marR="0" marT="0" marB="0" anchor="ctr"/>
                </a:tc>
                <a:extLst>
                  <a:ext uri="{0D108BD9-81ED-4DB2-BD59-A6C34878D82A}">
                    <a16:rowId xmlns:a16="http://schemas.microsoft.com/office/drawing/2014/main" val="10002"/>
                  </a:ext>
                </a:extLst>
              </a:tr>
              <a:tr h="449408">
                <a:tc>
                  <a:txBody>
                    <a:bodyPr/>
                    <a:lstStyle/>
                    <a:p>
                      <a:pPr indent="304800" algn="just">
                        <a:spcAft>
                          <a:spcPts val="0"/>
                        </a:spcAft>
                      </a:pPr>
                      <a:r>
                        <a:rPr lang="en-US" sz="1800" kern="0">
                          <a:effectLst/>
                        </a:rPr>
                        <a:t>fa.parallel</a:t>
                      </a:r>
                      <a:r>
                        <a:rPr lang="zh-CN" sz="1800" kern="0">
                          <a:effectLst/>
                        </a:rPr>
                        <a:t>（）</a:t>
                      </a:r>
                      <a:endParaRPr lang="zh-CN" sz="1800" kern="100">
                        <a:effectLst/>
                        <a:latin typeface="等线" panose="02010600030101010101" charset="-122"/>
                        <a:cs typeface="Times New Roman" panose="02020603050405020304"/>
                      </a:endParaRPr>
                    </a:p>
                  </a:txBody>
                  <a:tcPr marL="0" marR="0" marT="0" marB="0" anchor="ctr"/>
                </a:tc>
                <a:tc>
                  <a:txBody>
                    <a:bodyPr/>
                    <a:lstStyle/>
                    <a:p>
                      <a:pPr indent="304800" algn="just">
                        <a:spcAft>
                          <a:spcPts val="0"/>
                        </a:spcAft>
                      </a:pPr>
                      <a:r>
                        <a:rPr lang="zh-CN" sz="1800" kern="0">
                          <a:solidFill>
                            <a:schemeClr val="tx1">
                              <a:lumMod val="75000"/>
                              <a:lumOff val="25000"/>
                            </a:schemeClr>
                          </a:solidFill>
                          <a:effectLst/>
                        </a:rPr>
                        <a:t>含平等分析的碎石图</a:t>
                      </a:r>
                      <a:endParaRPr lang="zh-CN" sz="1800" kern="0">
                        <a:solidFill>
                          <a:schemeClr val="tx1">
                            <a:lumMod val="75000"/>
                            <a:lumOff val="25000"/>
                          </a:schemeClr>
                        </a:solidFill>
                        <a:effectLst/>
                        <a:latin typeface="等线" panose="02010600030101010101" charset="-122"/>
                        <a:cs typeface="Times New Roman" panose="02020603050405020304"/>
                      </a:endParaRPr>
                    </a:p>
                  </a:txBody>
                  <a:tcPr marL="0" marR="0" marT="0" marB="0" anchor="ctr"/>
                </a:tc>
                <a:extLst>
                  <a:ext uri="{0D108BD9-81ED-4DB2-BD59-A6C34878D82A}">
                    <a16:rowId xmlns:a16="http://schemas.microsoft.com/office/drawing/2014/main" val="10003"/>
                  </a:ext>
                </a:extLst>
              </a:tr>
              <a:tr h="449408">
                <a:tc>
                  <a:txBody>
                    <a:bodyPr/>
                    <a:lstStyle/>
                    <a:p>
                      <a:pPr indent="304800" algn="just">
                        <a:spcAft>
                          <a:spcPts val="0"/>
                        </a:spcAft>
                      </a:pPr>
                      <a:r>
                        <a:rPr lang="en-US" sz="1800" kern="0">
                          <a:effectLst/>
                        </a:rPr>
                        <a:t>factor.plot</a:t>
                      </a:r>
                      <a:r>
                        <a:rPr lang="zh-CN" sz="1800" kern="0">
                          <a:effectLst/>
                        </a:rPr>
                        <a:t>（）</a:t>
                      </a:r>
                      <a:endParaRPr lang="zh-CN" sz="1800" kern="100">
                        <a:effectLst/>
                        <a:latin typeface="等线" panose="02010600030101010101" charset="-122"/>
                        <a:cs typeface="Times New Roman" panose="02020603050405020304"/>
                      </a:endParaRPr>
                    </a:p>
                  </a:txBody>
                  <a:tcPr marL="0" marR="0" marT="0" marB="0" anchor="ctr"/>
                </a:tc>
                <a:tc>
                  <a:txBody>
                    <a:bodyPr/>
                    <a:lstStyle/>
                    <a:p>
                      <a:pPr indent="304800" algn="just">
                        <a:spcAft>
                          <a:spcPts val="0"/>
                        </a:spcAft>
                      </a:pPr>
                      <a:r>
                        <a:rPr lang="zh-CN" sz="1800" kern="0">
                          <a:solidFill>
                            <a:schemeClr val="tx1">
                              <a:lumMod val="75000"/>
                              <a:lumOff val="25000"/>
                            </a:schemeClr>
                          </a:solidFill>
                          <a:effectLst/>
                        </a:rPr>
                        <a:t>绘制因子分析或主成分分析的结果</a:t>
                      </a:r>
                      <a:endParaRPr lang="zh-CN" sz="1800" kern="0">
                        <a:solidFill>
                          <a:schemeClr val="tx1">
                            <a:lumMod val="75000"/>
                            <a:lumOff val="25000"/>
                          </a:schemeClr>
                        </a:solidFill>
                        <a:effectLst/>
                        <a:latin typeface="等线" panose="02010600030101010101" charset="-122"/>
                        <a:cs typeface="Times New Roman" panose="02020603050405020304"/>
                      </a:endParaRPr>
                    </a:p>
                  </a:txBody>
                  <a:tcPr marL="0" marR="0" marT="0" marB="0" anchor="ctr"/>
                </a:tc>
                <a:extLst>
                  <a:ext uri="{0D108BD9-81ED-4DB2-BD59-A6C34878D82A}">
                    <a16:rowId xmlns:a16="http://schemas.microsoft.com/office/drawing/2014/main" val="10004"/>
                  </a:ext>
                </a:extLst>
              </a:tr>
              <a:tr h="449408">
                <a:tc>
                  <a:txBody>
                    <a:bodyPr/>
                    <a:lstStyle/>
                    <a:p>
                      <a:pPr indent="304800" algn="just">
                        <a:spcAft>
                          <a:spcPts val="0"/>
                        </a:spcAft>
                      </a:pPr>
                      <a:r>
                        <a:rPr lang="en-US" sz="1800" kern="0">
                          <a:effectLst/>
                        </a:rPr>
                        <a:t>fa.diagram</a:t>
                      </a:r>
                      <a:r>
                        <a:rPr lang="zh-CN" sz="1800" kern="0">
                          <a:effectLst/>
                        </a:rPr>
                        <a:t>（）</a:t>
                      </a:r>
                      <a:endParaRPr lang="zh-CN" sz="1800" kern="100">
                        <a:effectLst/>
                        <a:latin typeface="等线" panose="02010600030101010101" charset="-122"/>
                        <a:cs typeface="Times New Roman" panose="02020603050405020304"/>
                      </a:endParaRPr>
                    </a:p>
                  </a:txBody>
                  <a:tcPr marL="0" marR="0" marT="0" marB="0" anchor="ctr"/>
                </a:tc>
                <a:tc>
                  <a:txBody>
                    <a:bodyPr/>
                    <a:lstStyle/>
                    <a:p>
                      <a:pPr indent="304800" algn="just">
                        <a:spcAft>
                          <a:spcPts val="0"/>
                        </a:spcAft>
                      </a:pPr>
                      <a:r>
                        <a:rPr lang="zh-CN" sz="1800" kern="0">
                          <a:solidFill>
                            <a:schemeClr val="tx1">
                              <a:lumMod val="75000"/>
                              <a:lumOff val="25000"/>
                            </a:schemeClr>
                          </a:solidFill>
                          <a:effectLst/>
                        </a:rPr>
                        <a:t>绘制因子分析或主成分分析的载荷矩阵</a:t>
                      </a:r>
                      <a:endParaRPr lang="zh-CN" sz="1800" kern="0">
                        <a:solidFill>
                          <a:schemeClr val="tx1">
                            <a:lumMod val="75000"/>
                            <a:lumOff val="25000"/>
                          </a:schemeClr>
                        </a:solidFill>
                        <a:effectLst/>
                        <a:latin typeface="等线" panose="02010600030101010101" charset="-122"/>
                        <a:cs typeface="Times New Roman" panose="02020603050405020304"/>
                      </a:endParaRPr>
                    </a:p>
                  </a:txBody>
                  <a:tcPr marL="0" marR="0" marT="0" marB="0" anchor="ctr"/>
                </a:tc>
                <a:extLst>
                  <a:ext uri="{0D108BD9-81ED-4DB2-BD59-A6C34878D82A}">
                    <a16:rowId xmlns:a16="http://schemas.microsoft.com/office/drawing/2014/main" val="10005"/>
                  </a:ext>
                </a:extLst>
              </a:tr>
              <a:tr h="449408">
                <a:tc>
                  <a:txBody>
                    <a:bodyPr/>
                    <a:lstStyle/>
                    <a:p>
                      <a:pPr indent="304800" algn="just">
                        <a:spcAft>
                          <a:spcPts val="0"/>
                        </a:spcAft>
                      </a:pPr>
                      <a:r>
                        <a:rPr lang="en-US" sz="1800" kern="0">
                          <a:effectLst/>
                        </a:rPr>
                        <a:t>scree</a:t>
                      </a:r>
                      <a:r>
                        <a:rPr lang="zh-CN" sz="1800" kern="0">
                          <a:effectLst/>
                        </a:rPr>
                        <a:t>（）</a:t>
                      </a:r>
                      <a:endParaRPr lang="zh-CN" sz="1800" kern="100">
                        <a:effectLst/>
                        <a:latin typeface="等线" panose="02010600030101010101" charset="-122"/>
                        <a:cs typeface="Times New Roman" panose="02020603050405020304"/>
                      </a:endParaRPr>
                    </a:p>
                  </a:txBody>
                  <a:tcPr marL="0" marR="0" marT="0" marB="0" anchor="ctr"/>
                </a:tc>
                <a:tc>
                  <a:txBody>
                    <a:bodyPr/>
                    <a:lstStyle/>
                    <a:p>
                      <a:pPr indent="304800" algn="just">
                        <a:spcAft>
                          <a:spcPts val="0"/>
                        </a:spcAft>
                      </a:pPr>
                      <a:r>
                        <a:rPr lang="zh-CN" sz="1800" kern="0" dirty="0">
                          <a:solidFill>
                            <a:schemeClr val="tx1">
                              <a:lumMod val="75000"/>
                              <a:lumOff val="25000"/>
                            </a:schemeClr>
                          </a:solidFill>
                          <a:effectLst/>
                        </a:rPr>
                        <a:t>因子分析和主成分分析的碎石图</a:t>
                      </a:r>
                      <a:endParaRPr lang="zh-CN" sz="1800" kern="0" dirty="0">
                        <a:solidFill>
                          <a:schemeClr val="tx1">
                            <a:lumMod val="75000"/>
                            <a:lumOff val="25000"/>
                          </a:schemeClr>
                        </a:solidFill>
                        <a:effectLst/>
                        <a:latin typeface="等线" panose="02010600030101010101" charset="-122"/>
                        <a:cs typeface="Times New Roman" panose="02020603050405020304"/>
                      </a:endParaRPr>
                    </a:p>
                  </a:txBody>
                  <a:tcPr marL="0" marR="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74808222"/>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文本框 12"/>
          <p:cNvSpPr txBox="1"/>
          <p:nvPr/>
        </p:nvSpPr>
        <p:spPr>
          <a:xfrm>
            <a:off x="541465" y="781992"/>
            <a:ext cx="5689904"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因子分析</a:t>
            </a:r>
            <a:endParaRPr kumimoji="1" lang="zh-CN" altLang="zh-CN" sz="2400" dirty="0">
              <a:solidFill>
                <a:schemeClr val="tx1">
                  <a:lumMod val="75000"/>
                  <a:lumOff val="25000"/>
                </a:schemeClr>
              </a:solidFill>
            </a:endParaRPr>
          </a:p>
        </p:txBody>
      </p:sp>
      <p:grpSp>
        <p:nvGrpSpPr>
          <p:cNvPr id="13" name="组合 12"/>
          <p:cNvGrpSpPr/>
          <p:nvPr/>
        </p:nvGrpSpPr>
        <p:grpSpPr>
          <a:xfrm>
            <a:off x="-1" y="-2439"/>
            <a:ext cx="9145786" cy="718410"/>
            <a:chOff x="-1" y="190175"/>
            <a:chExt cx="9145786" cy="525795"/>
          </a:xfrm>
        </p:grpSpPr>
        <p:sp>
          <p:nvSpPr>
            <p:cNvPr id="14" name="任意多边形 13"/>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1" name="任意多边形 20"/>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 name="任意多边形 24"/>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6"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7.1 </a:t>
            </a:r>
            <a:r>
              <a:rPr lang="zh-CN" altLang="en-US" sz="2100" b="1" spc="225" dirty="0">
                <a:solidFill>
                  <a:prstClr val="white"/>
                </a:solidFill>
              </a:rPr>
              <a:t>数据清洗</a:t>
            </a:r>
          </a:p>
        </p:txBody>
      </p:sp>
      <p:sp>
        <p:nvSpPr>
          <p:cNvPr id="27"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8" name="文本框 27"/>
          <p:cNvSpPr txBox="1"/>
          <p:nvPr/>
        </p:nvSpPr>
        <p:spPr>
          <a:xfrm>
            <a:off x="6401867" y="234392"/>
            <a:ext cx="1447832" cy="300082"/>
          </a:xfrm>
          <a:prstGeom prst="rect">
            <a:avLst/>
          </a:prstGeom>
          <a:noFill/>
        </p:spPr>
        <p:txBody>
          <a:bodyPr wrap="none" rtlCol="0">
            <a:spAutoFit/>
          </a:bodyPr>
          <a:lstStyle/>
          <a:p>
            <a:r>
              <a:rPr lang="zh-CN" altLang="en-US" sz="1350" dirty="0">
                <a:solidFill>
                  <a:prstClr val="white"/>
                </a:solidFill>
              </a:rPr>
              <a:t>第七章 数据变换</a:t>
            </a:r>
          </a:p>
        </p:txBody>
      </p:sp>
      <p:sp>
        <p:nvSpPr>
          <p:cNvPr id="4" name="TextBox 3"/>
          <p:cNvSpPr txBox="1"/>
          <p:nvPr/>
        </p:nvSpPr>
        <p:spPr>
          <a:xfrm>
            <a:off x="815852" y="1243657"/>
            <a:ext cx="7974135" cy="5016758"/>
          </a:xfrm>
          <a:prstGeom prst="rect">
            <a:avLst/>
          </a:prstGeom>
          <a:noFill/>
        </p:spPr>
        <p:txBody>
          <a:bodyPr wrap="square" rtlCol="0">
            <a:spAutoFit/>
          </a:bodyPr>
          <a:lstStyle/>
          <a:p>
            <a:pPr algn="just"/>
            <a:r>
              <a:rPr lang="zh-CN" altLang="zh-CN" sz="2000" dirty="0">
                <a:solidFill>
                  <a:schemeClr val="tx1">
                    <a:lumMod val="75000"/>
                    <a:lumOff val="25000"/>
                  </a:schemeClr>
                </a:solidFill>
              </a:rPr>
              <a:t>（</a:t>
            </a:r>
            <a:r>
              <a:rPr lang="en-US" altLang="zh-CN" sz="2000" dirty="0">
                <a:solidFill>
                  <a:schemeClr val="tx1">
                    <a:lumMod val="75000"/>
                    <a:lumOff val="25000"/>
                  </a:schemeClr>
                </a:solidFill>
              </a:rPr>
              <a:t>4</a:t>
            </a:r>
            <a:r>
              <a:rPr lang="zh-CN" altLang="zh-CN" sz="2000" dirty="0">
                <a:solidFill>
                  <a:schemeClr val="tx1">
                    <a:lumMod val="75000"/>
                    <a:lumOff val="25000"/>
                  </a:schemeClr>
                </a:solidFill>
              </a:rPr>
              <a:t>）因子应用</a:t>
            </a:r>
          </a:p>
          <a:p>
            <a:pPr indent="457200" algn="just"/>
            <a:r>
              <a:rPr lang="zh-CN" altLang="zh-CN" sz="2000" dirty="0">
                <a:solidFill>
                  <a:schemeClr val="tx1">
                    <a:lumMod val="75000"/>
                    <a:lumOff val="25000"/>
                  </a:schemeClr>
                </a:solidFill>
              </a:rPr>
              <a:t>在市场调研中，研究人员关心的是一些研究指标的集成或者组合，这些概念通常是通过等级评分问题来测量的，如利用李克特量表取得的变量。每一个指标的集合（或一组相关联的指标）就是一个因子，指标概念等级得分就是因子得分。</a:t>
            </a:r>
          </a:p>
          <a:p>
            <a:pPr indent="457200" algn="just"/>
            <a:r>
              <a:rPr lang="zh-CN" altLang="zh-CN" sz="2000" dirty="0">
                <a:solidFill>
                  <a:schemeClr val="tx1">
                    <a:lumMod val="75000"/>
                    <a:lumOff val="25000"/>
                  </a:schemeClr>
                </a:solidFill>
              </a:rPr>
              <a:t>因子分析在市场调研中有着广泛的应用，主要包括：</a:t>
            </a:r>
          </a:p>
          <a:p>
            <a:pPr marL="342900" lvl="0" indent="-342900" algn="just">
              <a:buFont typeface="Wingdings" panose="05000000000000000000" pitchFamily="2" charset="2"/>
              <a:buChar char="u"/>
            </a:pPr>
            <a:r>
              <a:rPr lang="zh-CN" altLang="zh-CN" sz="2000" dirty="0">
                <a:solidFill>
                  <a:schemeClr val="tx1">
                    <a:lumMod val="75000"/>
                    <a:lumOff val="25000"/>
                  </a:schemeClr>
                </a:solidFill>
              </a:rPr>
              <a:t>消费者习惯和态度研究（</a:t>
            </a:r>
            <a:r>
              <a:rPr lang="en-US" altLang="zh-CN" sz="2000" dirty="0">
                <a:solidFill>
                  <a:schemeClr val="tx1">
                    <a:lumMod val="75000"/>
                    <a:lumOff val="25000"/>
                  </a:schemeClr>
                </a:solidFill>
              </a:rPr>
              <a:t>U&amp;A</a:t>
            </a:r>
            <a:r>
              <a:rPr lang="zh-CN" altLang="zh-CN" sz="2000" dirty="0">
                <a:solidFill>
                  <a:schemeClr val="tx1">
                    <a:lumMod val="75000"/>
                    <a:lumOff val="25000"/>
                  </a:schemeClr>
                </a:solidFill>
              </a:rPr>
              <a:t>）</a:t>
            </a:r>
          </a:p>
          <a:p>
            <a:pPr marL="342900" lvl="0" indent="-342900" algn="just">
              <a:buFont typeface="Wingdings" panose="05000000000000000000" pitchFamily="2" charset="2"/>
              <a:buChar char="u"/>
            </a:pPr>
            <a:r>
              <a:rPr lang="zh-CN" altLang="zh-CN" sz="2000" dirty="0">
                <a:solidFill>
                  <a:schemeClr val="tx1">
                    <a:lumMod val="75000"/>
                    <a:lumOff val="25000"/>
                  </a:schemeClr>
                </a:solidFill>
              </a:rPr>
              <a:t>品牌形象和特性研究</a:t>
            </a:r>
          </a:p>
          <a:p>
            <a:pPr marL="342900" lvl="0" indent="-342900" algn="just">
              <a:buFont typeface="Wingdings" panose="05000000000000000000" pitchFamily="2" charset="2"/>
              <a:buChar char="u"/>
            </a:pPr>
            <a:r>
              <a:rPr lang="zh-CN" altLang="zh-CN" sz="2000" dirty="0">
                <a:solidFill>
                  <a:schemeClr val="tx1">
                    <a:lumMod val="75000"/>
                    <a:lumOff val="25000"/>
                  </a:schemeClr>
                </a:solidFill>
              </a:rPr>
              <a:t>服务质量调查</a:t>
            </a:r>
          </a:p>
          <a:p>
            <a:pPr marL="342900" lvl="0" indent="-342900" algn="just">
              <a:buFont typeface="Wingdings" panose="05000000000000000000" pitchFamily="2" charset="2"/>
              <a:buChar char="u"/>
            </a:pPr>
            <a:r>
              <a:rPr lang="zh-CN" altLang="zh-CN" sz="2000" dirty="0">
                <a:solidFill>
                  <a:schemeClr val="tx1">
                    <a:lumMod val="75000"/>
                    <a:lumOff val="25000"/>
                  </a:schemeClr>
                </a:solidFill>
              </a:rPr>
              <a:t>个性测试</a:t>
            </a:r>
          </a:p>
          <a:p>
            <a:pPr marL="342900" lvl="0" indent="-342900" algn="just">
              <a:buFont typeface="Wingdings" panose="05000000000000000000" pitchFamily="2" charset="2"/>
              <a:buChar char="u"/>
            </a:pPr>
            <a:r>
              <a:rPr lang="zh-CN" altLang="zh-CN" sz="2000" dirty="0">
                <a:solidFill>
                  <a:schemeClr val="tx1">
                    <a:lumMod val="75000"/>
                    <a:lumOff val="25000"/>
                  </a:schemeClr>
                </a:solidFill>
              </a:rPr>
              <a:t>形象调查</a:t>
            </a:r>
          </a:p>
          <a:p>
            <a:pPr marL="342900" lvl="0" indent="-342900" algn="just">
              <a:buFont typeface="Wingdings" panose="05000000000000000000" pitchFamily="2" charset="2"/>
              <a:buChar char="u"/>
            </a:pPr>
            <a:r>
              <a:rPr lang="zh-CN" altLang="zh-CN" sz="2000" dirty="0">
                <a:solidFill>
                  <a:schemeClr val="tx1">
                    <a:lumMod val="75000"/>
                    <a:lumOff val="25000"/>
                  </a:schemeClr>
                </a:solidFill>
              </a:rPr>
              <a:t>市场划分识别</a:t>
            </a:r>
          </a:p>
          <a:p>
            <a:pPr marL="342900" lvl="0" indent="-342900" algn="just">
              <a:buFont typeface="Wingdings" panose="05000000000000000000" pitchFamily="2" charset="2"/>
              <a:buChar char="u"/>
            </a:pPr>
            <a:r>
              <a:rPr lang="zh-CN" altLang="zh-CN" sz="2000" dirty="0">
                <a:solidFill>
                  <a:schemeClr val="tx1">
                    <a:lumMod val="75000"/>
                    <a:lumOff val="25000"/>
                  </a:schemeClr>
                </a:solidFill>
              </a:rPr>
              <a:t>顾客、产品和行为分类</a:t>
            </a:r>
          </a:p>
          <a:p>
            <a:pPr indent="457200" algn="just"/>
            <a:r>
              <a:rPr lang="zh-CN" altLang="zh-CN" sz="2000" dirty="0">
                <a:solidFill>
                  <a:schemeClr val="tx1">
                    <a:lumMod val="75000"/>
                    <a:lumOff val="25000"/>
                  </a:schemeClr>
                </a:solidFill>
              </a:rPr>
              <a:t>在实际应用中，通过因子得分可以得出不同因子的重要性指标，而管理者则可根据这些指标的重要性来决定首先要解决的市场问题或产品问题。</a:t>
            </a:r>
          </a:p>
        </p:txBody>
      </p:sp>
    </p:spTree>
    <p:extLst>
      <p:ext uri="{BB962C8B-B14F-4D97-AF65-F5344CB8AC3E}">
        <p14:creationId xmlns:p14="http://schemas.microsoft.com/office/powerpoint/2010/main" val="2366995155"/>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690257" y="854039"/>
            <a:ext cx="7832784" cy="781050"/>
            <a:chOff x="2788580" y="1152524"/>
            <a:chExt cx="3730770" cy="781050"/>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4"/>
            <p:cNvSpPr txBox="1"/>
            <p:nvPr/>
          </p:nvSpPr>
          <p:spPr>
            <a:xfrm>
              <a:off x="3904228" y="1169836"/>
              <a:ext cx="1335538" cy="523220"/>
            </a:xfrm>
            <a:prstGeom prst="rect">
              <a:avLst/>
            </a:prstGeom>
            <a:noFill/>
          </p:spPr>
          <p:txBody>
            <a:bodyPr wrap="none" rtlCol="0">
              <a:spAutoFit/>
            </a:bodyPr>
            <a:lstStyle/>
            <a:p>
              <a:pPr algn="ctr"/>
              <a:r>
                <a:rPr lang="zh-CN" altLang="en-US" sz="2800" dirty="0">
                  <a:solidFill>
                    <a:srgbClr val="C00000"/>
                  </a:solidFill>
                </a:rPr>
                <a:t>第七章 数据变换</a:t>
              </a:r>
            </a:p>
          </p:txBody>
        </p:sp>
      </p:grpSp>
      <p:grpSp>
        <p:nvGrpSpPr>
          <p:cNvPr id="67" name="组合 66"/>
          <p:cNvGrpSpPr/>
          <p:nvPr/>
        </p:nvGrpSpPr>
        <p:grpSpPr>
          <a:xfrm>
            <a:off x="1763724" y="2751930"/>
            <a:ext cx="5693399" cy="415498"/>
            <a:chOff x="1807265" y="2462595"/>
            <a:chExt cx="5693399" cy="415498"/>
          </a:xfrm>
        </p:grpSpPr>
        <p:sp>
          <p:nvSpPr>
            <p:cNvPr id="47" name="圆角矩形 46"/>
            <p:cNvSpPr/>
            <p:nvPr/>
          </p:nvSpPr>
          <p:spPr>
            <a:xfrm>
              <a:off x="1807265" y="2478527"/>
              <a:ext cx="5693399" cy="394154"/>
            </a:xfrm>
            <a:prstGeom prst="roundRect">
              <a:avLst>
                <a:gd name="adj" fmla="val 20658"/>
              </a:avLst>
            </a:prstGeom>
            <a:solidFill>
              <a:srgbClr val="3D89B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矩形 47"/>
            <p:cNvSpPr/>
            <p:nvPr/>
          </p:nvSpPr>
          <p:spPr>
            <a:xfrm>
              <a:off x="1883286" y="2462595"/>
              <a:ext cx="2143536" cy="415498"/>
            </a:xfrm>
            <a:prstGeom prst="rect">
              <a:avLst/>
            </a:prstGeom>
          </p:spPr>
          <p:txBody>
            <a:bodyPr wrap="none">
              <a:spAutoFit/>
            </a:bodyPr>
            <a:lstStyle/>
            <a:p>
              <a:r>
                <a:rPr lang="en-US" altLang="zh-CN" sz="2100" spc="225" dirty="0">
                  <a:solidFill>
                    <a:schemeClr val="bg1"/>
                  </a:solidFill>
                  <a:latin typeface="微软雅黑" panose="020B0503020204020204" pitchFamily="34" charset="-122"/>
                  <a:ea typeface="微软雅黑" panose="020B0503020204020204" pitchFamily="34" charset="-122"/>
                </a:rPr>
                <a:t>7.2</a:t>
              </a:r>
              <a:r>
                <a:rPr lang="zh-CN" altLang="en-US" sz="2100" spc="225" dirty="0">
                  <a:solidFill>
                    <a:schemeClr val="bg1"/>
                  </a:solidFill>
                  <a:latin typeface="微软雅黑" panose="020B0503020204020204" pitchFamily="34" charset="-122"/>
                  <a:ea typeface="微软雅黑" panose="020B0503020204020204" pitchFamily="34" charset="-122"/>
                </a:rPr>
                <a:t>　数据选择</a:t>
              </a:r>
            </a:p>
          </p:txBody>
        </p:sp>
      </p:grpSp>
      <p:grpSp>
        <p:nvGrpSpPr>
          <p:cNvPr id="68" name="组合 67"/>
          <p:cNvGrpSpPr/>
          <p:nvPr/>
        </p:nvGrpSpPr>
        <p:grpSpPr>
          <a:xfrm>
            <a:off x="1759514" y="2083974"/>
            <a:ext cx="5693399" cy="426278"/>
            <a:chOff x="1807265" y="2935089"/>
            <a:chExt cx="5693399" cy="426278"/>
          </a:xfrm>
        </p:grpSpPr>
        <p:sp>
          <p:nvSpPr>
            <p:cNvPr id="49"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矩形 49"/>
            <p:cNvSpPr/>
            <p:nvPr/>
          </p:nvSpPr>
          <p:spPr>
            <a:xfrm>
              <a:off x="1881814" y="2945869"/>
              <a:ext cx="2143536"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7.1</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数据清洗</a:t>
              </a:r>
            </a:p>
          </p:txBody>
        </p:sp>
      </p:gr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1" name="组合 40"/>
          <p:cNvGrpSpPr/>
          <p:nvPr/>
        </p:nvGrpSpPr>
        <p:grpSpPr>
          <a:xfrm>
            <a:off x="1763286" y="3467858"/>
            <a:ext cx="5693399" cy="426278"/>
            <a:chOff x="1807265" y="2935089"/>
            <a:chExt cx="5693399" cy="426278"/>
          </a:xfrm>
        </p:grpSpPr>
        <p:sp>
          <p:nvSpPr>
            <p:cNvPr id="42" name="圆角矩形 41"/>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4" name="矩形 43"/>
            <p:cNvSpPr/>
            <p:nvPr/>
          </p:nvSpPr>
          <p:spPr>
            <a:xfrm>
              <a:off x="1881814" y="2945869"/>
              <a:ext cx="2143536"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7.3</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数据集成</a:t>
              </a:r>
            </a:p>
          </p:txBody>
        </p:sp>
      </p:grpSp>
    </p:spTree>
    <p:extLst>
      <p:ext uri="{BB962C8B-B14F-4D97-AF65-F5344CB8AC3E}">
        <p14:creationId xmlns:p14="http://schemas.microsoft.com/office/powerpoint/2010/main" val="402617843"/>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TextBox 11"/>
          <p:cNvSpPr txBox="1"/>
          <p:nvPr/>
        </p:nvSpPr>
        <p:spPr>
          <a:xfrm>
            <a:off x="1041009" y="1243657"/>
            <a:ext cx="7118253" cy="1938992"/>
          </a:xfrm>
          <a:prstGeom prst="rect">
            <a:avLst/>
          </a:prstGeom>
          <a:noFill/>
        </p:spPr>
        <p:txBody>
          <a:bodyPr wrap="square" rtlCol="0">
            <a:spAutoFit/>
          </a:bodyPr>
          <a:lstStyle/>
          <a:p>
            <a:r>
              <a:rPr lang="en-US" altLang="zh-CN" sz="2000" dirty="0"/>
              <a:t>       </a:t>
            </a:r>
            <a:r>
              <a:rPr lang="zh-CN" altLang="zh-CN" sz="2000" dirty="0">
                <a:solidFill>
                  <a:schemeClr val="tx1">
                    <a:lumMod val="75000"/>
                    <a:lumOff val="25000"/>
                  </a:schemeClr>
                </a:solidFill>
              </a:rPr>
              <a:t>异常值（离群点）是指测量数据中的随机错误或偏差，包括错误值或偏离均值的孤立点值。在数据处理中，异常值会极大的影响回归或分类的效果。</a:t>
            </a:r>
            <a:r>
              <a:rPr lang="en-US" altLang="zh-CN" sz="2000" dirty="0">
                <a:solidFill>
                  <a:schemeClr val="tx1">
                    <a:lumMod val="75000"/>
                    <a:lumOff val="25000"/>
                  </a:schemeClr>
                </a:solidFill>
              </a:rPr>
              <a:t>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       </a:t>
            </a:r>
            <a:r>
              <a:rPr lang="zh-CN" altLang="zh-CN" sz="2000" dirty="0">
                <a:solidFill>
                  <a:schemeClr val="tx1">
                    <a:lumMod val="75000"/>
                    <a:lumOff val="25000"/>
                  </a:schemeClr>
                </a:solidFill>
              </a:rPr>
              <a:t>为了避免异常值造成的损失，需要在数据预处理阶段进行异常值检测。另外，某些情况下，异常值检测也可能是研究的目的，如数据造假的发现、电脑入侵检测等。</a:t>
            </a:r>
          </a:p>
        </p:txBody>
      </p:sp>
      <p:grpSp>
        <p:nvGrpSpPr>
          <p:cNvPr id="23" name="组合 22"/>
          <p:cNvGrpSpPr/>
          <p:nvPr/>
        </p:nvGrpSpPr>
        <p:grpSpPr>
          <a:xfrm>
            <a:off x="-1" y="-2439"/>
            <a:ext cx="9145786" cy="718410"/>
            <a:chOff x="-1" y="190175"/>
            <a:chExt cx="9145786" cy="525795"/>
          </a:xfrm>
        </p:grpSpPr>
        <p:sp>
          <p:nvSpPr>
            <p:cNvPr id="24" name="任意多边形 23"/>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 name="任意多边形 24"/>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6" name="任意多边形 25"/>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7"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7.2 </a:t>
            </a:r>
            <a:r>
              <a:rPr lang="zh-CN" altLang="en-US" sz="2100" b="1" spc="225" dirty="0">
                <a:solidFill>
                  <a:prstClr val="white"/>
                </a:solidFill>
              </a:rPr>
              <a:t>数据选择</a:t>
            </a:r>
          </a:p>
        </p:txBody>
      </p:sp>
      <p:sp>
        <p:nvSpPr>
          <p:cNvPr id="28"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9" name="文本框 27"/>
          <p:cNvSpPr txBox="1"/>
          <p:nvPr/>
        </p:nvSpPr>
        <p:spPr>
          <a:xfrm>
            <a:off x="6401867" y="234392"/>
            <a:ext cx="1447832" cy="300082"/>
          </a:xfrm>
          <a:prstGeom prst="rect">
            <a:avLst/>
          </a:prstGeom>
          <a:noFill/>
        </p:spPr>
        <p:txBody>
          <a:bodyPr wrap="none" rtlCol="0">
            <a:spAutoFit/>
          </a:bodyPr>
          <a:lstStyle/>
          <a:p>
            <a:r>
              <a:rPr lang="zh-CN" altLang="en-US" sz="1350" dirty="0">
                <a:solidFill>
                  <a:prstClr val="white"/>
                </a:solidFill>
              </a:rPr>
              <a:t>第七章 数据变换</a:t>
            </a:r>
          </a:p>
        </p:txBody>
      </p:sp>
    </p:spTree>
    <p:extLst>
      <p:ext uri="{BB962C8B-B14F-4D97-AF65-F5344CB8AC3E}">
        <p14:creationId xmlns:p14="http://schemas.microsoft.com/office/powerpoint/2010/main" val="1011950942"/>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690257" y="854039"/>
            <a:ext cx="7832784" cy="781050"/>
            <a:chOff x="2788580" y="1152524"/>
            <a:chExt cx="3730770" cy="781050"/>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4"/>
            <p:cNvSpPr txBox="1"/>
            <p:nvPr/>
          </p:nvSpPr>
          <p:spPr>
            <a:xfrm>
              <a:off x="3904228" y="1169836"/>
              <a:ext cx="1335538" cy="523220"/>
            </a:xfrm>
            <a:prstGeom prst="rect">
              <a:avLst/>
            </a:prstGeom>
            <a:noFill/>
          </p:spPr>
          <p:txBody>
            <a:bodyPr wrap="none" rtlCol="0">
              <a:spAutoFit/>
            </a:bodyPr>
            <a:lstStyle/>
            <a:p>
              <a:pPr algn="ctr"/>
              <a:r>
                <a:rPr lang="zh-CN" altLang="en-US" sz="2800" dirty="0">
                  <a:solidFill>
                    <a:srgbClr val="C00000"/>
                  </a:solidFill>
                </a:rPr>
                <a:t>第七章 数据变换</a:t>
              </a:r>
            </a:p>
          </p:txBody>
        </p:sp>
      </p:grpSp>
      <p:grpSp>
        <p:nvGrpSpPr>
          <p:cNvPr id="67" name="组合 66"/>
          <p:cNvGrpSpPr/>
          <p:nvPr/>
        </p:nvGrpSpPr>
        <p:grpSpPr>
          <a:xfrm>
            <a:off x="1745448" y="3342771"/>
            <a:ext cx="5693399" cy="415498"/>
            <a:chOff x="1807265" y="2462595"/>
            <a:chExt cx="5693399" cy="415498"/>
          </a:xfrm>
        </p:grpSpPr>
        <p:sp>
          <p:nvSpPr>
            <p:cNvPr id="47" name="圆角矩形 46"/>
            <p:cNvSpPr/>
            <p:nvPr/>
          </p:nvSpPr>
          <p:spPr>
            <a:xfrm>
              <a:off x="1807265" y="2478527"/>
              <a:ext cx="5693399" cy="394154"/>
            </a:xfrm>
            <a:prstGeom prst="roundRect">
              <a:avLst>
                <a:gd name="adj" fmla="val 20658"/>
              </a:avLst>
            </a:prstGeom>
            <a:solidFill>
              <a:srgbClr val="3D89B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矩形 47"/>
            <p:cNvSpPr/>
            <p:nvPr/>
          </p:nvSpPr>
          <p:spPr>
            <a:xfrm>
              <a:off x="1883286" y="2462595"/>
              <a:ext cx="2143536" cy="415498"/>
            </a:xfrm>
            <a:prstGeom prst="rect">
              <a:avLst/>
            </a:prstGeom>
          </p:spPr>
          <p:txBody>
            <a:bodyPr wrap="none">
              <a:spAutoFit/>
            </a:bodyPr>
            <a:lstStyle/>
            <a:p>
              <a:r>
                <a:rPr lang="en-US" altLang="zh-CN" sz="2100" spc="225" dirty="0">
                  <a:solidFill>
                    <a:schemeClr val="bg1"/>
                  </a:solidFill>
                  <a:latin typeface="微软雅黑" panose="020B0503020204020204" pitchFamily="34" charset="-122"/>
                  <a:ea typeface="微软雅黑" panose="020B0503020204020204" pitchFamily="34" charset="-122"/>
                </a:rPr>
                <a:t>7.2</a:t>
              </a:r>
              <a:r>
                <a:rPr lang="zh-CN" altLang="en-US" sz="2100" spc="225" dirty="0">
                  <a:solidFill>
                    <a:schemeClr val="bg1"/>
                  </a:solidFill>
                  <a:latin typeface="微软雅黑" panose="020B0503020204020204" pitchFamily="34" charset="-122"/>
                  <a:ea typeface="微软雅黑" panose="020B0503020204020204" pitchFamily="34" charset="-122"/>
                </a:rPr>
                <a:t>　数据集成</a:t>
              </a:r>
            </a:p>
          </p:txBody>
        </p:sp>
      </p:grpSp>
      <p:grpSp>
        <p:nvGrpSpPr>
          <p:cNvPr id="68" name="组合 67"/>
          <p:cNvGrpSpPr/>
          <p:nvPr/>
        </p:nvGrpSpPr>
        <p:grpSpPr>
          <a:xfrm>
            <a:off x="1759514" y="2083974"/>
            <a:ext cx="5693399" cy="426278"/>
            <a:chOff x="1807265" y="2935089"/>
            <a:chExt cx="5693399" cy="426278"/>
          </a:xfrm>
        </p:grpSpPr>
        <p:sp>
          <p:nvSpPr>
            <p:cNvPr id="49"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矩形 49"/>
            <p:cNvSpPr/>
            <p:nvPr/>
          </p:nvSpPr>
          <p:spPr>
            <a:xfrm>
              <a:off x="1881814" y="2945869"/>
              <a:ext cx="2143536"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7.1</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数据清洗</a:t>
              </a:r>
            </a:p>
          </p:txBody>
        </p:sp>
      </p:gr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1" name="组合 40"/>
          <p:cNvGrpSpPr/>
          <p:nvPr/>
        </p:nvGrpSpPr>
        <p:grpSpPr>
          <a:xfrm>
            <a:off x="1745448" y="2708203"/>
            <a:ext cx="5693399" cy="426278"/>
            <a:chOff x="1807265" y="2935089"/>
            <a:chExt cx="5693399" cy="426278"/>
          </a:xfrm>
        </p:grpSpPr>
        <p:sp>
          <p:nvSpPr>
            <p:cNvPr id="42" name="圆角矩形 41"/>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4" name="矩形 43"/>
            <p:cNvSpPr/>
            <p:nvPr/>
          </p:nvSpPr>
          <p:spPr>
            <a:xfrm>
              <a:off x="1881814" y="2945869"/>
              <a:ext cx="2143536"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7.2</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数据选择</a:t>
              </a:r>
            </a:p>
          </p:txBody>
        </p:sp>
      </p:grpSp>
    </p:spTree>
    <p:extLst>
      <p:ext uri="{BB962C8B-B14F-4D97-AF65-F5344CB8AC3E}">
        <p14:creationId xmlns:p14="http://schemas.microsoft.com/office/powerpoint/2010/main" val="136612384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63" name="文本框 27"/>
          <p:cNvSpPr txBox="1"/>
          <p:nvPr/>
        </p:nvSpPr>
        <p:spPr>
          <a:xfrm>
            <a:off x="6373325" y="234392"/>
            <a:ext cx="1101584" cy="300082"/>
          </a:xfrm>
          <a:prstGeom prst="rect">
            <a:avLst/>
          </a:prstGeom>
          <a:noFill/>
        </p:spPr>
        <p:txBody>
          <a:bodyPr wrap="none" rtlCol="0">
            <a:spAutoFit/>
          </a:bodyPr>
          <a:lstStyle/>
          <a:p>
            <a:r>
              <a:rPr lang="zh-CN" altLang="en-US" sz="1350" dirty="0">
                <a:solidFill>
                  <a:prstClr val="white"/>
                </a:solidFill>
              </a:rPr>
              <a:t>第一章 绪论</a:t>
            </a:r>
          </a:p>
        </p:txBody>
      </p:sp>
      <p:sp>
        <p:nvSpPr>
          <p:cNvPr id="46" name="文本框 6"/>
          <p:cNvSpPr txBox="1"/>
          <p:nvPr/>
        </p:nvSpPr>
        <p:spPr>
          <a:xfrm>
            <a:off x="452232" y="173917"/>
            <a:ext cx="3175869" cy="415498"/>
          </a:xfrm>
          <a:prstGeom prst="rect">
            <a:avLst/>
          </a:prstGeom>
          <a:noFill/>
        </p:spPr>
        <p:txBody>
          <a:bodyPr wrap="none" rtlCol="0">
            <a:spAutoFit/>
          </a:bodyPr>
          <a:lstStyle/>
          <a:p>
            <a:r>
              <a:rPr lang="en-US" altLang="zh-CN" sz="2100" b="1" spc="225" dirty="0">
                <a:solidFill>
                  <a:prstClr val="white"/>
                </a:solidFill>
              </a:rPr>
              <a:t>1.2</a:t>
            </a:r>
            <a:r>
              <a:rPr lang="zh-CN" altLang="en-US" sz="2100" b="1" spc="225" dirty="0">
                <a:solidFill>
                  <a:prstClr val="white"/>
                </a:solidFill>
              </a:rPr>
              <a:t> 正确的数据思维观</a:t>
            </a:r>
          </a:p>
        </p:txBody>
      </p:sp>
      <p:sp>
        <p:nvSpPr>
          <p:cNvPr id="13" name="文本框 12"/>
          <p:cNvSpPr txBox="1"/>
          <p:nvPr/>
        </p:nvSpPr>
        <p:spPr>
          <a:xfrm>
            <a:off x="541465" y="781992"/>
            <a:ext cx="2764443"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en-US" sz="2400" dirty="0">
                <a:solidFill>
                  <a:schemeClr val="tx1">
                    <a:lumMod val="75000"/>
                    <a:lumOff val="25000"/>
                  </a:schemeClr>
                </a:solidFill>
              </a:rPr>
              <a:t>统计</a:t>
            </a:r>
            <a:r>
              <a:rPr lang="en-US" altLang="zh-CN" sz="2400" dirty="0" err="1">
                <a:solidFill>
                  <a:schemeClr val="tx1">
                    <a:lumMod val="75000"/>
                    <a:lumOff val="25000"/>
                  </a:schemeClr>
                </a:solidFill>
              </a:rPr>
              <a:t>思维</a:t>
            </a:r>
            <a:endParaRPr kumimoji="1" lang="en-US" altLang="zh-CN" sz="2400" dirty="0" err="1">
              <a:solidFill>
                <a:schemeClr val="tx1">
                  <a:lumMod val="75000"/>
                  <a:lumOff val="25000"/>
                </a:schemeClr>
              </a:solidFill>
            </a:endParaRPr>
          </a:p>
        </p:txBody>
      </p:sp>
      <p:sp>
        <p:nvSpPr>
          <p:cNvPr id="8" name="TextBox 7"/>
          <p:cNvSpPr txBox="1"/>
          <p:nvPr/>
        </p:nvSpPr>
        <p:spPr>
          <a:xfrm>
            <a:off x="1153551" y="1631852"/>
            <a:ext cx="7146387" cy="2246769"/>
          </a:xfrm>
          <a:prstGeom prst="rect">
            <a:avLst/>
          </a:prstGeom>
          <a:noFill/>
        </p:spPr>
        <p:txBody>
          <a:bodyPr wrap="square" rtlCol="0">
            <a:spAutoFit/>
          </a:bodyPr>
          <a:lstStyle/>
          <a:p>
            <a:r>
              <a:rPr lang="en-US" altLang="zh-CN" sz="2000" dirty="0">
                <a:solidFill>
                  <a:schemeClr val="tx1">
                    <a:lumMod val="75000"/>
                    <a:lumOff val="25000"/>
                  </a:schemeClr>
                </a:solidFill>
              </a:rPr>
              <a:t>(2)</a:t>
            </a:r>
            <a:r>
              <a:rPr lang="zh-CN" altLang="zh-CN" sz="2000" dirty="0">
                <a:solidFill>
                  <a:schemeClr val="tx1">
                    <a:lumMod val="75000"/>
                    <a:lumOff val="25000"/>
                  </a:schemeClr>
                </a:solidFill>
              </a:rPr>
              <a:t>概括</a:t>
            </a:r>
          </a:p>
          <a:p>
            <a:r>
              <a:rPr lang="en-US" altLang="zh-CN" sz="2000" dirty="0">
                <a:solidFill>
                  <a:schemeClr val="tx1">
                    <a:lumMod val="75000"/>
                    <a:lumOff val="25000"/>
                  </a:schemeClr>
                </a:solidFill>
              </a:rPr>
              <a:t>       </a:t>
            </a:r>
            <a:r>
              <a:rPr lang="zh-CN" altLang="zh-CN" sz="2000" dirty="0">
                <a:solidFill>
                  <a:schemeClr val="tx1">
                    <a:lumMod val="75000"/>
                    <a:lumOff val="25000"/>
                  </a:schemeClr>
                </a:solidFill>
              </a:rPr>
              <a:t>概括是形成概念的过程，把大脑中所描述的对象中的某些指标抽离出来并形成一种认识，就好像对一个人“气质”的概括，“气质”是基于这个人的“谈吐”“衣着”“姿势”“表情”等指标综合在一起，然后基于历史对“气质”这样的概念得出结论，“气质”不可以依靠眼睛感受直接获取，而是需要收集这个人的细节描述信息，形成对这个人的整体印象。</a:t>
            </a:r>
          </a:p>
        </p:txBody>
      </p:sp>
    </p:spTree>
    <p:extLst>
      <p:ext uri="{BB962C8B-B14F-4D97-AF65-F5344CB8AC3E}">
        <p14:creationId xmlns:p14="http://schemas.microsoft.com/office/powerpoint/2010/main" val="1643983842"/>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文本框 12"/>
          <p:cNvSpPr txBox="1"/>
          <p:nvPr/>
        </p:nvSpPr>
        <p:spPr>
          <a:xfrm>
            <a:off x="541465" y="781992"/>
            <a:ext cx="4157144"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通过向量化重构数据</a:t>
            </a:r>
            <a:endParaRPr kumimoji="1" lang="zh-CN" altLang="zh-CN" sz="2400" dirty="0">
              <a:solidFill>
                <a:schemeClr val="tx1">
                  <a:lumMod val="75000"/>
                  <a:lumOff val="25000"/>
                </a:schemeClr>
              </a:solidFill>
            </a:endParaRPr>
          </a:p>
        </p:txBody>
      </p:sp>
      <p:sp>
        <p:nvSpPr>
          <p:cNvPr id="12" name="TextBox 11"/>
          <p:cNvSpPr txBox="1"/>
          <p:nvPr/>
        </p:nvSpPr>
        <p:spPr>
          <a:xfrm>
            <a:off x="1041009" y="1398402"/>
            <a:ext cx="7118253" cy="4093428"/>
          </a:xfrm>
          <a:prstGeom prst="rect">
            <a:avLst/>
          </a:prstGeom>
          <a:noFill/>
        </p:spPr>
        <p:txBody>
          <a:bodyPr wrap="square" rtlCol="0">
            <a:spAutoFit/>
          </a:bodyPr>
          <a:lstStyle/>
          <a:p>
            <a:pPr indent="457200" algn="just"/>
            <a:r>
              <a:rPr lang="zh-CN" altLang="zh-CN" sz="2000" dirty="0">
                <a:solidFill>
                  <a:schemeClr val="tx1">
                    <a:lumMod val="75000"/>
                    <a:lumOff val="25000"/>
                  </a:schemeClr>
                </a:solidFill>
              </a:rPr>
              <a:t>重构数据的基本思路就把数据全部向量化，然后按要求用向量构建其他类型的数据。</a:t>
            </a:r>
            <a:r>
              <a:rPr lang="en-US" altLang="zh-CN" sz="2000" dirty="0">
                <a:solidFill>
                  <a:schemeClr val="tx1">
                    <a:lumMod val="75000"/>
                    <a:lumOff val="25000"/>
                  </a:schemeClr>
                </a:solidFill>
              </a:rPr>
              <a:t>R</a:t>
            </a:r>
            <a:r>
              <a:rPr lang="zh-CN" altLang="zh-CN" sz="2000" dirty="0">
                <a:solidFill>
                  <a:schemeClr val="tx1">
                    <a:lumMod val="75000"/>
                    <a:lumOff val="25000"/>
                  </a:schemeClr>
                </a:solidFill>
              </a:rPr>
              <a:t>语言的任何函数（包括赋值）操作都会有同样的问题，因为</a:t>
            </a:r>
            <a:r>
              <a:rPr lang="en-US" altLang="zh-CN" sz="2000" dirty="0">
                <a:solidFill>
                  <a:schemeClr val="tx1">
                    <a:lumMod val="75000"/>
                    <a:lumOff val="25000"/>
                  </a:schemeClr>
                </a:solidFill>
              </a:rPr>
              <a:t>R</a:t>
            </a:r>
            <a:r>
              <a:rPr lang="zh-CN" altLang="zh-CN" sz="2000" dirty="0">
                <a:solidFill>
                  <a:schemeClr val="tx1">
                    <a:lumMod val="75000"/>
                    <a:lumOff val="25000"/>
                  </a:schemeClr>
                </a:solidFill>
              </a:rPr>
              <a:t>函数的参数传递方式是传值不传址，变量不可能原地址修改后再放回原地址。</a:t>
            </a:r>
          </a:p>
          <a:p>
            <a:pPr indent="457200" algn="just"/>
            <a:r>
              <a:rPr lang="zh-CN" altLang="zh-CN" sz="2000" dirty="0">
                <a:solidFill>
                  <a:schemeClr val="tx1">
                    <a:lumMod val="75000"/>
                    <a:lumOff val="25000"/>
                  </a:schemeClr>
                </a:solidFill>
              </a:rPr>
              <a:t>矩阵和多维数组的向量化有直接的类型转换函数：</a:t>
            </a:r>
            <a:r>
              <a:rPr lang="en-US" altLang="zh-CN" sz="2000" dirty="0">
                <a:solidFill>
                  <a:schemeClr val="tx1">
                    <a:lumMod val="75000"/>
                    <a:lumOff val="25000"/>
                  </a:schemeClr>
                </a:solidFill>
              </a:rPr>
              <a:t> </a:t>
            </a:r>
            <a:r>
              <a:rPr lang="en-US" altLang="zh-CN" sz="2000" dirty="0" err="1">
                <a:solidFill>
                  <a:schemeClr val="tx1">
                    <a:lumMod val="75000"/>
                    <a:lumOff val="25000"/>
                  </a:schemeClr>
                </a:solidFill>
              </a:rPr>
              <a:t>as.vector</a:t>
            </a:r>
            <a:r>
              <a:rPr lang="zh-CN" altLang="zh-CN" sz="2000" dirty="0">
                <a:solidFill>
                  <a:schemeClr val="tx1">
                    <a:lumMod val="75000"/>
                    <a:lumOff val="25000"/>
                  </a:schemeClr>
                </a:solidFill>
              </a:rPr>
              <a:t>，向量化后的结果顺序是先列后行再其他。</a:t>
            </a:r>
            <a:endParaRPr lang="en-US" altLang="zh-CN" sz="2000" dirty="0">
              <a:solidFill>
                <a:schemeClr val="tx1">
                  <a:lumMod val="75000"/>
                  <a:lumOff val="25000"/>
                </a:schemeClr>
              </a:solidFill>
            </a:endParaRPr>
          </a:p>
          <a:p>
            <a:pPr algn="just"/>
            <a:endParaRPr lang="zh-CN" altLang="zh-CN" sz="2000" dirty="0">
              <a:solidFill>
                <a:schemeClr val="tx1">
                  <a:lumMod val="75000"/>
                  <a:lumOff val="25000"/>
                </a:schemeClr>
              </a:solidFill>
            </a:endParaRPr>
          </a:p>
          <a:p>
            <a:pPr algn="just"/>
            <a:r>
              <a:rPr lang="en-US" altLang="zh-CN" sz="2000" dirty="0">
                <a:solidFill>
                  <a:schemeClr val="tx1">
                    <a:lumMod val="75000"/>
                    <a:lumOff val="25000"/>
                  </a:schemeClr>
                </a:solidFill>
              </a:rPr>
              <a:t>&gt; (x &lt;- matrix(1:4, </a:t>
            </a:r>
            <a:r>
              <a:rPr lang="en-US" altLang="zh-CN" sz="2000" dirty="0" err="1">
                <a:solidFill>
                  <a:schemeClr val="tx1">
                    <a:lumMod val="75000"/>
                    <a:lumOff val="25000"/>
                  </a:schemeClr>
                </a:solidFill>
              </a:rPr>
              <a:t>ncol</a:t>
            </a:r>
            <a:r>
              <a:rPr lang="en-US" altLang="zh-CN" sz="2000" dirty="0">
                <a:solidFill>
                  <a:schemeClr val="tx1">
                    <a:lumMod val="75000"/>
                    <a:lumOff val="25000"/>
                  </a:schemeClr>
                </a:solidFill>
              </a:rPr>
              <a:t>=2))  </a:t>
            </a:r>
          </a:p>
          <a:p>
            <a:pPr algn="just"/>
            <a:r>
              <a:rPr lang="en-US" altLang="zh-CN" sz="2000" dirty="0">
                <a:solidFill>
                  <a:schemeClr val="tx1">
                    <a:lumMod val="75000"/>
                    <a:lumOff val="25000"/>
                  </a:schemeClr>
                </a:solidFill>
              </a:rPr>
              <a:t>     [,1] [,2] </a:t>
            </a:r>
            <a:endParaRPr lang="zh-CN" altLang="zh-CN" sz="2000" dirty="0">
              <a:solidFill>
                <a:schemeClr val="tx1">
                  <a:lumMod val="75000"/>
                  <a:lumOff val="25000"/>
                </a:schemeClr>
              </a:solidFill>
            </a:endParaRPr>
          </a:p>
          <a:p>
            <a:pPr algn="just"/>
            <a:r>
              <a:rPr lang="en-US" altLang="zh-CN" sz="2000" dirty="0">
                <a:solidFill>
                  <a:schemeClr val="tx1">
                    <a:lumMod val="75000"/>
                    <a:lumOff val="25000"/>
                  </a:schemeClr>
                </a:solidFill>
              </a:rPr>
              <a:t>[1,]    1    3 </a:t>
            </a:r>
            <a:endParaRPr lang="zh-CN" altLang="zh-CN" sz="2000" dirty="0">
              <a:solidFill>
                <a:schemeClr val="tx1">
                  <a:lumMod val="75000"/>
                  <a:lumOff val="25000"/>
                </a:schemeClr>
              </a:solidFill>
            </a:endParaRPr>
          </a:p>
          <a:p>
            <a:pPr algn="just"/>
            <a:r>
              <a:rPr lang="en-US" altLang="zh-CN" sz="2000" dirty="0">
                <a:solidFill>
                  <a:schemeClr val="tx1">
                    <a:lumMod val="75000"/>
                    <a:lumOff val="25000"/>
                  </a:schemeClr>
                </a:solidFill>
              </a:rPr>
              <a:t>[2,]    2    4 </a:t>
            </a:r>
            <a:endParaRPr lang="zh-CN" altLang="zh-CN" sz="2000" dirty="0">
              <a:solidFill>
                <a:schemeClr val="tx1">
                  <a:lumMod val="75000"/>
                  <a:lumOff val="25000"/>
                </a:schemeClr>
              </a:solidFill>
            </a:endParaRPr>
          </a:p>
          <a:p>
            <a:pPr algn="just"/>
            <a:r>
              <a:rPr lang="en-US" altLang="zh-CN" sz="2000" dirty="0">
                <a:solidFill>
                  <a:schemeClr val="tx1">
                    <a:lumMod val="75000"/>
                    <a:lumOff val="25000"/>
                  </a:schemeClr>
                </a:solidFill>
              </a:rPr>
              <a:t>&gt; </a:t>
            </a:r>
            <a:r>
              <a:rPr lang="en-US" altLang="zh-CN" sz="2000" dirty="0" err="1">
                <a:solidFill>
                  <a:schemeClr val="tx1">
                    <a:lumMod val="75000"/>
                    <a:lumOff val="25000"/>
                  </a:schemeClr>
                </a:solidFill>
              </a:rPr>
              <a:t>as.vector</a:t>
            </a:r>
            <a:r>
              <a:rPr lang="en-US" altLang="zh-CN" sz="2000" dirty="0">
                <a:solidFill>
                  <a:schemeClr val="tx1">
                    <a:lumMod val="75000"/>
                    <a:lumOff val="25000"/>
                  </a:schemeClr>
                </a:solidFill>
              </a:rPr>
              <a:t>(x) </a:t>
            </a:r>
            <a:endParaRPr lang="zh-CN" altLang="zh-CN" sz="2000" dirty="0">
              <a:solidFill>
                <a:schemeClr val="tx1">
                  <a:lumMod val="75000"/>
                  <a:lumOff val="25000"/>
                </a:schemeClr>
              </a:solidFill>
            </a:endParaRPr>
          </a:p>
          <a:p>
            <a:pPr algn="just"/>
            <a:r>
              <a:rPr lang="en-US" altLang="zh-CN" sz="2000" dirty="0">
                <a:solidFill>
                  <a:schemeClr val="tx1">
                    <a:lumMod val="75000"/>
                    <a:lumOff val="25000"/>
                  </a:schemeClr>
                </a:solidFill>
              </a:rPr>
              <a:t>[1] 1 2 3 4 </a:t>
            </a:r>
          </a:p>
        </p:txBody>
      </p:sp>
      <p:grpSp>
        <p:nvGrpSpPr>
          <p:cNvPr id="14" name="组合 13"/>
          <p:cNvGrpSpPr/>
          <p:nvPr/>
        </p:nvGrpSpPr>
        <p:grpSpPr>
          <a:xfrm>
            <a:off x="-1" y="-2439"/>
            <a:ext cx="9145786" cy="718410"/>
            <a:chOff x="-1" y="190175"/>
            <a:chExt cx="9145786" cy="525795"/>
          </a:xfrm>
        </p:grpSpPr>
        <p:sp>
          <p:nvSpPr>
            <p:cNvPr id="23" name="任意多边形 22"/>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23"/>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 name="任意多边形 24"/>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6"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7.3 </a:t>
            </a:r>
            <a:r>
              <a:rPr lang="zh-CN" altLang="en-US" sz="2100" b="1" spc="225" dirty="0">
                <a:solidFill>
                  <a:prstClr val="white"/>
                </a:solidFill>
              </a:rPr>
              <a:t>数据集成</a:t>
            </a:r>
          </a:p>
        </p:txBody>
      </p:sp>
      <p:sp>
        <p:nvSpPr>
          <p:cNvPr id="27"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8" name="文本框 27"/>
          <p:cNvSpPr txBox="1"/>
          <p:nvPr/>
        </p:nvSpPr>
        <p:spPr>
          <a:xfrm>
            <a:off x="6401867" y="234392"/>
            <a:ext cx="1447832" cy="300082"/>
          </a:xfrm>
          <a:prstGeom prst="rect">
            <a:avLst/>
          </a:prstGeom>
          <a:noFill/>
        </p:spPr>
        <p:txBody>
          <a:bodyPr wrap="none" rtlCol="0">
            <a:spAutoFit/>
          </a:bodyPr>
          <a:lstStyle/>
          <a:p>
            <a:r>
              <a:rPr lang="zh-CN" altLang="en-US" sz="1350" dirty="0">
                <a:solidFill>
                  <a:prstClr val="white"/>
                </a:solidFill>
              </a:rPr>
              <a:t>第七章 数据变换</a:t>
            </a:r>
          </a:p>
        </p:txBody>
      </p:sp>
    </p:spTree>
    <p:extLst>
      <p:ext uri="{BB962C8B-B14F-4D97-AF65-F5344CB8AC3E}">
        <p14:creationId xmlns:p14="http://schemas.microsoft.com/office/powerpoint/2010/main" val="1266653676"/>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文本框 12"/>
          <p:cNvSpPr txBox="1"/>
          <p:nvPr/>
        </p:nvSpPr>
        <p:spPr>
          <a:xfrm>
            <a:off x="541465" y="781992"/>
            <a:ext cx="4157144"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通过向量化重构数据</a:t>
            </a:r>
            <a:endParaRPr kumimoji="1" lang="zh-CN" altLang="zh-CN" sz="2400" dirty="0">
              <a:solidFill>
                <a:schemeClr val="tx1">
                  <a:lumMod val="75000"/>
                  <a:lumOff val="25000"/>
                </a:schemeClr>
              </a:solidFill>
            </a:endParaRPr>
          </a:p>
        </p:txBody>
      </p:sp>
      <p:sp>
        <p:nvSpPr>
          <p:cNvPr id="12" name="TextBox 11"/>
          <p:cNvSpPr txBox="1"/>
          <p:nvPr/>
        </p:nvSpPr>
        <p:spPr>
          <a:xfrm>
            <a:off x="1041009" y="1398402"/>
            <a:ext cx="7118253" cy="3477875"/>
          </a:xfrm>
          <a:prstGeom prst="rect">
            <a:avLst/>
          </a:prstGeom>
          <a:noFill/>
        </p:spPr>
        <p:txBody>
          <a:bodyPr wrap="square" rtlCol="0">
            <a:spAutoFit/>
          </a:bodyPr>
          <a:lstStyle/>
          <a:p>
            <a:r>
              <a:rPr lang="en-US" altLang="zh-CN" sz="2000" dirty="0">
                <a:solidFill>
                  <a:schemeClr val="tx1">
                    <a:lumMod val="75000"/>
                    <a:lumOff val="25000"/>
                  </a:schemeClr>
                </a:solidFill>
              </a:rPr>
              <a:t>&gt; (x &lt;- array(1:8, dim=c(2,2,2)))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 , 1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     [,1] [,2]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[1,]    1    3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[2,]    2    4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 , 2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     [,1] [,2]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[1,]    5    7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[2,]    6    8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 </a:t>
            </a:r>
            <a:r>
              <a:rPr lang="en-US" altLang="zh-CN" sz="2000" dirty="0" err="1">
                <a:solidFill>
                  <a:schemeClr val="tx1">
                    <a:lumMod val="75000"/>
                    <a:lumOff val="25000"/>
                  </a:schemeClr>
                </a:solidFill>
              </a:rPr>
              <a:t>as.vector</a:t>
            </a:r>
            <a:r>
              <a:rPr lang="en-US" altLang="zh-CN" sz="2000" dirty="0">
                <a:solidFill>
                  <a:schemeClr val="tx1">
                    <a:lumMod val="75000"/>
                    <a:lumOff val="25000"/>
                  </a:schemeClr>
                </a:solidFill>
              </a:rPr>
              <a:t>(x)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[1] 1 2 3 4 5 6 7 8 </a:t>
            </a:r>
          </a:p>
        </p:txBody>
      </p:sp>
      <p:grpSp>
        <p:nvGrpSpPr>
          <p:cNvPr id="14" name="组合 13"/>
          <p:cNvGrpSpPr/>
          <p:nvPr/>
        </p:nvGrpSpPr>
        <p:grpSpPr>
          <a:xfrm>
            <a:off x="-1" y="-2439"/>
            <a:ext cx="9145786" cy="718410"/>
            <a:chOff x="-1" y="190175"/>
            <a:chExt cx="9145786" cy="525795"/>
          </a:xfrm>
        </p:grpSpPr>
        <p:sp>
          <p:nvSpPr>
            <p:cNvPr id="23" name="任意多边形 22"/>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23"/>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 name="任意多边形 24"/>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6"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7.3 </a:t>
            </a:r>
            <a:r>
              <a:rPr lang="zh-CN" altLang="en-US" sz="2100" b="1" spc="225" dirty="0">
                <a:solidFill>
                  <a:prstClr val="white"/>
                </a:solidFill>
              </a:rPr>
              <a:t>数据集成</a:t>
            </a:r>
          </a:p>
        </p:txBody>
      </p:sp>
      <p:sp>
        <p:nvSpPr>
          <p:cNvPr id="27"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8" name="文本框 27"/>
          <p:cNvSpPr txBox="1"/>
          <p:nvPr/>
        </p:nvSpPr>
        <p:spPr>
          <a:xfrm>
            <a:off x="6401867" y="234392"/>
            <a:ext cx="1447832" cy="300082"/>
          </a:xfrm>
          <a:prstGeom prst="rect">
            <a:avLst/>
          </a:prstGeom>
          <a:noFill/>
        </p:spPr>
        <p:txBody>
          <a:bodyPr wrap="none" rtlCol="0">
            <a:spAutoFit/>
          </a:bodyPr>
          <a:lstStyle/>
          <a:p>
            <a:r>
              <a:rPr lang="zh-CN" altLang="en-US" sz="1350" dirty="0">
                <a:solidFill>
                  <a:prstClr val="white"/>
                </a:solidFill>
              </a:rPr>
              <a:t>第七章 数据变换</a:t>
            </a:r>
          </a:p>
        </p:txBody>
      </p:sp>
    </p:spTree>
    <p:extLst>
      <p:ext uri="{BB962C8B-B14F-4D97-AF65-F5344CB8AC3E}">
        <p14:creationId xmlns:p14="http://schemas.microsoft.com/office/powerpoint/2010/main" val="986065650"/>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文本框 12"/>
          <p:cNvSpPr txBox="1"/>
          <p:nvPr/>
        </p:nvSpPr>
        <p:spPr>
          <a:xfrm>
            <a:off x="541465" y="781992"/>
            <a:ext cx="4157144"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通过向量化重构数据</a:t>
            </a:r>
            <a:endParaRPr kumimoji="1" lang="zh-CN" altLang="zh-CN" sz="2400" dirty="0">
              <a:solidFill>
                <a:schemeClr val="tx1">
                  <a:lumMod val="75000"/>
                  <a:lumOff val="25000"/>
                </a:schemeClr>
              </a:solidFill>
            </a:endParaRPr>
          </a:p>
        </p:txBody>
      </p:sp>
      <p:sp>
        <p:nvSpPr>
          <p:cNvPr id="12" name="TextBox 11"/>
          <p:cNvSpPr txBox="1"/>
          <p:nvPr/>
        </p:nvSpPr>
        <p:spPr>
          <a:xfrm>
            <a:off x="1041009" y="1398402"/>
            <a:ext cx="7118253" cy="4678204"/>
          </a:xfrm>
          <a:prstGeom prst="rect">
            <a:avLst/>
          </a:prstGeom>
          <a:noFill/>
        </p:spPr>
        <p:txBody>
          <a:bodyPr wrap="square" rtlCol="0">
            <a:spAutoFit/>
          </a:bodyPr>
          <a:lstStyle/>
          <a:p>
            <a:r>
              <a:rPr lang="zh-CN" altLang="zh-CN" sz="2000" dirty="0">
                <a:solidFill>
                  <a:schemeClr val="tx1">
                    <a:lumMod val="75000"/>
                    <a:lumOff val="25000"/>
                  </a:schemeClr>
                </a:solidFill>
              </a:rPr>
              <a:t>列表向量化可以用</a:t>
            </a:r>
            <a:r>
              <a:rPr lang="en-US" altLang="zh-CN" sz="2000" dirty="0" err="1">
                <a:solidFill>
                  <a:schemeClr val="tx1">
                    <a:lumMod val="75000"/>
                    <a:lumOff val="25000"/>
                  </a:schemeClr>
                </a:solidFill>
              </a:rPr>
              <a:t>unlist</a:t>
            </a:r>
            <a:r>
              <a:rPr lang="zh-CN" altLang="zh-CN" sz="2000" dirty="0">
                <a:solidFill>
                  <a:schemeClr val="tx1">
                    <a:lumMod val="75000"/>
                    <a:lumOff val="25000"/>
                  </a:schemeClr>
                </a:solidFill>
              </a:rPr>
              <a:t>，数据框本质是元素长度相同的列表，所以也用</a:t>
            </a:r>
            <a:r>
              <a:rPr lang="en-US" altLang="zh-CN" sz="2000" dirty="0" err="1">
                <a:solidFill>
                  <a:schemeClr val="tx1">
                    <a:lumMod val="75000"/>
                    <a:lumOff val="25000"/>
                  </a:schemeClr>
                </a:solidFill>
              </a:rPr>
              <a:t>unlist</a:t>
            </a:r>
            <a:r>
              <a:rPr lang="zh-CN" altLang="zh-CN" sz="2000" dirty="0">
                <a:solidFill>
                  <a:schemeClr val="tx1">
                    <a:lumMod val="75000"/>
                    <a:lumOff val="25000"/>
                  </a:schemeClr>
                </a:solidFill>
              </a:rPr>
              <a:t>。</a:t>
            </a:r>
          </a:p>
          <a:p>
            <a:r>
              <a:rPr lang="fr-FR" altLang="zh-CN" sz="2000" dirty="0">
                <a:solidFill>
                  <a:schemeClr val="tx1">
                    <a:lumMod val="75000"/>
                    <a:lumOff val="25000"/>
                  </a:schemeClr>
                </a:solidFill>
              </a:rPr>
              <a:t>&gt; (x &lt;- list(x=1:3, y=5:10)) </a:t>
            </a:r>
            <a:endParaRPr lang="zh-CN" altLang="zh-CN" sz="2000" dirty="0">
              <a:solidFill>
                <a:schemeClr val="tx1">
                  <a:lumMod val="75000"/>
                  <a:lumOff val="25000"/>
                </a:schemeClr>
              </a:solidFill>
            </a:endParaRPr>
          </a:p>
          <a:p>
            <a:r>
              <a:rPr lang="fr-FR" altLang="zh-CN" sz="2000" dirty="0">
                <a:solidFill>
                  <a:schemeClr val="tx1">
                    <a:lumMod val="75000"/>
                    <a:lumOff val="25000"/>
                  </a:schemeClr>
                </a:solidFill>
              </a:rPr>
              <a:t>$x </a:t>
            </a:r>
            <a:endParaRPr lang="zh-CN" altLang="zh-CN" sz="2000" dirty="0">
              <a:solidFill>
                <a:schemeClr val="tx1">
                  <a:lumMod val="75000"/>
                  <a:lumOff val="25000"/>
                </a:schemeClr>
              </a:solidFill>
            </a:endParaRPr>
          </a:p>
          <a:p>
            <a:r>
              <a:rPr lang="fr-FR" altLang="zh-CN" sz="2000" dirty="0">
                <a:solidFill>
                  <a:schemeClr val="tx1">
                    <a:lumMod val="75000"/>
                    <a:lumOff val="25000"/>
                  </a:schemeClr>
                </a:solidFill>
              </a:rPr>
              <a:t>[1] 1 2 3 </a:t>
            </a:r>
            <a:endParaRPr lang="zh-CN" altLang="zh-CN" sz="2000" dirty="0">
              <a:solidFill>
                <a:schemeClr val="tx1">
                  <a:lumMod val="75000"/>
                  <a:lumOff val="25000"/>
                </a:schemeClr>
              </a:solidFill>
            </a:endParaRPr>
          </a:p>
          <a:p>
            <a:r>
              <a:rPr lang="fr-FR" altLang="zh-CN" sz="2000" dirty="0">
                <a:solidFill>
                  <a:schemeClr val="tx1">
                    <a:lumMod val="75000"/>
                    <a:lumOff val="25000"/>
                  </a:schemeClr>
                </a:solidFill>
              </a:rPr>
              <a:t>$y </a:t>
            </a:r>
            <a:endParaRPr lang="zh-CN" altLang="zh-CN" sz="2000" dirty="0">
              <a:solidFill>
                <a:schemeClr val="tx1">
                  <a:lumMod val="75000"/>
                  <a:lumOff val="25000"/>
                </a:schemeClr>
              </a:solidFill>
            </a:endParaRPr>
          </a:p>
          <a:p>
            <a:r>
              <a:rPr lang="fr-FR" altLang="zh-CN" sz="2000" dirty="0">
                <a:solidFill>
                  <a:schemeClr val="tx1">
                    <a:lumMod val="75000"/>
                    <a:lumOff val="25000"/>
                  </a:schemeClr>
                </a:solidFill>
              </a:rPr>
              <a:t> </a:t>
            </a:r>
            <a:endParaRPr lang="zh-CN" altLang="zh-CN" sz="2000" dirty="0">
              <a:solidFill>
                <a:schemeClr val="tx1">
                  <a:lumMod val="75000"/>
                  <a:lumOff val="25000"/>
                </a:schemeClr>
              </a:solidFill>
            </a:endParaRPr>
          </a:p>
          <a:p>
            <a:r>
              <a:rPr lang="fr-FR" altLang="zh-CN" sz="2000" dirty="0">
                <a:solidFill>
                  <a:schemeClr val="tx1">
                    <a:lumMod val="75000"/>
                    <a:lumOff val="25000"/>
                  </a:schemeClr>
                </a:solidFill>
              </a:rPr>
              <a:t>[1]  5  6  7  8  9 10 </a:t>
            </a:r>
            <a:endParaRPr lang="zh-CN" altLang="zh-CN" sz="2000" dirty="0">
              <a:solidFill>
                <a:schemeClr val="tx1">
                  <a:lumMod val="75000"/>
                  <a:lumOff val="25000"/>
                </a:schemeClr>
              </a:solidFill>
            </a:endParaRPr>
          </a:p>
          <a:p>
            <a:r>
              <a:rPr lang="fr-FR" altLang="zh-CN" sz="2000" dirty="0">
                <a:solidFill>
                  <a:schemeClr val="tx1">
                    <a:lumMod val="75000"/>
                    <a:lumOff val="25000"/>
                  </a:schemeClr>
                </a:solidFill>
              </a:rPr>
              <a:t>&gt; unlist(x) </a:t>
            </a:r>
            <a:endParaRPr lang="zh-CN" altLang="zh-CN" sz="2000" dirty="0">
              <a:solidFill>
                <a:schemeClr val="tx1">
                  <a:lumMod val="75000"/>
                  <a:lumOff val="25000"/>
                </a:schemeClr>
              </a:solidFill>
            </a:endParaRPr>
          </a:p>
          <a:p>
            <a:r>
              <a:rPr lang="fr-FR" altLang="zh-CN" sz="2000" dirty="0">
                <a:solidFill>
                  <a:schemeClr val="tx1">
                    <a:lumMod val="75000"/>
                    <a:lumOff val="25000"/>
                  </a:schemeClr>
                </a:solidFill>
              </a:rPr>
              <a:t>x1 x2 x3 y1 y2 y3 y4 y5 y6  </a:t>
            </a:r>
            <a:endParaRPr lang="zh-CN" altLang="zh-CN" sz="2000" dirty="0">
              <a:solidFill>
                <a:schemeClr val="tx1">
                  <a:lumMod val="75000"/>
                  <a:lumOff val="25000"/>
                </a:schemeClr>
              </a:solidFill>
            </a:endParaRPr>
          </a:p>
          <a:p>
            <a:r>
              <a:rPr lang="fr-FR" altLang="zh-CN" sz="2000" dirty="0">
                <a:solidFill>
                  <a:schemeClr val="tx1">
                    <a:lumMod val="75000"/>
                    <a:lumOff val="25000"/>
                  </a:schemeClr>
                </a:solidFill>
              </a:rPr>
              <a:t> 1  2  3  5  6  7  8  9 10  </a:t>
            </a:r>
            <a:endParaRPr lang="zh-CN" altLang="zh-CN" sz="2000" dirty="0">
              <a:solidFill>
                <a:schemeClr val="tx1">
                  <a:lumMod val="75000"/>
                  <a:lumOff val="25000"/>
                </a:schemeClr>
              </a:solidFill>
            </a:endParaRPr>
          </a:p>
          <a:p>
            <a:r>
              <a:rPr lang="fr-FR" altLang="zh-CN" sz="2000" dirty="0">
                <a:solidFill>
                  <a:schemeClr val="tx1">
                    <a:lumMod val="75000"/>
                    <a:lumOff val="25000"/>
                  </a:schemeClr>
                </a:solidFill>
              </a:rPr>
              <a:t>&gt; x &lt;- data.frame(x=1:3, y=5:7) </a:t>
            </a:r>
            <a:endParaRPr lang="zh-CN" altLang="zh-CN" sz="2000" dirty="0">
              <a:solidFill>
                <a:schemeClr val="tx1">
                  <a:lumMod val="75000"/>
                  <a:lumOff val="25000"/>
                </a:schemeClr>
              </a:solidFill>
            </a:endParaRPr>
          </a:p>
          <a:p>
            <a:r>
              <a:rPr lang="fr-FR" altLang="zh-CN" sz="2000" dirty="0">
                <a:solidFill>
                  <a:schemeClr val="tx1">
                    <a:lumMod val="75000"/>
                    <a:lumOff val="25000"/>
                  </a:schemeClr>
                </a:solidFill>
              </a:rPr>
              <a:t>&gt; unlist(x) </a:t>
            </a:r>
            <a:endParaRPr lang="zh-CN" altLang="zh-CN" sz="2000" dirty="0">
              <a:solidFill>
                <a:schemeClr val="tx1">
                  <a:lumMod val="75000"/>
                  <a:lumOff val="25000"/>
                </a:schemeClr>
              </a:solidFill>
            </a:endParaRPr>
          </a:p>
          <a:p>
            <a:r>
              <a:rPr lang="fr-FR" altLang="zh-CN" sz="2000" dirty="0">
                <a:solidFill>
                  <a:schemeClr val="tx1">
                    <a:lumMod val="75000"/>
                    <a:lumOff val="25000"/>
                  </a:schemeClr>
                </a:solidFill>
              </a:rPr>
              <a:t>x1 x2 x3 y1 y2 y3  </a:t>
            </a:r>
            <a:endParaRPr lang="zh-CN" altLang="zh-CN" sz="2000" dirty="0">
              <a:solidFill>
                <a:schemeClr val="tx1">
                  <a:lumMod val="75000"/>
                  <a:lumOff val="25000"/>
                </a:schemeClr>
              </a:solidFill>
            </a:endParaRPr>
          </a:p>
          <a:p>
            <a:r>
              <a:rPr lang="fr-FR" altLang="zh-CN" sz="2000" dirty="0">
                <a:solidFill>
                  <a:schemeClr val="tx1">
                    <a:lumMod val="75000"/>
                    <a:lumOff val="25000"/>
                  </a:schemeClr>
                </a:solidFill>
              </a:rPr>
              <a:t> </a:t>
            </a:r>
            <a:r>
              <a:rPr lang="en-US" altLang="zh-CN" sz="2000" dirty="0">
                <a:solidFill>
                  <a:schemeClr val="tx1">
                    <a:lumMod val="75000"/>
                    <a:lumOff val="25000"/>
                  </a:schemeClr>
                </a:solidFill>
              </a:rPr>
              <a:t>1  2  3  5  6  7 </a:t>
            </a:r>
          </a:p>
        </p:txBody>
      </p:sp>
      <p:grpSp>
        <p:nvGrpSpPr>
          <p:cNvPr id="14" name="组合 13"/>
          <p:cNvGrpSpPr/>
          <p:nvPr/>
        </p:nvGrpSpPr>
        <p:grpSpPr>
          <a:xfrm>
            <a:off x="-1" y="-2439"/>
            <a:ext cx="9145786" cy="718410"/>
            <a:chOff x="-1" y="190175"/>
            <a:chExt cx="9145786" cy="525795"/>
          </a:xfrm>
        </p:grpSpPr>
        <p:sp>
          <p:nvSpPr>
            <p:cNvPr id="23" name="任意多边形 22"/>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23"/>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 name="任意多边形 24"/>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6"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7.3 </a:t>
            </a:r>
            <a:r>
              <a:rPr lang="zh-CN" altLang="en-US" sz="2100" b="1" spc="225" dirty="0">
                <a:solidFill>
                  <a:prstClr val="white"/>
                </a:solidFill>
              </a:rPr>
              <a:t>数据集成</a:t>
            </a:r>
          </a:p>
        </p:txBody>
      </p:sp>
      <p:sp>
        <p:nvSpPr>
          <p:cNvPr id="27"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8" name="文本框 27"/>
          <p:cNvSpPr txBox="1"/>
          <p:nvPr/>
        </p:nvSpPr>
        <p:spPr>
          <a:xfrm>
            <a:off x="6401867" y="234392"/>
            <a:ext cx="1447832" cy="300082"/>
          </a:xfrm>
          <a:prstGeom prst="rect">
            <a:avLst/>
          </a:prstGeom>
          <a:noFill/>
        </p:spPr>
        <p:txBody>
          <a:bodyPr wrap="none" rtlCol="0">
            <a:spAutoFit/>
          </a:bodyPr>
          <a:lstStyle/>
          <a:p>
            <a:r>
              <a:rPr lang="zh-CN" altLang="en-US" sz="1350" dirty="0">
                <a:solidFill>
                  <a:prstClr val="white"/>
                </a:solidFill>
              </a:rPr>
              <a:t>第七章 数据变换</a:t>
            </a:r>
          </a:p>
        </p:txBody>
      </p:sp>
    </p:spTree>
    <p:extLst>
      <p:ext uri="{BB962C8B-B14F-4D97-AF65-F5344CB8AC3E}">
        <p14:creationId xmlns:p14="http://schemas.microsoft.com/office/powerpoint/2010/main" val="1286453824"/>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文本框 12"/>
          <p:cNvSpPr txBox="1"/>
          <p:nvPr/>
        </p:nvSpPr>
        <p:spPr>
          <a:xfrm>
            <a:off x="541465" y="781992"/>
            <a:ext cx="4157144"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为数据添加新变量</a:t>
            </a:r>
            <a:endParaRPr kumimoji="1" lang="zh-CN" altLang="zh-CN" sz="2400" dirty="0">
              <a:solidFill>
                <a:schemeClr val="tx1">
                  <a:lumMod val="75000"/>
                  <a:lumOff val="25000"/>
                </a:schemeClr>
              </a:solidFill>
            </a:endParaRPr>
          </a:p>
        </p:txBody>
      </p:sp>
      <p:sp>
        <p:nvSpPr>
          <p:cNvPr id="12" name="TextBox 11"/>
          <p:cNvSpPr txBox="1"/>
          <p:nvPr/>
        </p:nvSpPr>
        <p:spPr>
          <a:xfrm>
            <a:off x="1041009" y="1398402"/>
            <a:ext cx="7118253" cy="1938992"/>
          </a:xfrm>
          <a:prstGeom prst="rect">
            <a:avLst/>
          </a:prstGeom>
          <a:noFill/>
        </p:spPr>
        <p:txBody>
          <a:bodyPr wrap="square" rtlCol="0">
            <a:spAutoFit/>
          </a:bodyPr>
          <a:lstStyle/>
          <a:p>
            <a:pPr algn="just"/>
            <a:r>
              <a:rPr lang="en-US" altLang="zh-CN" sz="2000" dirty="0">
                <a:solidFill>
                  <a:schemeClr val="tx1">
                    <a:lumMod val="75000"/>
                    <a:lumOff val="25000"/>
                  </a:schemeClr>
                </a:solidFill>
              </a:rPr>
              <a:t>transform</a:t>
            </a:r>
            <a:r>
              <a:rPr lang="zh-CN" altLang="zh-CN" sz="2000" dirty="0">
                <a:solidFill>
                  <a:schemeClr val="tx1">
                    <a:lumMod val="75000"/>
                    <a:lumOff val="25000"/>
                  </a:schemeClr>
                </a:solidFill>
              </a:rPr>
              <a:t>函数</a:t>
            </a:r>
          </a:p>
          <a:p>
            <a:pPr algn="just"/>
            <a:r>
              <a:rPr lang="en-US" altLang="zh-CN" sz="2000" dirty="0">
                <a:solidFill>
                  <a:schemeClr val="tx1">
                    <a:lumMod val="75000"/>
                    <a:lumOff val="25000"/>
                  </a:schemeClr>
                </a:solidFill>
              </a:rPr>
              <a:t>       transform </a:t>
            </a:r>
            <a:r>
              <a:rPr lang="zh-CN" altLang="zh-CN" sz="2000" dirty="0">
                <a:solidFill>
                  <a:schemeClr val="tx1">
                    <a:lumMod val="75000"/>
                    <a:lumOff val="25000"/>
                  </a:schemeClr>
                </a:solidFill>
              </a:rPr>
              <a:t>函数对数据框进行操作，作用是为原数据框增加新的列变量，但应该注意的是“原数据框”根本不是原来的那个数据框，而是一个它的拷贝。下面代码为</a:t>
            </a:r>
            <a:r>
              <a:rPr lang="en-US" altLang="zh-CN" sz="2000" dirty="0" err="1">
                <a:solidFill>
                  <a:schemeClr val="tx1">
                    <a:lumMod val="75000"/>
                    <a:lumOff val="25000"/>
                  </a:schemeClr>
                </a:solidFill>
              </a:rPr>
              <a:t>airquality</a:t>
            </a:r>
            <a:r>
              <a:rPr lang="zh-CN" altLang="zh-CN" sz="2000" dirty="0">
                <a:solidFill>
                  <a:schemeClr val="tx1">
                    <a:lumMod val="75000"/>
                    <a:lumOff val="25000"/>
                  </a:schemeClr>
                </a:solidFill>
              </a:rPr>
              <a:t>数据框增加了一列</a:t>
            </a:r>
            <a:r>
              <a:rPr lang="en-US" altLang="zh-CN" sz="2000" dirty="0" err="1">
                <a:solidFill>
                  <a:schemeClr val="tx1">
                    <a:lumMod val="75000"/>
                    <a:lumOff val="25000"/>
                  </a:schemeClr>
                </a:solidFill>
              </a:rPr>
              <a:t>log.ozone</a:t>
            </a:r>
            <a:r>
              <a:rPr lang="zh-CN" altLang="zh-CN" sz="2000" dirty="0">
                <a:solidFill>
                  <a:schemeClr val="tx1">
                    <a:lumMod val="75000"/>
                    <a:lumOff val="25000"/>
                  </a:schemeClr>
                </a:solidFill>
              </a:rPr>
              <a:t>，但因为没有把结果赋值给原变量名，所以原数据是不变的。</a:t>
            </a:r>
          </a:p>
        </p:txBody>
      </p:sp>
      <p:grpSp>
        <p:nvGrpSpPr>
          <p:cNvPr id="14" name="组合 13"/>
          <p:cNvGrpSpPr/>
          <p:nvPr/>
        </p:nvGrpSpPr>
        <p:grpSpPr>
          <a:xfrm>
            <a:off x="-1" y="-2439"/>
            <a:ext cx="9145786" cy="718410"/>
            <a:chOff x="-1" y="190175"/>
            <a:chExt cx="9145786" cy="525795"/>
          </a:xfrm>
        </p:grpSpPr>
        <p:sp>
          <p:nvSpPr>
            <p:cNvPr id="23" name="任意多边形 22"/>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23"/>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 name="任意多边形 24"/>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6"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7.3 </a:t>
            </a:r>
            <a:r>
              <a:rPr lang="zh-CN" altLang="en-US" sz="2100" b="1" spc="225" dirty="0">
                <a:solidFill>
                  <a:prstClr val="white"/>
                </a:solidFill>
              </a:rPr>
              <a:t>数据集成</a:t>
            </a:r>
          </a:p>
        </p:txBody>
      </p:sp>
      <p:sp>
        <p:nvSpPr>
          <p:cNvPr id="27"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8" name="文本框 27"/>
          <p:cNvSpPr txBox="1"/>
          <p:nvPr/>
        </p:nvSpPr>
        <p:spPr>
          <a:xfrm>
            <a:off x="6401867" y="234392"/>
            <a:ext cx="1447832" cy="300082"/>
          </a:xfrm>
          <a:prstGeom prst="rect">
            <a:avLst/>
          </a:prstGeom>
          <a:noFill/>
        </p:spPr>
        <p:txBody>
          <a:bodyPr wrap="none" rtlCol="0">
            <a:spAutoFit/>
          </a:bodyPr>
          <a:lstStyle/>
          <a:p>
            <a:r>
              <a:rPr lang="zh-CN" altLang="en-US" sz="1350" dirty="0">
                <a:solidFill>
                  <a:prstClr val="white"/>
                </a:solidFill>
              </a:rPr>
              <a:t>第七章 数据变换</a:t>
            </a:r>
          </a:p>
        </p:txBody>
      </p:sp>
    </p:spTree>
    <p:extLst>
      <p:ext uri="{BB962C8B-B14F-4D97-AF65-F5344CB8AC3E}">
        <p14:creationId xmlns:p14="http://schemas.microsoft.com/office/powerpoint/2010/main" val="4222972946"/>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文本框 12"/>
          <p:cNvSpPr txBox="1"/>
          <p:nvPr/>
        </p:nvSpPr>
        <p:spPr>
          <a:xfrm>
            <a:off x="541465" y="781992"/>
            <a:ext cx="4157144"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为数据添加新变量</a:t>
            </a:r>
            <a:endParaRPr kumimoji="1" lang="zh-CN" altLang="zh-CN" sz="2400" dirty="0">
              <a:solidFill>
                <a:schemeClr val="tx1">
                  <a:lumMod val="75000"/>
                  <a:lumOff val="25000"/>
                </a:schemeClr>
              </a:solidFill>
            </a:endParaRPr>
          </a:p>
        </p:txBody>
      </p:sp>
      <p:sp>
        <p:nvSpPr>
          <p:cNvPr id="12" name="TextBox 11"/>
          <p:cNvSpPr txBox="1"/>
          <p:nvPr/>
        </p:nvSpPr>
        <p:spPr>
          <a:xfrm>
            <a:off x="1041009" y="1398402"/>
            <a:ext cx="7118253" cy="4062651"/>
          </a:xfrm>
          <a:prstGeom prst="rect">
            <a:avLst/>
          </a:prstGeom>
          <a:noFill/>
        </p:spPr>
        <p:txBody>
          <a:bodyPr wrap="square" rtlCol="0">
            <a:spAutoFit/>
          </a:bodyPr>
          <a:lstStyle/>
          <a:p>
            <a:r>
              <a:rPr lang="en-US" altLang="zh-CN" sz="2000" dirty="0">
                <a:solidFill>
                  <a:schemeClr val="tx1">
                    <a:lumMod val="75000"/>
                    <a:lumOff val="25000"/>
                  </a:schemeClr>
                </a:solidFill>
              </a:rPr>
              <a:t>&gt; head(airquality,2)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  Ozone </a:t>
            </a:r>
            <a:r>
              <a:rPr lang="en-US" altLang="zh-CN" sz="2000" dirty="0" err="1">
                <a:solidFill>
                  <a:schemeClr val="tx1">
                    <a:lumMod val="75000"/>
                    <a:lumOff val="25000"/>
                  </a:schemeClr>
                </a:solidFill>
              </a:rPr>
              <a:t>Solar.R</a:t>
            </a:r>
            <a:r>
              <a:rPr lang="en-US" altLang="zh-CN" sz="2000" dirty="0">
                <a:solidFill>
                  <a:schemeClr val="tx1">
                    <a:lumMod val="75000"/>
                    <a:lumOff val="25000"/>
                  </a:schemeClr>
                </a:solidFill>
              </a:rPr>
              <a:t> Wind Temp Month Day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1    41     190  7.4   67     5   1 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2    36     118  8.0   72     5   2 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 </a:t>
            </a:r>
            <a:r>
              <a:rPr lang="en-US" altLang="zh-CN" sz="2000" dirty="0" err="1">
                <a:solidFill>
                  <a:schemeClr val="tx1">
                    <a:lumMod val="75000"/>
                    <a:lumOff val="25000"/>
                  </a:schemeClr>
                </a:solidFill>
              </a:rPr>
              <a:t>aq</a:t>
            </a:r>
            <a:r>
              <a:rPr lang="en-US" altLang="zh-CN" sz="2000" dirty="0">
                <a:solidFill>
                  <a:schemeClr val="tx1">
                    <a:lumMod val="75000"/>
                    <a:lumOff val="25000"/>
                  </a:schemeClr>
                </a:solidFill>
              </a:rPr>
              <a:t> &lt;- transform(</a:t>
            </a:r>
            <a:r>
              <a:rPr lang="en-US" altLang="zh-CN" sz="2000" dirty="0" err="1">
                <a:solidFill>
                  <a:schemeClr val="tx1">
                    <a:lumMod val="75000"/>
                    <a:lumOff val="25000"/>
                  </a:schemeClr>
                </a:solidFill>
              </a:rPr>
              <a:t>airquality</a:t>
            </a:r>
            <a:r>
              <a:rPr lang="en-US" altLang="zh-CN" sz="2000" dirty="0">
                <a:solidFill>
                  <a:schemeClr val="tx1">
                    <a:lumMod val="75000"/>
                    <a:lumOff val="25000"/>
                  </a:schemeClr>
                </a:solidFill>
              </a:rPr>
              <a:t>, </a:t>
            </a:r>
            <a:r>
              <a:rPr lang="en-US" altLang="zh-CN" sz="2000" dirty="0" err="1">
                <a:solidFill>
                  <a:schemeClr val="tx1">
                    <a:lumMod val="75000"/>
                    <a:lumOff val="25000"/>
                  </a:schemeClr>
                </a:solidFill>
              </a:rPr>
              <a:t>loglog.ozone</a:t>
            </a:r>
            <a:r>
              <a:rPr lang="en-US" altLang="zh-CN" sz="2000" dirty="0">
                <a:solidFill>
                  <a:schemeClr val="tx1">
                    <a:lumMod val="75000"/>
                    <a:lumOff val="25000"/>
                  </a:schemeClr>
                </a:solidFill>
              </a:rPr>
              <a:t>=log(Ozone))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 head(airquality,2)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  Ozone </a:t>
            </a:r>
            <a:r>
              <a:rPr lang="en-US" altLang="zh-CN" sz="2000" dirty="0" err="1">
                <a:solidFill>
                  <a:schemeClr val="tx1">
                    <a:lumMod val="75000"/>
                    <a:lumOff val="25000"/>
                  </a:schemeClr>
                </a:solidFill>
              </a:rPr>
              <a:t>Solar.R</a:t>
            </a:r>
            <a:r>
              <a:rPr lang="en-US" altLang="zh-CN" sz="2000" dirty="0">
                <a:solidFill>
                  <a:schemeClr val="tx1">
                    <a:lumMod val="75000"/>
                    <a:lumOff val="25000"/>
                  </a:schemeClr>
                </a:solidFill>
              </a:rPr>
              <a:t> Wind Temp Month Day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1    41     190  7.4   67     5   1 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2    36     118  8.0   72     5   2 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 head(aq,2)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  Ozone </a:t>
            </a:r>
            <a:r>
              <a:rPr lang="en-US" altLang="zh-CN" sz="2000" dirty="0" err="1">
                <a:solidFill>
                  <a:schemeClr val="tx1">
                    <a:lumMod val="75000"/>
                    <a:lumOff val="25000"/>
                  </a:schemeClr>
                </a:solidFill>
              </a:rPr>
              <a:t>Solar.R</a:t>
            </a:r>
            <a:r>
              <a:rPr lang="en-US" altLang="zh-CN" sz="2000" dirty="0">
                <a:solidFill>
                  <a:schemeClr val="tx1">
                    <a:lumMod val="75000"/>
                    <a:lumOff val="25000"/>
                  </a:schemeClr>
                </a:solidFill>
              </a:rPr>
              <a:t> Wind Temp Month Day </a:t>
            </a:r>
            <a:r>
              <a:rPr lang="en-US" altLang="zh-CN" sz="2000" dirty="0" err="1">
                <a:solidFill>
                  <a:schemeClr val="tx1">
                    <a:lumMod val="75000"/>
                    <a:lumOff val="25000"/>
                  </a:schemeClr>
                </a:solidFill>
              </a:rPr>
              <a:t>log.ozone</a:t>
            </a:r>
            <a:r>
              <a:rPr lang="en-US" altLang="zh-CN" sz="2000" dirty="0">
                <a:solidFill>
                  <a:schemeClr val="tx1">
                    <a:lumMod val="75000"/>
                    <a:lumOff val="25000"/>
                  </a:schemeClr>
                </a:solidFill>
              </a:rPr>
              <a:t>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1    41     190  7.4   67     5   1  3.713572 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2    36     118  8.0   72     5   2  3.583519 </a:t>
            </a:r>
          </a:p>
        </p:txBody>
      </p:sp>
      <p:grpSp>
        <p:nvGrpSpPr>
          <p:cNvPr id="14" name="组合 13"/>
          <p:cNvGrpSpPr/>
          <p:nvPr/>
        </p:nvGrpSpPr>
        <p:grpSpPr>
          <a:xfrm>
            <a:off x="-1" y="-2439"/>
            <a:ext cx="9145786" cy="718410"/>
            <a:chOff x="-1" y="190175"/>
            <a:chExt cx="9145786" cy="525795"/>
          </a:xfrm>
        </p:grpSpPr>
        <p:sp>
          <p:nvSpPr>
            <p:cNvPr id="23" name="任意多边形 22"/>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23"/>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 name="任意多边形 24"/>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6"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7.3 </a:t>
            </a:r>
            <a:r>
              <a:rPr lang="zh-CN" altLang="en-US" sz="2100" b="1" spc="225" dirty="0">
                <a:solidFill>
                  <a:prstClr val="white"/>
                </a:solidFill>
              </a:rPr>
              <a:t>数据集成</a:t>
            </a:r>
          </a:p>
        </p:txBody>
      </p:sp>
      <p:sp>
        <p:nvSpPr>
          <p:cNvPr id="27"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8" name="文本框 27"/>
          <p:cNvSpPr txBox="1"/>
          <p:nvPr/>
        </p:nvSpPr>
        <p:spPr>
          <a:xfrm>
            <a:off x="6401867" y="234392"/>
            <a:ext cx="1447832" cy="300082"/>
          </a:xfrm>
          <a:prstGeom prst="rect">
            <a:avLst/>
          </a:prstGeom>
          <a:noFill/>
        </p:spPr>
        <p:txBody>
          <a:bodyPr wrap="none" rtlCol="0">
            <a:spAutoFit/>
          </a:bodyPr>
          <a:lstStyle/>
          <a:p>
            <a:r>
              <a:rPr lang="zh-CN" altLang="en-US" sz="1350" dirty="0">
                <a:solidFill>
                  <a:prstClr val="white"/>
                </a:solidFill>
              </a:rPr>
              <a:t>第七章 数据变换</a:t>
            </a:r>
          </a:p>
        </p:txBody>
      </p:sp>
    </p:spTree>
    <p:extLst>
      <p:ext uri="{BB962C8B-B14F-4D97-AF65-F5344CB8AC3E}">
        <p14:creationId xmlns:p14="http://schemas.microsoft.com/office/powerpoint/2010/main" val="3962213659"/>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文本框 12"/>
          <p:cNvSpPr txBox="1"/>
          <p:nvPr/>
        </p:nvSpPr>
        <p:spPr>
          <a:xfrm>
            <a:off x="452232" y="709028"/>
            <a:ext cx="4157144"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为数据添加新变量</a:t>
            </a:r>
            <a:endParaRPr kumimoji="1" lang="zh-CN" altLang="zh-CN" sz="2400" dirty="0">
              <a:solidFill>
                <a:schemeClr val="tx1">
                  <a:lumMod val="75000"/>
                  <a:lumOff val="25000"/>
                </a:schemeClr>
              </a:solidFill>
            </a:endParaRPr>
          </a:p>
        </p:txBody>
      </p:sp>
      <p:sp>
        <p:nvSpPr>
          <p:cNvPr id="12" name="TextBox 11"/>
          <p:cNvSpPr txBox="1"/>
          <p:nvPr/>
        </p:nvSpPr>
        <p:spPr>
          <a:xfrm>
            <a:off x="452232" y="1218269"/>
            <a:ext cx="8248523" cy="5324535"/>
          </a:xfrm>
          <a:prstGeom prst="rect">
            <a:avLst/>
          </a:prstGeom>
          <a:solidFill>
            <a:srgbClr val="FFFF00"/>
          </a:solidFill>
        </p:spPr>
        <p:txBody>
          <a:bodyPr wrap="square" rtlCol="0">
            <a:spAutoFit/>
          </a:bodyPr>
          <a:lstStyle/>
          <a:p>
            <a:r>
              <a:rPr lang="en-US" altLang="zh-CN" sz="2000" dirty="0">
                <a:solidFill>
                  <a:schemeClr val="tx1">
                    <a:lumMod val="75000"/>
                    <a:lumOff val="25000"/>
                  </a:schemeClr>
                </a:solidFill>
              </a:rPr>
              <a:t>Transform</a:t>
            </a:r>
            <a:r>
              <a:rPr lang="zh-CN" altLang="zh-CN" sz="2000" dirty="0">
                <a:solidFill>
                  <a:schemeClr val="tx1">
                    <a:lumMod val="75000"/>
                    <a:lumOff val="25000"/>
                  </a:schemeClr>
                </a:solidFill>
              </a:rPr>
              <a:t>也可以改变列变量的值，还可以通过</a:t>
            </a:r>
            <a:r>
              <a:rPr lang="en-US" altLang="zh-CN" sz="2000" dirty="0">
                <a:solidFill>
                  <a:schemeClr val="tx1">
                    <a:lumMod val="75000"/>
                    <a:lumOff val="25000"/>
                  </a:schemeClr>
                </a:solidFill>
              </a:rPr>
              <a:t>NULL</a:t>
            </a:r>
            <a:r>
              <a:rPr lang="zh-CN" altLang="zh-CN" sz="2000" dirty="0">
                <a:solidFill>
                  <a:schemeClr val="tx1">
                    <a:lumMod val="75000"/>
                    <a:lumOff val="25000"/>
                  </a:schemeClr>
                </a:solidFill>
              </a:rPr>
              <a:t>赋值的方式删除列变量。</a:t>
            </a:r>
          </a:p>
          <a:p>
            <a:r>
              <a:rPr lang="en-US" altLang="zh-CN" sz="2000" dirty="0">
                <a:solidFill>
                  <a:schemeClr val="tx1">
                    <a:lumMod val="75000"/>
                    <a:lumOff val="25000"/>
                  </a:schemeClr>
                </a:solidFill>
              </a:rPr>
              <a:t>&gt; </a:t>
            </a:r>
            <a:r>
              <a:rPr lang="en-US" altLang="zh-CN" sz="2000" dirty="0" err="1">
                <a:solidFill>
                  <a:schemeClr val="tx1">
                    <a:lumMod val="75000"/>
                    <a:lumOff val="25000"/>
                  </a:schemeClr>
                </a:solidFill>
              </a:rPr>
              <a:t>aq</a:t>
            </a:r>
            <a:r>
              <a:rPr lang="en-US" altLang="zh-CN" sz="2000" dirty="0">
                <a:solidFill>
                  <a:schemeClr val="tx1">
                    <a:lumMod val="75000"/>
                    <a:lumOff val="25000"/>
                  </a:schemeClr>
                </a:solidFill>
              </a:rPr>
              <a:t> &lt;- transform(</a:t>
            </a:r>
            <a:r>
              <a:rPr lang="en-US" altLang="zh-CN" sz="2000" dirty="0" err="1">
                <a:solidFill>
                  <a:schemeClr val="tx1">
                    <a:lumMod val="75000"/>
                    <a:lumOff val="25000"/>
                  </a:schemeClr>
                </a:solidFill>
              </a:rPr>
              <a:t>airquality</a:t>
            </a:r>
            <a:r>
              <a:rPr lang="en-US" altLang="zh-CN" sz="2000" dirty="0">
                <a:solidFill>
                  <a:schemeClr val="tx1">
                    <a:lumMod val="75000"/>
                    <a:lumOff val="25000"/>
                  </a:schemeClr>
                </a:solidFill>
              </a:rPr>
              <a:t>, </a:t>
            </a:r>
            <a:r>
              <a:rPr lang="en-US" altLang="zh-CN" sz="2000" dirty="0" err="1">
                <a:solidFill>
                  <a:schemeClr val="tx1">
                    <a:lumMod val="75000"/>
                    <a:lumOff val="25000"/>
                  </a:schemeClr>
                </a:solidFill>
              </a:rPr>
              <a:t>loglog.ozone</a:t>
            </a:r>
            <a:r>
              <a:rPr lang="en-US" altLang="zh-CN" sz="2000" dirty="0">
                <a:solidFill>
                  <a:schemeClr val="tx1">
                    <a:lumMod val="75000"/>
                    <a:lumOff val="25000"/>
                  </a:schemeClr>
                </a:solidFill>
              </a:rPr>
              <a:t>=log(Ozone), Ozone=NULL, </a:t>
            </a:r>
            <a:r>
              <a:rPr lang="en-US" altLang="zh-CN" sz="2000" dirty="0" err="1">
                <a:solidFill>
                  <a:schemeClr val="tx1">
                    <a:lumMod val="75000"/>
                    <a:lumOff val="25000"/>
                  </a:schemeClr>
                </a:solidFill>
              </a:rPr>
              <a:t>WindWind</a:t>
            </a:r>
            <a:r>
              <a:rPr lang="en-US" altLang="zh-CN" sz="2000" dirty="0">
                <a:solidFill>
                  <a:schemeClr val="tx1">
                    <a:lumMod val="75000"/>
                    <a:lumOff val="25000"/>
                  </a:schemeClr>
                </a:solidFill>
              </a:rPr>
              <a:t>=Wind^2)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 head(aq,2)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  </a:t>
            </a:r>
            <a:r>
              <a:rPr lang="en-US" altLang="zh-CN" sz="2000" dirty="0" err="1">
                <a:solidFill>
                  <a:schemeClr val="tx1">
                    <a:lumMod val="75000"/>
                    <a:lumOff val="25000"/>
                  </a:schemeClr>
                </a:solidFill>
              </a:rPr>
              <a:t>Solar.R</a:t>
            </a:r>
            <a:r>
              <a:rPr lang="en-US" altLang="zh-CN" sz="2000" dirty="0">
                <a:solidFill>
                  <a:schemeClr val="tx1">
                    <a:lumMod val="75000"/>
                    <a:lumOff val="25000"/>
                  </a:schemeClr>
                </a:solidFill>
              </a:rPr>
              <a:t>  Wind Temp Month Day </a:t>
            </a:r>
            <a:r>
              <a:rPr lang="en-US" altLang="zh-CN" sz="2000" dirty="0" err="1">
                <a:solidFill>
                  <a:schemeClr val="tx1">
                    <a:lumMod val="75000"/>
                    <a:lumOff val="25000"/>
                  </a:schemeClr>
                </a:solidFill>
              </a:rPr>
              <a:t>log.ozone</a:t>
            </a:r>
            <a:r>
              <a:rPr lang="en-US" altLang="zh-CN" sz="2000" dirty="0">
                <a:solidFill>
                  <a:schemeClr val="tx1">
                    <a:lumMod val="75000"/>
                    <a:lumOff val="25000"/>
                  </a:schemeClr>
                </a:solidFill>
              </a:rPr>
              <a:t>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1     190 54.76   67     5   1  3.713572 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2     118 64.00   72     5   2  3.583519 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 </a:t>
            </a:r>
            <a:r>
              <a:rPr lang="en-US" altLang="zh-CN" sz="2000" dirty="0" err="1">
                <a:solidFill>
                  <a:schemeClr val="tx1">
                    <a:lumMod val="75000"/>
                    <a:lumOff val="25000"/>
                  </a:schemeClr>
                </a:solidFill>
              </a:rPr>
              <a:t>aq</a:t>
            </a:r>
            <a:r>
              <a:rPr lang="en-US" altLang="zh-CN" sz="2000" dirty="0">
                <a:solidFill>
                  <a:schemeClr val="tx1">
                    <a:lumMod val="75000"/>
                    <a:lumOff val="25000"/>
                  </a:schemeClr>
                </a:solidFill>
              </a:rPr>
              <a:t> &lt;- transform(</a:t>
            </a:r>
            <a:r>
              <a:rPr lang="en-US" altLang="zh-CN" sz="2000" dirty="0" err="1">
                <a:solidFill>
                  <a:schemeClr val="tx1">
                    <a:lumMod val="75000"/>
                    <a:lumOff val="25000"/>
                  </a:schemeClr>
                </a:solidFill>
              </a:rPr>
              <a:t>airquality</a:t>
            </a:r>
            <a:r>
              <a:rPr lang="en-US" altLang="zh-CN" sz="2000" dirty="0">
                <a:solidFill>
                  <a:schemeClr val="tx1">
                    <a:lumMod val="75000"/>
                    <a:lumOff val="25000"/>
                  </a:schemeClr>
                </a:solidFill>
              </a:rPr>
              <a:t>, </a:t>
            </a:r>
            <a:r>
              <a:rPr lang="en-US" altLang="zh-CN" sz="2000" dirty="0" err="1">
                <a:solidFill>
                  <a:schemeClr val="tx1">
                    <a:lumMod val="75000"/>
                    <a:lumOff val="25000"/>
                  </a:schemeClr>
                </a:solidFill>
              </a:rPr>
              <a:t>loglog.ozone</a:t>
            </a:r>
            <a:r>
              <a:rPr lang="en-US" altLang="zh-CN" sz="2000" dirty="0">
                <a:solidFill>
                  <a:schemeClr val="tx1">
                    <a:lumMod val="75000"/>
                    <a:lumOff val="25000"/>
                  </a:schemeClr>
                </a:solidFill>
              </a:rPr>
              <a:t>=log(Ozone), Ozone=NULL, Month=NULL, </a:t>
            </a:r>
            <a:r>
              <a:rPr lang="en-US" altLang="zh-CN" sz="2000" dirty="0" err="1">
                <a:solidFill>
                  <a:schemeClr val="tx1">
                    <a:lumMod val="75000"/>
                    <a:lumOff val="25000"/>
                  </a:schemeClr>
                </a:solidFill>
              </a:rPr>
              <a:t>WindWind</a:t>
            </a:r>
            <a:r>
              <a:rPr lang="en-US" altLang="zh-CN" sz="2000" dirty="0">
                <a:solidFill>
                  <a:schemeClr val="tx1">
                    <a:lumMod val="75000"/>
                    <a:lumOff val="25000"/>
                  </a:schemeClr>
                </a:solidFill>
              </a:rPr>
              <a:t>=Wind^2)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 head(aq,2)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  </a:t>
            </a:r>
            <a:r>
              <a:rPr lang="en-US" altLang="zh-CN" sz="2000" dirty="0" err="1">
                <a:solidFill>
                  <a:schemeClr val="tx1">
                    <a:lumMod val="75000"/>
                    <a:lumOff val="25000"/>
                  </a:schemeClr>
                </a:solidFill>
              </a:rPr>
              <a:t>Solar.R</a:t>
            </a:r>
            <a:r>
              <a:rPr lang="en-US" altLang="zh-CN" sz="2000" dirty="0">
                <a:solidFill>
                  <a:schemeClr val="tx1">
                    <a:lumMod val="75000"/>
                    <a:lumOff val="25000"/>
                  </a:schemeClr>
                </a:solidFill>
              </a:rPr>
              <a:t>  Wind Temp Day </a:t>
            </a:r>
            <a:r>
              <a:rPr lang="en-US" altLang="zh-CN" sz="2000" dirty="0" err="1">
                <a:solidFill>
                  <a:schemeClr val="tx1">
                    <a:lumMod val="75000"/>
                    <a:lumOff val="25000"/>
                  </a:schemeClr>
                </a:solidFill>
              </a:rPr>
              <a:t>log.ozone</a:t>
            </a:r>
            <a:r>
              <a:rPr lang="en-US" altLang="zh-CN" sz="2000" dirty="0">
                <a:solidFill>
                  <a:schemeClr val="tx1">
                    <a:lumMod val="75000"/>
                    <a:lumOff val="25000"/>
                  </a:schemeClr>
                </a:solidFill>
              </a:rPr>
              <a:t>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1     190 54.76   67   1  3.713572 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2     118 64.00   72   2  3.583519 </a:t>
            </a:r>
          </a:p>
        </p:txBody>
      </p:sp>
      <p:grpSp>
        <p:nvGrpSpPr>
          <p:cNvPr id="14" name="组合 13"/>
          <p:cNvGrpSpPr/>
          <p:nvPr/>
        </p:nvGrpSpPr>
        <p:grpSpPr>
          <a:xfrm>
            <a:off x="-1" y="-2439"/>
            <a:ext cx="9145786" cy="718410"/>
            <a:chOff x="-1" y="190175"/>
            <a:chExt cx="9145786" cy="525795"/>
          </a:xfrm>
        </p:grpSpPr>
        <p:sp>
          <p:nvSpPr>
            <p:cNvPr id="23" name="任意多边形 22"/>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23"/>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 name="任意多边形 24"/>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6"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7.3 </a:t>
            </a:r>
            <a:r>
              <a:rPr lang="zh-CN" altLang="en-US" sz="2100" b="1" spc="225" dirty="0">
                <a:solidFill>
                  <a:prstClr val="white"/>
                </a:solidFill>
              </a:rPr>
              <a:t>数据集成</a:t>
            </a:r>
          </a:p>
        </p:txBody>
      </p:sp>
      <p:sp>
        <p:nvSpPr>
          <p:cNvPr id="27"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8" name="文本框 27"/>
          <p:cNvSpPr txBox="1"/>
          <p:nvPr/>
        </p:nvSpPr>
        <p:spPr>
          <a:xfrm>
            <a:off x="6401867" y="234392"/>
            <a:ext cx="1447832" cy="300082"/>
          </a:xfrm>
          <a:prstGeom prst="rect">
            <a:avLst/>
          </a:prstGeom>
          <a:noFill/>
        </p:spPr>
        <p:txBody>
          <a:bodyPr wrap="none" rtlCol="0">
            <a:spAutoFit/>
          </a:bodyPr>
          <a:lstStyle/>
          <a:p>
            <a:r>
              <a:rPr lang="zh-CN" altLang="en-US" sz="1350" dirty="0">
                <a:solidFill>
                  <a:prstClr val="white"/>
                </a:solidFill>
              </a:rPr>
              <a:t>第七章 数据变换</a:t>
            </a:r>
          </a:p>
        </p:txBody>
      </p:sp>
    </p:spTree>
    <p:extLst>
      <p:ext uri="{BB962C8B-B14F-4D97-AF65-F5344CB8AC3E}">
        <p14:creationId xmlns:p14="http://schemas.microsoft.com/office/powerpoint/2010/main" val="2863693204"/>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文本框 12"/>
          <p:cNvSpPr txBox="1"/>
          <p:nvPr/>
        </p:nvSpPr>
        <p:spPr>
          <a:xfrm>
            <a:off x="541465" y="781992"/>
            <a:ext cx="4157144"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数据透视表</a:t>
            </a:r>
            <a:endParaRPr kumimoji="1" lang="zh-CN" altLang="zh-CN" sz="2400" dirty="0">
              <a:solidFill>
                <a:schemeClr val="tx1">
                  <a:lumMod val="75000"/>
                  <a:lumOff val="25000"/>
                </a:schemeClr>
              </a:solidFill>
            </a:endParaRPr>
          </a:p>
        </p:txBody>
      </p:sp>
      <p:sp>
        <p:nvSpPr>
          <p:cNvPr id="12" name="TextBox 11"/>
          <p:cNvSpPr txBox="1"/>
          <p:nvPr/>
        </p:nvSpPr>
        <p:spPr>
          <a:xfrm>
            <a:off x="611185" y="1281450"/>
            <a:ext cx="8248523" cy="1015663"/>
          </a:xfrm>
          <a:prstGeom prst="rect">
            <a:avLst/>
          </a:prstGeom>
          <a:noFill/>
        </p:spPr>
        <p:txBody>
          <a:bodyPr wrap="square" rtlCol="0">
            <a:spAutoFit/>
          </a:bodyPr>
          <a:lstStyle/>
          <a:p>
            <a:pPr algn="just"/>
            <a:r>
              <a:rPr lang="fr-FR" altLang="zh-CN" sz="2000" dirty="0"/>
              <a:t>      </a:t>
            </a:r>
            <a:r>
              <a:rPr lang="fr-FR" altLang="zh-CN" sz="2000" dirty="0">
                <a:solidFill>
                  <a:schemeClr val="tx1">
                    <a:lumMod val="75000"/>
                    <a:lumOff val="25000"/>
                  </a:schemeClr>
                </a:solidFill>
              </a:rPr>
              <a:t> reshape2</a:t>
            </a:r>
            <a:r>
              <a:rPr lang="zh-CN" altLang="zh-CN" sz="2000" dirty="0">
                <a:solidFill>
                  <a:schemeClr val="tx1">
                    <a:lumMod val="75000"/>
                    <a:lumOff val="25000"/>
                  </a:schemeClr>
                </a:solidFill>
              </a:rPr>
              <a:t>包含</a:t>
            </a:r>
            <a:r>
              <a:rPr lang="fr-FR" altLang="zh-CN" sz="2000" dirty="0">
                <a:solidFill>
                  <a:schemeClr val="tx1">
                    <a:lumMod val="75000"/>
                    <a:lumOff val="25000"/>
                  </a:schemeClr>
                </a:solidFill>
              </a:rPr>
              <a:t>melt </a:t>
            </a:r>
            <a:r>
              <a:rPr lang="zh-CN" altLang="zh-CN" sz="2000" dirty="0">
                <a:solidFill>
                  <a:schemeClr val="tx1">
                    <a:lumMod val="75000"/>
                    <a:lumOff val="25000"/>
                  </a:schemeClr>
                </a:solidFill>
              </a:rPr>
              <a:t>和</a:t>
            </a:r>
            <a:r>
              <a:rPr lang="fr-FR" altLang="zh-CN" sz="2000" dirty="0">
                <a:solidFill>
                  <a:schemeClr val="tx1">
                    <a:lumMod val="75000"/>
                    <a:lumOff val="25000"/>
                  </a:schemeClr>
                </a:solidFill>
              </a:rPr>
              <a:t> dcast </a:t>
            </a:r>
            <a:r>
              <a:rPr lang="zh-CN" altLang="zh-CN" sz="2000" dirty="0">
                <a:solidFill>
                  <a:schemeClr val="tx1">
                    <a:lumMod val="75000"/>
                    <a:lumOff val="25000"/>
                  </a:schemeClr>
                </a:solidFill>
              </a:rPr>
              <a:t>函数。</a:t>
            </a:r>
            <a:r>
              <a:rPr lang="fr-FR" altLang="zh-CN" sz="2000" dirty="0">
                <a:solidFill>
                  <a:schemeClr val="tx1">
                    <a:lumMod val="75000"/>
                    <a:lumOff val="25000"/>
                  </a:schemeClr>
                </a:solidFill>
              </a:rPr>
              <a:t>melt</a:t>
            </a:r>
            <a:r>
              <a:rPr lang="zh-CN" altLang="zh-CN" sz="2000" dirty="0">
                <a:solidFill>
                  <a:schemeClr val="tx1">
                    <a:lumMod val="75000"/>
                    <a:lumOff val="25000"/>
                  </a:schemeClr>
                </a:solidFill>
              </a:rPr>
              <a:t>是溶解</a:t>
            </a:r>
            <a:r>
              <a:rPr lang="fr-FR" altLang="zh-CN" sz="2000" dirty="0">
                <a:solidFill>
                  <a:schemeClr val="tx1">
                    <a:lumMod val="75000"/>
                    <a:lumOff val="25000"/>
                  </a:schemeClr>
                </a:solidFill>
              </a:rPr>
              <a:t>/</a:t>
            </a:r>
            <a:r>
              <a:rPr lang="zh-CN" altLang="zh-CN" sz="2000" dirty="0">
                <a:solidFill>
                  <a:schemeClr val="tx1">
                    <a:lumMod val="75000"/>
                    <a:lumOff val="25000"/>
                  </a:schemeClr>
                </a:solidFill>
              </a:rPr>
              <a:t>分解的意思。</a:t>
            </a:r>
          </a:p>
          <a:p>
            <a:pPr algn="just"/>
            <a:r>
              <a:rPr lang="en-US" altLang="zh-CN" sz="2000" dirty="0">
                <a:solidFill>
                  <a:schemeClr val="tx1">
                    <a:lumMod val="75000"/>
                    <a:lumOff val="25000"/>
                  </a:schemeClr>
                </a:solidFill>
              </a:rPr>
              <a:t>       </a:t>
            </a:r>
            <a:r>
              <a:rPr lang="en-US" altLang="zh-CN" sz="2000" dirty="0" err="1">
                <a:solidFill>
                  <a:schemeClr val="tx1">
                    <a:lumMod val="75000"/>
                    <a:lumOff val="25000"/>
                  </a:schemeClr>
                </a:solidFill>
              </a:rPr>
              <a:t>dcast</a:t>
            </a:r>
            <a:r>
              <a:rPr lang="zh-CN" altLang="zh-CN" sz="2000" dirty="0">
                <a:solidFill>
                  <a:schemeClr val="tx1">
                    <a:lumMod val="75000"/>
                    <a:lumOff val="25000"/>
                  </a:schemeClr>
                </a:solidFill>
              </a:rPr>
              <a:t>函数使用公式参数，公式的左边每个变量都会作为结果中的一列，而右边的变量被当成因子类型，每个水平都会在结果中产生一列。</a:t>
            </a:r>
          </a:p>
        </p:txBody>
      </p:sp>
      <p:grpSp>
        <p:nvGrpSpPr>
          <p:cNvPr id="14" name="组合 13"/>
          <p:cNvGrpSpPr/>
          <p:nvPr/>
        </p:nvGrpSpPr>
        <p:grpSpPr>
          <a:xfrm>
            <a:off x="-1" y="-2439"/>
            <a:ext cx="9145786" cy="718410"/>
            <a:chOff x="-1" y="190175"/>
            <a:chExt cx="9145786" cy="525795"/>
          </a:xfrm>
        </p:grpSpPr>
        <p:sp>
          <p:nvSpPr>
            <p:cNvPr id="23" name="任意多边形 22"/>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23"/>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 name="任意多边形 24"/>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6"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7.3 </a:t>
            </a:r>
            <a:r>
              <a:rPr lang="zh-CN" altLang="en-US" sz="2100" b="1" spc="225" dirty="0">
                <a:solidFill>
                  <a:prstClr val="white"/>
                </a:solidFill>
              </a:rPr>
              <a:t>数据集成</a:t>
            </a:r>
          </a:p>
        </p:txBody>
      </p:sp>
      <p:sp>
        <p:nvSpPr>
          <p:cNvPr id="27"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8" name="文本框 27"/>
          <p:cNvSpPr txBox="1"/>
          <p:nvPr/>
        </p:nvSpPr>
        <p:spPr>
          <a:xfrm>
            <a:off x="6401867" y="234392"/>
            <a:ext cx="1447832" cy="300082"/>
          </a:xfrm>
          <a:prstGeom prst="rect">
            <a:avLst/>
          </a:prstGeom>
          <a:noFill/>
        </p:spPr>
        <p:txBody>
          <a:bodyPr wrap="none" rtlCol="0">
            <a:spAutoFit/>
          </a:bodyPr>
          <a:lstStyle/>
          <a:p>
            <a:r>
              <a:rPr lang="zh-CN" altLang="en-US" sz="1350" dirty="0">
                <a:solidFill>
                  <a:prstClr val="white"/>
                </a:solidFill>
              </a:rPr>
              <a:t>第七章 数据变换</a:t>
            </a:r>
          </a:p>
        </p:txBody>
      </p:sp>
      <p:pic>
        <p:nvPicPr>
          <p:cNvPr id="13" name="图片 12"/>
          <p:cNvPicPr/>
          <p:nvPr/>
        </p:nvPicPr>
        <p:blipFill>
          <a:blip r:embed="rId2">
            <a:extLst>
              <a:ext uri="{28A0092B-C50C-407E-A947-70E740481C1C}">
                <a14:useLocalDpi xmlns:a14="http://schemas.microsoft.com/office/drawing/2010/main" val="0"/>
              </a:ext>
            </a:extLst>
          </a:blip>
          <a:srcRect/>
          <a:stretch>
            <a:fillRect/>
          </a:stretch>
        </p:blipFill>
        <p:spPr bwMode="auto">
          <a:xfrm>
            <a:off x="1895475" y="2297112"/>
            <a:ext cx="4506392" cy="4099173"/>
          </a:xfrm>
          <a:prstGeom prst="rect">
            <a:avLst/>
          </a:prstGeom>
          <a:noFill/>
          <a:ln>
            <a:noFill/>
          </a:ln>
        </p:spPr>
      </p:pic>
    </p:spTree>
    <p:extLst>
      <p:ext uri="{BB962C8B-B14F-4D97-AF65-F5344CB8AC3E}">
        <p14:creationId xmlns:p14="http://schemas.microsoft.com/office/powerpoint/2010/main" val="616077735"/>
      </p:ext>
    </p:extLst>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文本框 12"/>
          <p:cNvSpPr txBox="1"/>
          <p:nvPr/>
        </p:nvSpPr>
        <p:spPr>
          <a:xfrm>
            <a:off x="541465" y="781992"/>
            <a:ext cx="4157144"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数据透视表</a:t>
            </a:r>
            <a:endParaRPr kumimoji="1" lang="zh-CN" altLang="zh-CN" sz="2400" dirty="0">
              <a:solidFill>
                <a:schemeClr val="tx1">
                  <a:lumMod val="75000"/>
                  <a:lumOff val="25000"/>
                </a:schemeClr>
              </a:solidFill>
            </a:endParaRPr>
          </a:p>
        </p:txBody>
      </p:sp>
      <p:sp>
        <p:nvSpPr>
          <p:cNvPr id="12" name="TextBox 11"/>
          <p:cNvSpPr txBox="1"/>
          <p:nvPr/>
        </p:nvSpPr>
        <p:spPr>
          <a:xfrm>
            <a:off x="611185" y="1281450"/>
            <a:ext cx="8248523" cy="3477875"/>
          </a:xfrm>
          <a:prstGeom prst="rect">
            <a:avLst/>
          </a:prstGeom>
          <a:noFill/>
        </p:spPr>
        <p:txBody>
          <a:bodyPr wrap="square" rtlCol="0">
            <a:spAutoFit/>
          </a:bodyPr>
          <a:lstStyle/>
          <a:p>
            <a:r>
              <a:rPr lang="da-DK" altLang="zh-CN" sz="2000" dirty="0">
                <a:solidFill>
                  <a:schemeClr val="tx1">
                    <a:lumMod val="75000"/>
                    <a:lumOff val="25000"/>
                  </a:schemeClr>
                </a:solidFill>
              </a:rPr>
              <a:t>&gt; datax &lt;- array(1:8, dim=c(2,2,2)) </a:t>
            </a:r>
            <a:endParaRPr lang="zh-CN" altLang="zh-CN" sz="2000" dirty="0">
              <a:solidFill>
                <a:schemeClr val="tx1">
                  <a:lumMod val="75000"/>
                  <a:lumOff val="25000"/>
                </a:schemeClr>
              </a:solidFill>
            </a:endParaRPr>
          </a:p>
          <a:p>
            <a:r>
              <a:rPr lang="da-DK" altLang="zh-CN" sz="2000" dirty="0">
                <a:solidFill>
                  <a:schemeClr val="tx1">
                    <a:lumMod val="75000"/>
                    <a:lumOff val="25000"/>
                  </a:schemeClr>
                </a:solidFill>
              </a:rPr>
              <a:t>&gt; melt(datax) </a:t>
            </a:r>
            <a:endParaRPr lang="zh-CN" altLang="zh-CN" sz="2000" dirty="0">
              <a:solidFill>
                <a:schemeClr val="tx1">
                  <a:lumMod val="75000"/>
                  <a:lumOff val="25000"/>
                </a:schemeClr>
              </a:solidFill>
            </a:endParaRPr>
          </a:p>
          <a:p>
            <a:r>
              <a:rPr lang="da-DK" altLang="zh-CN" sz="2000" dirty="0">
                <a:solidFill>
                  <a:schemeClr val="tx1">
                    <a:lumMod val="75000"/>
                    <a:lumOff val="25000"/>
                  </a:schemeClr>
                </a:solidFill>
              </a:rPr>
              <a:t>  		Var1 Var2 Var3 value </a:t>
            </a:r>
            <a:endParaRPr lang="zh-CN" altLang="zh-CN" sz="2000" dirty="0">
              <a:solidFill>
                <a:schemeClr val="tx1">
                  <a:lumMod val="75000"/>
                  <a:lumOff val="25000"/>
                </a:schemeClr>
              </a:solidFill>
            </a:endParaRPr>
          </a:p>
          <a:p>
            <a:pPr lvl="3"/>
            <a:r>
              <a:rPr lang="da-DK" altLang="zh-CN" sz="2000" dirty="0">
                <a:solidFill>
                  <a:schemeClr val="tx1">
                    <a:lumMod val="75000"/>
                    <a:lumOff val="25000"/>
                  </a:schemeClr>
                </a:solidFill>
              </a:rPr>
              <a:t>1    1      1      1       1 </a:t>
            </a:r>
            <a:endParaRPr lang="zh-CN" altLang="zh-CN" sz="2000" dirty="0">
              <a:solidFill>
                <a:schemeClr val="tx1">
                  <a:lumMod val="75000"/>
                  <a:lumOff val="25000"/>
                </a:schemeClr>
              </a:solidFill>
            </a:endParaRPr>
          </a:p>
          <a:p>
            <a:pPr lvl="3"/>
            <a:r>
              <a:rPr lang="da-DK" altLang="zh-CN" sz="2000" dirty="0">
                <a:solidFill>
                  <a:schemeClr val="tx1">
                    <a:lumMod val="75000"/>
                    <a:lumOff val="25000"/>
                  </a:schemeClr>
                </a:solidFill>
              </a:rPr>
              <a:t>2    2      1      1       2 </a:t>
            </a:r>
            <a:endParaRPr lang="zh-CN" altLang="zh-CN" sz="2000" dirty="0">
              <a:solidFill>
                <a:schemeClr val="tx1">
                  <a:lumMod val="75000"/>
                  <a:lumOff val="25000"/>
                </a:schemeClr>
              </a:solidFill>
            </a:endParaRPr>
          </a:p>
          <a:p>
            <a:pPr lvl="3"/>
            <a:r>
              <a:rPr lang="da-DK" altLang="zh-CN" sz="2000" dirty="0">
                <a:solidFill>
                  <a:schemeClr val="tx1">
                    <a:lumMod val="75000"/>
                    <a:lumOff val="25000"/>
                  </a:schemeClr>
                </a:solidFill>
              </a:rPr>
              <a:t>3    1      2      1       3 </a:t>
            </a:r>
            <a:endParaRPr lang="zh-CN" altLang="zh-CN" sz="2000" dirty="0">
              <a:solidFill>
                <a:schemeClr val="tx1">
                  <a:lumMod val="75000"/>
                  <a:lumOff val="25000"/>
                </a:schemeClr>
              </a:solidFill>
            </a:endParaRPr>
          </a:p>
          <a:p>
            <a:pPr lvl="3"/>
            <a:r>
              <a:rPr lang="da-DK" altLang="zh-CN" sz="2000" dirty="0">
                <a:solidFill>
                  <a:schemeClr val="tx1">
                    <a:lumMod val="75000"/>
                    <a:lumOff val="25000"/>
                  </a:schemeClr>
                </a:solidFill>
              </a:rPr>
              <a:t>4    2      2      1       4   </a:t>
            </a:r>
            <a:endParaRPr lang="zh-CN" altLang="zh-CN" sz="2000" dirty="0">
              <a:solidFill>
                <a:schemeClr val="tx1">
                  <a:lumMod val="75000"/>
                  <a:lumOff val="25000"/>
                </a:schemeClr>
              </a:solidFill>
            </a:endParaRPr>
          </a:p>
          <a:p>
            <a:pPr lvl="3"/>
            <a:r>
              <a:rPr lang="da-DK" altLang="zh-CN" sz="2000" dirty="0">
                <a:solidFill>
                  <a:schemeClr val="tx1">
                    <a:lumMod val="75000"/>
                    <a:lumOff val="25000"/>
                  </a:schemeClr>
                </a:solidFill>
              </a:rPr>
              <a:t>5    1      1      2       5 </a:t>
            </a:r>
            <a:endParaRPr lang="zh-CN" altLang="zh-CN" sz="2000" dirty="0">
              <a:solidFill>
                <a:schemeClr val="tx1">
                  <a:lumMod val="75000"/>
                  <a:lumOff val="25000"/>
                </a:schemeClr>
              </a:solidFill>
            </a:endParaRPr>
          </a:p>
          <a:p>
            <a:pPr lvl="3"/>
            <a:r>
              <a:rPr lang="da-DK" altLang="zh-CN" sz="2000" dirty="0">
                <a:solidFill>
                  <a:schemeClr val="tx1">
                    <a:lumMod val="75000"/>
                    <a:lumOff val="25000"/>
                  </a:schemeClr>
                </a:solidFill>
              </a:rPr>
              <a:t>6    2      1      2       6 </a:t>
            </a:r>
            <a:endParaRPr lang="zh-CN" altLang="zh-CN" sz="2000" dirty="0">
              <a:solidFill>
                <a:schemeClr val="tx1">
                  <a:lumMod val="75000"/>
                  <a:lumOff val="25000"/>
                </a:schemeClr>
              </a:solidFill>
            </a:endParaRPr>
          </a:p>
          <a:p>
            <a:pPr lvl="3"/>
            <a:r>
              <a:rPr lang="da-DK" altLang="zh-CN" sz="2000" dirty="0">
                <a:solidFill>
                  <a:schemeClr val="tx1">
                    <a:lumMod val="75000"/>
                    <a:lumOff val="25000"/>
                  </a:schemeClr>
                </a:solidFill>
              </a:rPr>
              <a:t>7    1      2      2       7 </a:t>
            </a:r>
            <a:endParaRPr lang="zh-CN" altLang="zh-CN" sz="2000" dirty="0">
              <a:solidFill>
                <a:schemeClr val="tx1">
                  <a:lumMod val="75000"/>
                  <a:lumOff val="25000"/>
                </a:schemeClr>
              </a:solidFill>
            </a:endParaRPr>
          </a:p>
          <a:p>
            <a:pPr lvl="3"/>
            <a:r>
              <a:rPr lang="da-DK" altLang="zh-CN" sz="2000" dirty="0">
                <a:solidFill>
                  <a:schemeClr val="tx1">
                    <a:lumMod val="75000"/>
                    <a:lumOff val="25000"/>
                  </a:schemeClr>
                </a:solidFill>
              </a:rPr>
              <a:t>8    2      2      2       8 </a:t>
            </a:r>
          </a:p>
        </p:txBody>
      </p:sp>
      <p:grpSp>
        <p:nvGrpSpPr>
          <p:cNvPr id="14" name="组合 13"/>
          <p:cNvGrpSpPr/>
          <p:nvPr/>
        </p:nvGrpSpPr>
        <p:grpSpPr>
          <a:xfrm>
            <a:off x="-1" y="-2439"/>
            <a:ext cx="9145786" cy="718410"/>
            <a:chOff x="-1" y="190175"/>
            <a:chExt cx="9145786" cy="525795"/>
          </a:xfrm>
        </p:grpSpPr>
        <p:sp>
          <p:nvSpPr>
            <p:cNvPr id="23" name="任意多边形 22"/>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23"/>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 name="任意多边形 24"/>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6"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7.3 </a:t>
            </a:r>
            <a:r>
              <a:rPr lang="zh-CN" altLang="en-US" sz="2100" b="1" spc="225" dirty="0">
                <a:solidFill>
                  <a:prstClr val="white"/>
                </a:solidFill>
              </a:rPr>
              <a:t>数据集成</a:t>
            </a:r>
          </a:p>
        </p:txBody>
      </p:sp>
      <p:sp>
        <p:nvSpPr>
          <p:cNvPr id="27"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8" name="文本框 27"/>
          <p:cNvSpPr txBox="1"/>
          <p:nvPr/>
        </p:nvSpPr>
        <p:spPr>
          <a:xfrm>
            <a:off x="6401867" y="234392"/>
            <a:ext cx="1447832" cy="300082"/>
          </a:xfrm>
          <a:prstGeom prst="rect">
            <a:avLst/>
          </a:prstGeom>
          <a:noFill/>
        </p:spPr>
        <p:txBody>
          <a:bodyPr wrap="none" rtlCol="0">
            <a:spAutoFit/>
          </a:bodyPr>
          <a:lstStyle/>
          <a:p>
            <a:r>
              <a:rPr lang="zh-CN" altLang="en-US" sz="1350" dirty="0">
                <a:solidFill>
                  <a:prstClr val="white"/>
                </a:solidFill>
              </a:rPr>
              <a:t>第七章 数据变换</a:t>
            </a:r>
          </a:p>
        </p:txBody>
      </p:sp>
      <p:sp>
        <p:nvSpPr>
          <p:cNvPr id="4" name="TextBox 3"/>
          <p:cNvSpPr txBox="1"/>
          <p:nvPr/>
        </p:nvSpPr>
        <p:spPr>
          <a:xfrm>
            <a:off x="928468" y="4759325"/>
            <a:ext cx="7104184" cy="707886"/>
          </a:xfrm>
          <a:prstGeom prst="rect">
            <a:avLst/>
          </a:prstGeom>
          <a:noFill/>
        </p:spPr>
        <p:txBody>
          <a:bodyPr wrap="square" rtlCol="0">
            <a:spAutoFit/>
          </a:bodyPr>
          <a:lstStyle/>
          <a:p>
            <a:r>
              <a:rPr lang="da-DK" altLang="zh-CN" sz="2000" dirty="0">
                <a:solidFill>
                  <a:schemeClr val="tx1">
                    <a:lumMod val="75000"/>
                    <a:lumOff val="25000"/>
                  </a:schemeClr>
                </a:solidFill>
              </a:rPr>
              <a:t>melt</a:t>
            </a:r>
            <a:r>
              <a:rPr lang="zh-CN" altLang="zh-CN" sz="2000" dirty="0">
                <a:solidFill>
                  <a:schemeClr val="tx1">
                    <a:lumMod val="75000"/>
                    <a:lumOff val="25000"/>
                  </a:schemeClr>
                </a:solidFill>
              </a:rPr>
              <a:t>获得的数据可以用</a:t>
            </a:r>
            <a:r>
              <a:rPr lang="da-DK" altLang="zh-CN" sz="2000" dirty="0">
                <a:solidFill>
                  <a:schemeClr val="tx1">
                    <a:lumMod val="75000"/>
                    <a:lumOff val="25000"/>
                  </a:schemeClr>
                </a:solidFill>
              </a:rPr>
              <a:t> acast </a:t>
            </a:r>
            <a:r>
              <a:rPr lang="zh-CN" altLang="zh-CN" sz="2000" dirty="0">
                <a:solidFill>
                  <a:schemeClr val="tx1">
                    <a:lumMod val="75000"/>
                    <a:lumOff val="25000"/>
                  </a:schemeClr>
                </a:solidFill>
              </a:rPr>
              <a:t>或</a:t>
            </a:r>
            <a:r>
              <a:rPr lang="da-DK" altLang="zh-CN" sz="2000" dirty="0">
                <a:solidFill>
                  <a:schemeClr val="tx1">
                    <a:lumMod val="75000"/>
                    <a:lumOff val="25000"/>
                  </a:schemeClr>
                </a:solidFill>
              </a:rPr>
              <a:t> dcast </a:t>
            </a:r>
            <a:r>
              <a:rPr lang="zh-CN" altLang="zh-CN" sz="2000" dirty="0">
                <a:solidFill>
                  <a:schemeClr val="tx1">
                    <a:lumMod val="75000"/>
                    <a:lumOff val="25000"/>
                  </a:schemeClr>
                </a:solidFill>
              </a:rPr>
              <a:t>还原。</a:t>
            </a:r>
            <a:r>
              <a:rPr lang="da-DK" altLang="zh-CN" sz="2000" dirty="0">
                <a:solidFill>
                  <a:schemeClr val="tx1">
                    <a:lumMod val="75000"/>
                    <a:lumOff val="25000"/>
                  </a:schemeClr>
                </a:solidFill>
              </a:rPr>
              <a:t>acast</a:t>
            </a:r>
            <a:r>
              <a:rPr lang="zh-CN" altLang="zh-CN" sz="2000" dirty="0">
                <a:solidFill>
                  <a:schemeClr val="tx1">
                    <a:lumMod val="75000"/>
                    <a:lumOff val="25000"/>
                  </a:schemeClr>
                </a:solidFill>
              </a:rPr>
              <a:t>获得数组，</a:t>
            </a:r>
            <a:r>
              <a:rPr lang="da-DK" altLang="zh-CN" sz="2000" dirty="0">
                <a:solidFill>
                  <a:schemeClr val="tx1">
                    <a:lumMod val="75000"/>
                    <a:lumOff val="25000"/>
                  </a:schemeClr>
                </a:solidFill>
              </a:rPr>
              <a:t>dcast</a:t>
            </a:r>
            <a:r>
              <a:rPr lang="zh-CN" altLang="zh-CN" sz="2000" dirty="0">
                <a:solidFill>
                  <a:schemeClr val="tx1">
                    <a:lumMod val="75000"/>
                    <a:lumOff val="25000"/>
                  </a:schemeClr>
                </a:solidFill>
              </a:rPr>
              <a:t>获得数据框。</a:t>
            </a:r>
          </a:p>
        </p:txBody>
      </p:sp>
    </p:spTree>
    <p:extLst>
      <p:ext uri="{BB962C8B-B14F-4D97-AF65-F5344CB8AC3E}">
        <p14:creationId xmlns:p14="http://schemas.microsoft.com/office/powerpoint/2010/main" val="3629044278"/>
      </p:ext>
    </p:extLst>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文本框 12"/>
          <p:cNvSpPr txBox="1"/>
          <p:nvPr/>
        </p:nvSpPr>
        <p:spPr>
          <a:xfrm>
            <a:off x="541465" y="781992"/>
            <a:ext cx="4157144"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列联表</a:t>
            </a:r>
            <a:endParaRPr kumimoji="1" lang="zh-CN" altLang="zh-CN" sz="2400" dirty="0">
              <a:solidFill>
                <a:schemeClr val="tx1">
                  <a:lumMod val="75000"/>
                  <a:lumOff val="25000"/>
                </a:schemeClr>
              </a:solidFill>
            </a:endParaRPr>
          </a:p>
        </p:txBody>
      </p:sp>
      <p:sp>
        <p:nvSpPr>
          <p:cNvPr id="12" name="TextBox 11"/>
          <p:cNvSpPr txBox="1"/>
          <p:nvPr/>
        </p:nvSpPr>
        <p:spPr>
          <a:xfrm>
            <a:off x="611185" y="1281450"/>
            <a:ext cx="8248523" cy="3170099"/>
          </a:xfrm>
          <a:prstGeom prst="rect">
            <a:avLst/>
          </a:prstGeom>
          <a:noFill/>
        </p:spPr>
        <p:txBody>
          <a:bodyPr wrap="square" rtlCol="0">
            <a:spAutoFit/>
          </a:bodyPr>
          <a:lstStyle/>
          <a:p>
            <a:r>
              <a:rPr lang="en-US" altLang="zh-CN" sz="2000" dirty="0"/>
              <a:t>     </a:t>
            </a:r>
            <a:r>
              <a:rPr lang="en-US" altLang="zh-CN" sz="2000" dirty="0">
                <a:solidFill>
                  <a:schemeClr val="tx1">
                    <a:lumMod val="75000"/>
                    <a:lumOff val="25000"/>
                  </a:schemeClr>
                </a:solidFill>
              </a:rPr>
              <a:t> Table</a:t>
            </a:r>
            <a:r>
              <a:rPr lang="zh-CN" altLang="zh-CN" sz="2000" dirty="0">
                <a:solidFill>
                  <a:schemeClr val="tx1">
                    <a:lumMod val="75000"/>
                    <a:lumOff val="25000"/>
                  </a:schemeClr>
                </a:solidFill>
              </a:rPr>
              <a:t>不仅可以统计数字出现的频率，还可以统计其他可以被看作因子的数据类型。</a:t>
            </a:r>
            <a:endParaRPr lang="en-US" altLang="zh-CN" sz="2000" dirty="0">
              <a:solidFill>
                <a:schemeClr val="tx1">
                  <a:lumMod val="75000"/>
                  <a:lumOff val="25000"/>
                </a:schemeClr>
              </a:solidFill>
            </a:endParaRPr>
          </a:p>
          <a:p>
            <a:endParaRPr lang="en-US" altLang="zh-CN" sz="2000" dirty="0">
              <a:solidFill>
                <a:schemeClr val="tx1">
                  <a:lumMod val="75000"/>
                  <a:lumOff val="25000"/>
                </a:schemeClr>
              </a:solidFill>
            </a:endParaRPr>
          </a:p>
          <a:p>
            <a:r>
              <a:rPr lang="en-US" altLang="zh-CN" sz="2000" dirty="0">
                <a:solidFill>
                  <a:schemeClr val="tx1">
                    <a:lumMod val="75000"/>
                    <a:lumOff val="25000"/>
                  </a:schemeClr>
                </a:solidFill>
              </a:rPr>
              <a:t>c &lt;- sample(letters[1:5], 10, replace=TRUE)  </a:t>
            </a:r>
            <a:endParaRPr lang="zh-CN" altLang="zh-CN" sz="2000" dirty="0">
              <a:solidFill>
                <a:schemeClr val="tx1">
                  <a:lumMod val="75000"/>
                  <a:lumOff val="25000"/>
                </a:schemeClr>
              </a:solidFill>
            </a:endParaRPr>
          </a:p>
          <a:p>
            <a:r>
              <a:rPr lang="pt-BR" altLang="zh-CN" sz="2000" dirty="0">
                <a:solidFill>
                  <a:schemeClr val="tx1">
                    <a:lumMod val="75000"/>
                    <a:lumOff val="25000"/>
                  </a:schemeClr>
                </a:solidFill>
              </a:rPr>
              <a:t>c </a:t>
            </a:r>
            <a:endParaRPr lang="zh-CN" altLang="zh-CN" sz="2000" dirty="0">
              <a:solidFill>
                <a:schemeClr val="tx1">
                  <a:lumMod val="75000"/>
                  <a:lumOff val="25000"/>
                </a:schemeClr>
              </a:solidFill>
            </a:endParaRPr>
          </a:p>
          <a:p>
            <a:r>
              <a:rPr lang="pt-BR" altLang="zh-CN" sz="2000" dirty="0">
                <a:solidFill>
                  <a:schemeClr val="tx1">
                    <a:lumMod val="75000"/>
                    <a:lumOff val="25000"/>
                  </a:schemeClr>
                </a:solidFill>
              </a:rPr>
              <a:t>[1] "a" "c" "b" "d" "a" "e" "d" "e" "c" "a"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table(c)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   a b c d e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   3 1 2 2 2  </a:t>
            </a:r>
            <a:endParaRPr lang="zh-CN" altLang="zh-CN" sz="2000" dirty="0">
              <a:solidFill>
                <a:schemeClr val="tx1">
                  <a:lumMod val="75000"/>
                  <a:lumOff val="25000"/>
                </a:schemeClr>
              </a:solidFill>
            </a:endParaRPr>
          </a:p>
          <a:p>
            <a:endParaRPr lang="zh-CN" altLang="zh-CN" sz="2000" dirty="0">
              <a:solidFill>
                <a:schemeClr val="tx1">
                  <a:lumMod val="75000"/>
                  <a:lumOff val="25000"/>
                </a:schemeClr>
              </a:solidFill>
            </a:endParaRPr>
          </a:p>
        </p:txBody>
      </p:sp>
      <p:grpSp>
        <p:nvGrpSpPr>
          <p:cNvPr id="14" name="组合 13"/>
          <p:cNvGrpSpPr/>
          <p:nvPr/>
        </p:nvGrpSpPr>
        <p:grpSpPr>
          <a:xfrm>
            <a:off x="-1" y="-2439"/>
            <a:ext cx="9145786" cy="718410"/>
            <a:chOff x="-1" y="190175"/>
            <a:chExt cx="9145786" cy="525795"/>
          </a:xfrm>
        </p:grpSpPr>
        <p:sp>
          <p:nvSpPr>
            <p:cNvPr id="23" name="任意多边形 22"/>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23"/>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 name="任意多边形 24"/>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6"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7.3 </a:t>
            </a:r>
            <a:r>
              <a:rPr lang="zh-CN" altLang="en-US" sz="2100" b="1" spc="225" dirty="0">
                <a:solidFill>
                  <a:prstClr val="white"/>
                </a:solidFill>
              </a:rPr>
              <a:t>数据集成</a:t>
            </a:r>
          </a:p>
        </p:txBody>
      </p:sp>
      <p:sp>
        <p:nvSpPr>
          <p:cNvPr id="27"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8" name="文本框 27"/>
          <p:cNvSpPr txBox="1"/>
          <p:nvPr/>
        </p:nvSpPr>
        <p:spPr>
          <a:xfrm>
            <a:off x="6401867" y="234392"/>
            <a:ext cx="1447832" cy="300082"/>
          </a:xfrm>
          <a:prstGeom prst="rect">
            <a:avLst/>
          </a:prstGeom>
          <a:noFill/>
        </p:spPr>
        <p:txBody>
          <a:bodyPr wrap="none" rtlCol="0">
            <a:spAutoFit/>
          </a:bodyPr>
          <a:lstStyle/>
          <a:p>
            <a:r>
              <a:rPr lang="zh-CN" altLang="en-US" sz="1350" dirty="0">
                <a:solidFill>
                  <a:prstClr val="white"/>
                </a:solidFill>
              </a:rPr>
              <a:t>第七章 数据变换</a:t>
            </a:r>
          </a:p>
        </p:txBody>
      </p:sp>
    </p:spTree>
    <p:extLst>
      <p:ext uri="{BB962C8B-B14F-4D97-AF65-F5344CB8AC3E}">
        <p14:creationId xmlns:p14="http://schemas.microsoft.com/office/powerpoint/2010/main" val="2095043104"/>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文本框 12"/>
          <p:cNvSpPr txBox="1"/>
          <p:nvPr/>
        </p:nvSpPr>
        <p:spPr>
          <a:xfrm>
            <a:off x="541465" y="781992"/>
            <a:ext cx="4157144"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列联表</a:t>
            </a:r>
            <a:endParaRPr kumimoji="1" lang="zh-CN" altLang="zh-CN" sz="2400" dirty="0">
              <a:solidFill>
                <a:schemeClr val="tx1">
                  <a:lumMod val="75000"/>
                  <a:lumOff val="25000"/>
                </a:schemeClr>
              </a:solidFill>
            </a:endParaRPr>
          </a:p>
        </p:txBody>
      </p:sp>
      <p:sp>
        <p:nvSpPr>
          <p:cNvPr id="12" name="TextBox 11"/>
          <p:cNvSpPr txBox="1"/>
          <p:nvPr/>
        </p:nvSpPr>
        <p:spPr>
          <a:xfrm>
            <a:off x="611185" y="1281450"/>
            <a:ext cx="8248523" cy="2554545"/>
          </a:xfrm>
          <a:prstGeom prst="rect">
            <a:avLst/>
          </a:prstGeom>
          <a:noFill/>
        </p:spPr>
        <p:txBody>
          <a:bodyPr wrap="square" rtlCol="0">
            <a:spAutoFit/>
          </a:bodyPr>
          <a:lstStyle/>
          <a:p>
            <a:r>
              <a:rPr lang="en-US" altLang="zh-CN" sz="2000" dirty="0">
                <a:solidFill>
                  <a:schemeClr val="tx1">
                    <a:lumMod val="75000"/>
                    <a:lumOff val="25000"/>
                  </a:schemeClr>
                </a:solidFill>
              </a:rPr>
              <a:t>&gt; a &lt;- rep(letters[1:3], each=4)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 b &lt;- sample(LETTERS[1:3],12,replace=T)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 table(</a:t>
            </a:r>
            <a:r>
              <a:rPr lang="en-US" altLang="zh-CN" sz="2000" dirty="0" err="1">
                <a:solidFill>
                  <a:schemeClr val="tx1">
                    <a:lumMod val="75000"/>
                    <a:lumOff val="25000"/>
                  </a:schemeClr>
                </a:solidFill>
              </a:rPr>
              <a:t>a,b</a:t>
            </a:r>
            <a:r>
              <a:rPr lang="en-US" altLang="zh-CN" sz="2000" dirty="0">
                <a:solidFill>
                  <a:schemeClr val="tx1">
                    <a:lumMod val="75000"/>
                    <a:lumOff val="25000"/>
                  </a:schemeClr>
                </a:solidFill>
              </a:rPr>
              <a:t>)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   b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a   </a:t>
            </a:r>
            <a:r>
              <a:rPr lang="en-US" altLang="zh-CN" sz="2000" dirty="0" err="1">
                <a:solidFill>
                  <a:schemeClr val="tx1">
                    <a:lumMod val="75000"/>
                    <a:lumOff val="25000"/>
                  </a:schemeClr>
                </a:solidFill>
              </a:rPr>
              <a:t>A</a:t>
            </a:r>
            <a:r>
              <a:rPr lang="en-US" altLang="zh-CN" sz="2000" dirty="0">
                <a:solidFill>
                  <a:schemeClr val="tx1">
                    <a:lumMod val="75000"/>
                    <a:lumOff val="25000"/>
                  </a:schemeClr>
                </a:solidFill>
              </a:rPr>
              <a:t> B C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  </a:t>
            </a:r>
            <a:r>
              <a:rPr lang="pt-BR" altLang="zh-CN" sz="2000" dirty="0">
                <a:solidFill>
                  <a:schemeClr val="tx1">
                    <a:lumMod val="75000"/>
                    <a:lumOff val="25000"/>
                  </a:schemeClr>
                </a:solidFill>
              </a:rPr>
              <a:t>a 0 3 1 </a:t>
            </a:r>
            <a:endParaRPr lang="zh-CN" altLang="zh-CN" sz="2000" dirty="0">
              <a:solidFill>
                <a:schemeClr val="tx1">
                  <a:lumMod val="75000"/>
                  <a:lumOff val="25000"/>
                </a:schemeClr>
              </a:solidFill>
            </a:endParaRPr>
          </a:p>
          <a:p>
            <a:r>
              <a:rPr lang="pt-BR" altLang="zh-CN" sz="2000" dirty="0">
                <a:solidFill>
                  <a:schemeClr val="tx1">
                    <a:lumMod val="75000"/>
                    <a:lumOff val="25000"/>
                  </a:schemeClr>
                </a:solidFill>
              </a:rPr>
              <a:t>  b 3 0 1 </a:t>
            </a:r>
            <a:endParaRPr lang="zh-CN" altLang="zh-CN" sz="2000" dirty="0">
              <a:solidFill>
                <a:schemeClr val="tx1">
                  <a:lumMod val="75000"/>
                  <a:lumOff val="25000"/>
                </a:schemeClr>
              </a:solidFill>
            </a:endParaRPr>
          </a:p>
          <a:p>
            <a:r>
              <a:rPr lang="pt-BR" altLang="zh-CN" sz="2000" dirty="0">
                <a:solidFill>
                  <a:schemeClr val="tx1">
                    <a:lumMod val="75000"/>
                    <a:lumOff val="25000"/>
                  </a:schemeClr>
                </a:solidFill>
              </a:rPr>
              <a:t>  c 1 1 2 </a:t>
            </a:r>
          </a:p>
        </p:txBody>
      </p:sp>
      <p:grpSp>
        <p:nvGrpSpPr>
          <p:cNvPr id="14" name="组合 13"/>
          <p:cNvGrpSpPr/>
          <p:nvPr/>
        </p:nvGrpSpPr>
        <p:grpSpPr>
          <a:xfrm>
            <a:off x="-1" y="-2439"/>
            <a:ext cx="9145786" cy="718410"/>
            <a:chOff x="-1" y="190175"/>
            <a:chExt cx="9145786" cy="525795"/>
          </a:xfrm>
        </p:grpSpPr>
        <p:sp>
          <p:nvSpPr>
            <p:cNvPr id="23" name="任意多边形 22"/>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23"/>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 name="任意多边形 24"/>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6"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7.3 </a:t>
            </a:r>
            <a:r>
              <a:rPr lang="zh-CN" altLang="en-US" sz="2100" b="1" spc="225" dirty="0">
                <a:solidFill>
                  <a:prstClr val="white"/>
                </a:solidFill>
              </a:rPr>
              <a:t>数据集成</a:t>
            </a:r>
          </a:p>
        </p:txBody>
      </p:sp>
      <p:sp>
        <p:nvSpPr>
          <p:cNvPr id="27"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8" name="文本框 27"/>
          <p:cNvSpPr txBox="1"/>
          <p:nvPr/>
        </p:nvSpPr>
        <p:spPr>
          <a:xfrm>
            <a:off x="6401867" y="234392"/>
            <a:ext cx="1447832" cy="300082"/>
          </a:xfrm>
          <a:prstGeom prst="rect">
            <a:avLst/>
          </a:prstGeom>
          <a:noFill/>
        </p:spPr>
        <p:txBody>
          <a:bodyPr wrap="none" rtlCol="0">
            <a:spAutoFit/>
          </a:bodyPr>
          <a:lstStyle/>
          <a:p>
            <a:r>
              <a:rPr lang="zh-CN" altLang="en-US" sz="1350" dirty="0">
                <a:solidFill>
                  <a:prstClr val="white"/>
                </a:solidFill>
              </a:rPr>
              <a:t>第七章 数据变换</a:t>
            </a:r>
          </a:p>
        </p:txBody>
      </p:sp>
    </p:spTree>
    <p:extLst>
      <p:ext uri="{BB962C8B-B14F-4D97-AF65-F5344CB8AC3E}">
        <p14:creationId xmlns:p14="http://schemas.microsoft.com/office/powerpoint/2010/main" val="78028638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63" name="文本框 27"/>
          <p:cNvSpPr txBox="1"/>
          <p:nvPr/>
        </p:nvSpPr>
        <p:spPr>
          <a:xfrm>
            <a:off x="6373325" y="234392"/>
            <a:ext cx="1101584" cy="300082"/>
          </a:xfrm>
          <a:prstGeom prst="rect">
            <a:avLst/>
          </a:prstGeom>
          <a:noFill/>
        </p:spPr>
        <p:txBody>
          <a:bodyPr wrap="none" rtlCol="0">
            <a:spAutoFit/>
          </a:bodyPr>
          <a:lstStyle/>
          <a:p>
            <a:r>
              <a:rPr lang="zh-CN" altLang="en-US" sz="1350" dirty="0">
                <a:solidFill>
                  <a:prstClr val="white"/>
                </a:solidFill>
              </a:rPr>
              <a:t>第一章 绪论</a:t>
            </a:r>
          </a:p>
        </p:txBody>
      </p:sp>
      <p:sp>
        <p:nvSpPr>
          <p:cNvPr id="46" name="文本框 6"/>
          <p:cNvSpPr txBox="1"/>
          <p:nvPr/>
        </p:nvSpPr>
        <p:spPr>
          <a:xfrm>
            <a:off x="452232" y="173917"/>
            <a:ext cx="3175869" cy="415498"/>
          </a:xfrm>
          <a:prstGeom prst="rect">
            <a:avLst/>
          </a:prstGeom>
          <a:noFill/>
        </p:spPr>
        <p:txBody>
          <a:bodyPr wrap="none" rtlCol="0">
            <a:spAutoFit/>
          </a:bodyPr>
          <a:lstStyle/>
          <a:p>
            <a:r>
              <a:rPr lang="en-US" altLang="zh-CN" sz="2100" b="1" spc="225" dirty="0">
                <a:solidFill>
                  <a:prstClr val="white"/>
                </a:solidFill>
              </a:rPr>
              <a:t>1.2</a:t>
            </a:r>
            <a:r>
              <a:rPr lang="zh-CN" altLang="en-US" sz="2100" b="1" spc="225" dirty="0">
                <a:solidFill>
                  <a:prstClr val="white"/>
                </a:solidFill>
              </a:rPr>
              <a:t> 正确的数据思维观</a:t>
            </a:r>
          </a:p>
        </p:txBody>
      </p:sp>
      <p:sp>
        <p:nvSpPr>
          <p:cNvPr id="13" name="文本框 12"/>
          <p:cNvSpPr txBox="1"/>
          <p:nvPr/>
        </p:nvSpPr>
        <p:spPr>
          <a:xfrm>
            <a:off x="541465" y="781992"/>
            <a:ext cx="2764443"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en-US" sz="2400" dirty="0">
                <a:solidFill>
                  <a:schemeClr val="tx1">
                    <a:lumMod val="75000"/>
                    <a:lumOff val="25000"/>
                  </a:schemeClr>
                </a:solidFill>
              </a:rPr>
              <a:t>统计</a:t>
            </a:r>
            <a:r>
              <a:rPr lang="en-US" altLang="zh-CN" sz="2400" dirty="0" err="1">
                <a:solidFill>
                  <a:schemeClr val="tx1">
                    <a:lumMod val="75000"/>
                    <a:lumOff val="25000"/>
                  </a:schemeClr>
                </a:solidFill>
              </a:rPr>
              <a:t>思维</a:t>
            </a:r>
            <a:endParaRPr kumimoji="1" lang="en-US" altLang="zh-CN" sz="2400" dirty="0" err="1">
              <a:solidFill>
                <a:schemeClr val="tx1">
                  <a:lumMod val="75000"/>
                  <a:lumOff val="25000"/>
                </a:schemeClr>
              </a:solidFill>
            </a:endParaRPr>
          </a:p>
        </p:txBody>
      </p:sp>
      <p:sp>
        <p:nvSpPr>
          <p:cNvPr id="8" name="TextBox 7"/>
          <p:cNvSpPr txBox="1"/>
          <p:nvPr/>
        </p:nvSpPr>
        <p:spPr>
          <a:xfrm>
            <a:off x="1153551" y="1631852"/>
            <a:ext cx="7146387" cy="1323439"/>
          </a:xfrm>
          <a:prstGeom prst="rect">
            <a:avLst/>
          </a:prstGeom>
          <a:noFill/>
        </p:spPr>
        <p:txBody>
          <a:bodyPr wrap="square" rtlCol="0">
            <a:spAutoFit/>
          </a:bodyPr>
          <a:lstStyle/>
          <a:p>
            <a:r>
              <a:rPr lang="en-US" altLang="zh-CN" sz="2000" dirty="0">
                <a:solidFill>
                  <a:schemeClr val="tx1">
                    <a:lumMod val="75000"/>
                    <a:lumOff val="25000"/>
                  </a:schemeClr>
                </a:solidFill>
              </a:rPr>
              <a:t>(3)</a:t>
            </a:r>
            <a:r>
              <a:rPr lang="zh-CN" altLang="zh-CN" sz="2000" dirty="0">
                <a:solidFill>
                  <a:schemeClr val="tx1">
                    <a:lumMod val="75000"/>
                    <a:lumOff val="25000"/>
                  </a:schemeClr>
                </a:solidFill>
              </a:rPr>
              <a:t>分析</a:t>
            </a:r>
          </a:p>
          <a:p>
            <a:r>
              <a:rPr lang="en-US" altLang="zh-CN" sz="2000" dirty="0">
                <a:solidFill>
                  <a:schemeClr val="tx1">
                    <a:lumMod val="75000"/>
                    <a:lumOff val="25000"/>
                  </a:schemeClr>
                </a:solidFill>
              </a:rPr>
              <a:t>      </a:t>
            </a:r>
            <a:r>
              <a:rPr lang="zh-CN" altLang="zh-CN" sz="2000" dirty="0">
                <a:solidFill>
                  <a:schemeClr val="tx1">
                    <a:lumMod val="75000"/>
                    <a:lumOff val="25000"/>
                  </a:schemeClr>
                </a:solidFill>
              </a:rPr>
              <a:t>分析就是将研究对象的整体分为各个部分、方面、因素、层次，并加以考察的认知活动，也可以通俗地解释为发现隐藏在数据中的“模式”和“规则”。</a:t>
            </a:r>
          </a:p>
        </p:txBody>
      </p:sp>
    </p:spTree>
    <p:extLst>
      <p:ext uri="{BB962C8B-B14F-4D97-AF65-F5344CB8AC3E}">
        <p14:creationId xmlns:p14="http://schemas.microsoft.com/office/powerpoint/2010/main" val="638468635"/>
      </p:ext>
    </p:extLst>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文本框 12"/>
          <p:cNvSpPr txBox="1"/>
          <p:nvPr/>
        </p:nvSpPr>
        <p:spPr>
          <a:xfrm>
            <a:off x="541465" y="781992"/>
            <a:ext cx="4157144"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分组汇总</a:t>
            </a:r>
            <a:endParaRPr kumimoji="1" lang="zh-CN" altLang="zh-CN" sz="2400" dirty="0">
              <a:solidFill>
                <a:schemeClr val="tx1">
                  <a:lumMod val="75000"/>
                  <a:lumOff val="25000"/>
                </a:schemeClr>
              </a:solidFill>
            </a:endParaRPr>
          </a:p>
        </p:txBody>
      </p:sp>
      <p:sp>
        <p:nvSpPr>
          <p:cNvPr id="12" name="TextBox 11"/>
          <p:cNvSpPr txBox="1"/>
          <p:nvPr/>
        </p:nvSpPr>
        <p:spPr>
          <a:xfrm>
            <a:off x="611185" y="1281450"/>
            <a:ext cx="8248523" cy="4093428"/>
          </a:xfrm>
          <a:prstGeom prst="rect">
            <a:avLst/>
          </a:prstGeom>
          <a:noFill/>
        </p:spPr>
        <p:txBody>
          <a:bodyPr wrap="square" rtlCol="0">
            <a:spAutoFit/>
          </a:bodyPr>
          <a:lstStyle/>
          <a:p>
            <a:r>
              <a:rPr lang="en-US" altLang="zh-CN" sz="2000" dirty="0">
                <a:solidFill>
                  <a:schemeClr val="tx1">
                    <a:lumMod val="75000"/>
                    <a:lumOff val="25000"/>
                  </a:schemeClr>
                </a:solidFill>
              </a:rPr>
              <a:t>(1)</a:t>
            </a:r>
            <a:r>
              <a:rPr lang="en-US" altLang="zh-CN" sz="2000" dirty="0" err="1">
                <a:solidFill>
                  <a:schemeClr val="tx1">
                    <a:lumMod val="75000"/>
                    <a:lumOff val="25000"/>
                  </a:schemeClr>
                </a:solidFill>
              </a:rPr>
              <a:t>mapply</a:t>
            </a:r>
            <a:r>
              <a:rPr lang="zh-CN" altLang="zh-CN" sz="2000" dirty="0">
                <a:solidFill>
                  <a:schemeClr val="tx1">
                    <a:lumMod val="75000"/>
                    <a:lumOff val="25000"/>
                  </a:schemeClr>
                </a:solidFill>
              </a:rPr>
              <a:t>函数</a:t>
            </a:r>
          </a:p>
          <a:p>
            <a:r>
              <a:rPr lang="en-US" altLang="zh-CN" sz="2000" dirty="0" err="1">
                <a:solidFill>
                  <a:schemeClr val="tx1">
                    <a:lumMod val="75000"/>
                    <a:lumOff val="25000"/>
                  </a:schemeClr>
                </a:solidFill>
              </a:rPr>
              <a:t>mapply</a:t>
            </a:r>
            <a:r>
              <a:rPr lang="en-US" altLang="zh-CN" sz="2000" dirty="0">
                <a:solidFill>
                  <a:schemeClr val="tx1">
                    <a:lumMod val="75000"/>
                    <a:lumOff val="25000"/>
                  </a:schemeClr>
                </a:solidFill>
              </a:rPr>
              <a:t>(FUN, ..., </a:t>
            </a:r>
            <a:r>
              <a:rPr lang="en-US" altLang="zh-CN" sz="2000" dirty="0" err="1">
                <a:solidFill>
                  <a:schemeClr val="tx1">
                    <a:lumMod val="75000"/>
                    <a:lumOff val="25000"/>
                  </a:schemeClr>
                </a:solidFill>
              </a:rPr>
              <a:t>MoreArgs</a:t>
            </a:r>
            <a:r>
              <a:rPr lang="en-US" altLang="zh-CN" sz="2000" dirty="0">
                <a:solidFill>
                  <a:schemeClr val="tx1">
                    <a:lumMod val="75000"/>
                    <a:lumOff val="25000"/>
                  </a:schemeClr>
                </a:solidFill>
              </a:rPr>
              <a:t> = NULL, SIMPLIFY = TRUE, USE.NAMES = TRUE)</a:t>
            </a:r>
            <a:endParaRPr lang="zh-CN" altLang="zh-CN" sz="2000" dirty="0">
              <a:solidFill>
                <a:schemeClr val="tx1">
                  <a:lumMod val="75000"/>
                  <a:lumOff val="25000"/>
                </a:schemeClr>
              </a:solidFill>
            </a:endParaRPr>
          </a:p>
          <a:p>
            <a:r>
              <a:rPr lang="en-US" altLang="zh-CN" sz="2000" dirty="0" err="1">
                <a:solidFill>
                  <a:schemeClr val="tx1">
                    <a:lumMod val="75000"/>
                    <a:lumOff val="25000"/>
                  </a:schemeClr>
                </a:solidFill>
              </a:rPr>
              <a:t>mapply</a:t>
            </a:r>
            <a:r>
              <a:rPr lang="zh-CN" altLang="zh-CN" sz="2000" dirty="0">
                <a:solidFill>
                  <a:schemeClr val="tx1">
                    <a:lumMod val="75000"/>
                    <a:lumOff val="25000"/>
                  </a:schemeClr>
                </a:solidFill>
              </a:rPr>
              <a:t>应用的数据类型为向量或列表，</a:t>
            </a:r>
            <a:r>
              <a:rPr lang="en-US" altLang="zh-CN" sz="2000" dirty="0">
                <a:solidFill>
                  <a:schemeClr val="tx1">
                    <a:lumMod val="75000"/>
                    <a:lumOff val="25000"/>
                  </a:schemeClr>
                </a:solidFill>
              </a:rPr>
              <a:t>FUN</a:t>
            </a:r>
            <a:r>
              <a:rPr lang="zh-CN" altLang="zh-CN" sz="2000" dirty="0">
                <a:solidFill>
                  <a:schemeClr val="tx1">
                    <a:lumMod val="75000"/>
                    <a:lumOff val="25000"/>
                  </a:schemeClr>
                </a:solidFill>
              </a:rPr>
              <a:t>函数对每个数据元素应用</a:t>
            </a:r>
            <a:r>
              <a:rPr lang="en-US" altLang="zh-CN" sz="2000" dirty="0">
                <a:solidFill>
                  <a:schemeClr val="tx1">
                    <a:lumMod val="75000"/>
                    <a:lumOff val="25000"/>
                  </a:schemeClr>
                </a:solidFill>
              </a:rPr>
              <a:t>FUN</a:t>
            </a:r>
            <a:r>
              <a:rPr lang="zh-CN" altLang="zh-CN" sz="2000" dirty="0">
                <a:solidFill>
                  <a:schemeClr val="tx1">
                    <a:lumMod val="75000"/>
                    <a:lumOff val="25000"/>
                  </a:schemeClr>
                </a:solidFill>
              </a:rPr>
              <a:t>函数；如果参数长度为</a:t>
            </a:r>
            <a:r>
              <a:rPr lang="en-US" altLang="zh-CN" sz="2000" dirty="0">
                <a:solidFill>
                  <a:schemeClr val="tx1">
                    <a:lumMod val="75000"/>
                    <a:lumOff val="25000"/>
                  </a:schemeClr>
                </a:solidFill>
              </a:rPr>
              <a:t>1</a:t>
            </a:r>
            <a:r>
              <a:rPr lang="zh-CN" altLang="zh-CN" sz="2000" dirty="0">
                <a:solidFill>
                  <a:schemeClr val="tx1">
                    <a:lumMod val="75000"/>
                    <a:lumOff val="25000"/>
                  </a:schemeClr>
                </a:solidFill>
              </a:rPr>
              <a:t>，得到的结果和</a:t>
            </a:r>
            <a:r>
              <a:rPr lang="en-US" altLang="zh-CN" sz="2000" dirty="0" err="1">
                <a:solidFill>
                  <a:schemeClr val="tx1">
                    <a:lumMod val="75000"/>
                    <a:lumOff val="25000"/>
                  </a:schemeClr>
                </a:solidFill>
              </a:rPr>
              <a:t>sapply</a:t>
            </a:r>
            <a:r>
              <a:rPr lang="zh-CN" altLang="zh-CN" sz="2000" dirty="0">
                <a:solidFill>
                  <a:schemeClr val="tx1">
                    <a:lumMod val="75000"/>
                    <a:lumOff val="25000"/>
                  </a:schemeClr>
                </a:solidFill>
              </a:rPr>
              <a:t>是一样的；但如果参数长度不是</a:t>
            </a:r>
            <a:r>
              <a:rPr lang="en-US" altLang="zh-CN" sz="2000" dirty="0">
                <a:solidFill>
                  <a:schemeClr val="tx1">
                    <a:lumMod val="75000"/>
                    <a:lumOff val="25000"/>
                  </a:schemeClr>
                </a:solidFill>
              </a:rPr>
              <a:t>1</a:t>
            </a:r>
            <a:r>
              <a:rPr lang="zh-CN" altLang="zh-CN" sz="2000" dirty="0">
                <a:solidFill>
                  <a:schemeClr val="tx1">
                    <a:lumMod val="75000"/>
                    <a:lumOff val="25000"/>
                  </a:schemeClr>
                </a:solidFill>
              </a:rPr>
              <a:t>，</a:t>
            </a:r>
            <a:r>
              <a:rPr lang="en-US" altLang="zh-CN" sz="2000" dirty="0">
                <a:solidFill>
                  <a:schemeClr val="tx1">
                    <a:lumMod val="75000"/>
                    <a:lumOff val="25000"/>
                  </a:schemeClr>
                </a:solidFill>
              </a:rPr>
              <a:t>FUN</a:t>
            </a:r>
            <a:r>
              <a:rPr lang="zh-CN" altLang="zh-CN" sz="2000" dirty="0">
                <a:solidFill>
                  <a:schemeClr val="tx1">
                    <a:lumMod val="75000"/>
                    <a:lumOff val="25000"/>
                  </a:schemeClr>
                </a:solidFill>
              </a:rPr>
              <a:t>函数将按向量顺序和循环规则（短向量重复）逐个取参数应用到对应数据元素。</a:t>
            </a:r>
          </a:p>
          <a:p>
            <a:r>
              <a:rPr lang="en-US" altLang="zh-CN" sz="2000" dirty="0">
                <a:solidFill>
                  <a:schemeClr val="tx1">
                    <a:lumMod val="75000"/>
                    <a:lumOff val="25000"/>
                  </a:schemeClr>
                </a:solidFill>
              </a:rPr>
              <a:t>&gt; </a:t>
            </a:r>
            <a:r>
              <a:rPr lang="en-US" altLang="zh-CN" sz="2000" dirty="0" err="1">
                <a:solidFill>
                  <a:schemeClr val="tx1">
                    <a:lumMod val="75000"/>
                    <a:lumOff val="25000"/>
                  </a:schemeClr>
                </a:solidFill>
              </a:rPr>
              <a:t>sapply</a:t>
            </a:r>
            <a:r>
              <a:rPr lang="en-US" altLang="zh-CN" sz="2000" dirty="0">
                <a:solidFill>
                  <a:schemeClr val="tx1">
                    <a:lumMod val="75000"/>
                    <a:lumOff val="25000"/>
                  </a:schemeClr>
                </a:solidFill>
              </a:rPr>
              <a:t>(X=1:4, FUN=rep, times=4)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     [,1] [,2] [,3] [,4]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[1,]    1    2    3    4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[2,]    1    2    3    4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[3,]    1    2    3    4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[4,]    1    2    3    4</a:t>
            </a:r>
            <a:r>
              <a:rPr lang="en-US" altLang="zh-CN" sz="2000" dirty="0"/>
              <a:t> </a:t>
            </a:r>
            <a:endParaRPr lang="zh-CN" altLang="zh-CN" sz="2000" dirty="0"/>
          </a:p>
        </p:txBody>
      </p:sp>
      <p:grpSp>
        <p:nvGrpSpPr>
          <p:cNvPr id="14" name="组合 13"/>
          <p:cNvGrpSpPr/>
          <p:nvPr/>
        </p:nvGrpSpPr>
        <p:grpSpPr>
          <a:xfrm>
            <a:off x="-1" y="-2439"/>
            <a:ext cx="9145786" cy="718410"/>
            <a:chOff x="-1" y="190175"/>
            <a:chExt cx="9145786" cy="525795"/>
          </a:xfrm>
        </p:grpSpPr>
        <p:sp>
          <p:nvSpPr>
            <p:cNvPr id="23" name="任意多边形 22"/>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23"/>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 name="任意多边形 24"/>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6"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7.3 </a:t>
            </a:r>
            <a:r>
              <a:rPr lang="zh-CN" altLang="en-US" sz="2100" b="1" spc="225" dirty="0">
                <a:solidFill>
                  <a:prstClr val="white"/>
                </a:solidFill>
              </a:rPr>
              <a:t>数据集成</a:t>
            </a:r>
          </a:p>
        </p:txBody>
      </p:sp>
      <p:sp>
        <p:nvSpPr>
          <p:cNvPr id="27"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8" name="文本框 27"/>
          <p:cNvSpPr txBox="1"/>
          <p:nvPr/>
        </p:nvSpPr>
        <p:spPr>
          <a:xfrm>
            <a:off x="6401867" y="234392"/>
            <a:ext cx="1447832" cy="300082"/>
          </a:xfrm>
          <a:prstGeom prst="rect">
            <a:avLst/>
          </a:prstGeom>
          <a:noFill/>
        </p:spPr>
        <p:txBody>
          <a:bodyPr wrap="none" rtlCol="0">
            <a:spAutoFit/>
          </a:bodyPr>
          <a:lstStyle/>
          <a:p>
            <a:r>
              <a:rPr lang="zh-CN" altLang="en-US" sz="1350" dirty="0">
                <a:solidFill>
                  <a:prstClr val="white"/>
                </a:solidFill>
              </a:rPr>
              <a:t>第七章 数据变换</a:t>
            </a:r>
          </a:p>
        </p:txBody>
      </p:sp>
    </p:spTree>
    <p:extLst>
      <p:ext uri="{BB962C8B-B14F-4D97-AF65-F5344CB8AC3E}">
        <p14:creationId xmlns:p14="http://schemas.microsoft.com/office/powerpoint/2010/main" val="1408451196"/>
      </p:ext>
    </p:extLst>
  </p:cSld>
  <p:clrMapOvr>
    <a:masterClrMapping/>
  </p:clrMapOvr>
  <p:transition>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文本框 12"/>
          <p:cNvSpPr txBox="1"/>
          <p:nvPr/>
        </p:nvSpPr>
        <p:spPr>
          <a:xfrm>
            <a:off x="541465" y="781992"/>
            <a:ext cx="4157144"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分组汇总</a:t>
            </a:r>
            <a:endParaRPr kumimoji="1" lang="zh-CN" altLang="zh-CN" sz="2400" dirty="0">
              <a:solidFill>
                <a:schemeClr val="tx1">
                  <a:lumMod val="75000"/>
                  <a:lumOff val="25000"/>
                </a:schemeClr>
              </a:solidFill>
            </a:endParaRPr>
          </a:p>
        </p:txBody>
      </p:sp>
      <p:sp>
        <p:nvSpPr>
          <p:cNvPr id="12" name="TextBox 11"/>
          <p:cNvSpPr txBox="1"/>
          <p:nvPr/>
        </p:nvSpPr>
        <p:spPr>
          <a:xfrm>
            <a:off x="611185" y="1281450"/>
            <a:ext cx="8248523" cy="2862322"/>
          </a:xfrm>
          <a:prstGeom prst="rect">
            <a:avLst/>
          </a:prstGeom>
          <a:noFill/>
        </p:spPr>
        <p:txBody>
          <a:bodyPr wrap="square" rtlCol="0">
            <a:spAutoFit/>
          </a:bodyPr>
          <a:lstStyle/>
          <a:p>
            <a:r>
              <a:rPr lang="en-US" altLang="zh-CN" sz="2000" dirty="0">
                <a:solidFill>
                  <a:schemeClr val="tx1">
                    <a:lumMod val="75000"/>
                    <a:lumOff val="25000"/>
                  </a:schemeClr>
                </a:solidFill>
              </a:rPr>
              <a:t>(2)aggregate</a:t>
            </a:r>
            <a:r>
              <a:rPr lang="zh-CN" altLang="zh-CN" sz="2000" dirty="0">
                <a:solidFill>
                  <a:schemeClr val="tx1">
                    <a:lumMod val="75000"/>
                    <a:lumOff val="25000"/>
                  </a:schemeClr>
                </a:solidFill>
              </a:rPr>
              <a:t>函数</a:t>
            </a:r>
          </a:p>
          <a:p>
            <a:r>
              <a:rPr lang="en-US" altLang="zh-CN" sz="2000" dirty="0">
                <a:solidFill>
                  <a:schemeClr val="tx1">
                    <a:lumMod val="75000"/>
                    <a:lumOff val="25000"/>
                  </a:schemeClr>
                </a:solidFill>
              </a:rPr>
              <a:t>      </a:t>
            </a:r>
            <a:r>
              <a:rPr lang="zh-CN" altLang="zh-CN" sz="2000" dirty="0">
                <a:solidFill>
                  <a:schemeClr val="tx1">
                    <a:lumMod val="75000"/>
                    <a:lumOff val="25000"/>
                  </a:schemeClr>
                </a:solidFill>
              </a:rPr>
              <a:t>这个函数的功能比较强大，它首先将数据进行分组（按行），然后对每组数据进行函数统计，最后把结果组合成一个比较</a:t>
            </a:r>
            <a:r>
              <a:rPr lang="en-US" altLang="zh-CN" sz="2000" dirty="0">
                <a:solidFill>
                  <a:schemeClr val="tx1">
                    <a:lumMod val="75000"/>
                    <a:lumOff val="25000"/>
                  </a:schemeClr>
                </a:solidFill>
              </a:rPr>
              <a:t>nice</a:t>
            </a:r>
            <a:r>
              <a:rPr lang="zh-CN" altLang="zh-CN" sz="2000" dirty="0">
                <a:solidFill>
                  <a:schemeClr val="tx1">
                    <a:lumMod val="75000"/>
                    <a:lumOff val="25000"/>
                  </a:schemeClr>
                </a:solidFill>
              </a:rPr>
              <a:t>的表格返回。根据数据对象不同，</a:t>
            </a:r>
            <a:r>
              <a:rPr lang="en-US" altLang="zh-CN" sz="2000" dirty="0">
                <a:solidFill>
                  <a:schemeClr val="tx1">
                    <a:lumMod val="75000"/>
                    <a:lumOff val="25000"/>
                  </a:schemeClr>
                </a:solidFill>
              </a:rPr>
              <a:t>aggregate</a:t>
            </a:r>
            <a:r>
              <a:rPr lang="zh-CN" altLang="zh-CN" sz="2000" dirty="0">
                <a:solidFill>
                  <a:schemeClr val="tx1">
                    <a:lumMod val="75000"/>
                    <a:lumOff val="25000"/>
                  </a:schemeClr>
                </a:solidFill>
              </a:rPr>
              <a:t>函数有三种用法，分别应用于数据框（</a:t>
            </a:r>
            <a:r>
              <a:rPr lang="en-US" altLang="zh-CN" sz="2000" dirty="0" err="1">
                <a:solidFill>
                  <a:schemeClr val="tx1">
                    <a:lumMod val="75000"/>
                    <a:lumOff val="25000"/>
                  </a:schemeClr>
                </a:solidFill>
              </a:rPr>
              <a:t>data.frame</a:t>
            </a:r>
            <a:r>
              <a:rPr lang="zh-CN" altLang="zh-CN" sz="2000" dirty="0">
                <a:solidFill>
                  <a:schemeClr val="tx1">
                    <a:lumMod val="75000"/>
                    <a:lumOff val="25000"/>
                  </a:schemeClr>
                </a:solidFill>
              </a:rPr>
              <a:t>）、公式（</a:t>
            </a:r>
            <a:r>
              <a:rPr lang="en-US" altLang="zh-CN" sz="2000" dirty="0">
                <a:solidFill>
                  <a:schemeClr val="tx1">
                    <a:lumMod val="75000"/>
                    <a:lumOff val="25000"/>
                  </a:schemeClr>
                </a:solidFill>
              </a:rPr>
              <a:t>formula</a:t>
            </a:r>
            <a:r>
              <a:rPr lang="zh-CN" altLang="zh-CN" sz="2000" dirty="0">
                <a:solidFill>
                  <a:schemeClr val="tx1">
                    <a:lumMod val="75000"/>
                    <a:lumOff val="25000"/>
                  </a:schemeClr>
                </a:solidFill>
              </a:rPr>
              <a:t>）和时间序列（</a:t>
            </a:r>
            <a:r>
              <a:rPr lang="en-US" altLang="zh-CN" sz="2000" dirty="0" err="1">
                <a:solidFill>
                  <a:schemeClr val="tx1">
                    <a:lumMod val="75000"/>
                    <a:lumOff val="25000"/>
                  </a:schemeClr>
                </a:solidFill>
              </a:rPr>
              <a:t>ts</a:t>
            </a:r>
            <a:r>
              <a:rPr lang="zh-CN" altLang="zh-CN" sz="2000" dirty="0">
                <a:solidFill>
                  <a:schemeClr val="tx1">
                    <a:lumMod val="75000"/>
                    <a:lumOff val="25000"/>
                  </a:schemeClr>
                </a:solidFill>
              </a:rPr>
              <a:t>）。</a:t>
            </a:r>
          </a:p>
          <a:p>
            <a:r>
              <a:rPr lang="en-US" altLang="zh-CN" sz="2000" dirty="0">
                <a:solidFill>
                  <a:schemeClr val="tx1">
                    <a:lumMod val="75000"/>
                    <a:lumOff val="25000"/>
                  </a:schemeClr>
                </a:solidFill>
              </a:rPr>
              <a:t>&gt;aggregate(x, by, FUN, ..., simplify = TRUE)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&gt;aggregate(formula, data, FUN, ..., subset, </a:t>
            </a:r>
            <a:r>
              <a:rPr lang="en-US" altLang="zh-CN" sz="2000" dirty="0" err="1">
                <a:solidFill>
                  <a:schemeClr val="tx1">
                    <a:lumMod val="75000"/>
                    <a:lumOff val="25000"/>
                  </a:schemeClr>
                </a:solidFill>
              </a:rPr>
              <a:t>nana.action</a:t>
            </a:r>
            <a:r>
              <a:rPr lang="en-US" altLang="zh-CN" sz="2000" dirty="0">
                <a:solidFill>
                  <a:schemeClr val="tx1">
                    <a:lumMod val="75000"/>
                    <a:lumOff val="25000"/>
                  </a:schemeClr>
                </a:solidFill>
              </a:rPr>
              <a:t> = </a:t>
            </a:r>
            <a:r>
              <a:rPr lang="en-US" altLang="zh-CN" sz="2000" dirty="0" err="1">
                <a:solidFill>
                  <a:schemeClr val="tx1">
                    <a:lumMod val="75000"/>
                    <a:lumOff val="25000"/>
                  </a:schemeClr>
                </a:solidFill>
              </a:rPr>
              <a:t>na.omit</a:t>
            </a:r>
            <a:r>
              <a:rPr lang="en-US" altLang="zh-CN" sz="2000" dirty="0">
                <a:solidFill>
                  <a:schemeClr val="tx1">
                    <a:lumMod val="75000"/>
                    <a:lumOff val="25000"/>
                  </a:schemeClr>
                </a:solidFill>
              </a:rPr>
              <a:t>)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&gt;aggregate(x, </a:t>
            </a:r>
            <a:r>
              <a:rPr lang="en-US" altLang="zh-CN" sz="2000" dirty="0" err="1">
                <a:solidFill>
                  <a:schemeClr val="tx1">
                    <a:lumMod val="75000"/>
                    <a:lumOff val="25000"/>
                  </a:schemeClr>
                </a:solidFill>
              </a:rPr>
              <a:t>nfrequency</a:t>
            </a:r>
            <a:r>
              <a:rPr lang="en-US" altLang="zh-CN" sz="2000" dirty="0">
                <a:solidFill>
                  <a:schemeClr val="tx1">
                    <a:lumMod val="75000"/>
                    <a:lumOff val="25000"/>
                  </a:schemeClr>
                </a:solidFill>
              </a:rPr>
              <a:t> = 1, FUN = sum, </a:t>
            </a:r>
            <a:r>
              <a:rPr lang="en-US" altLang="zh-CN" sz="2000" dirty="0" err="1">
                <a:solidFill>
                  <a:schemeClr val="tx1">
                    <a:lumMod val="75000"/>
                    <a:lumOff val="25000"/>
                  </a:schemeClr>
                </a:solidFill>
              </a:rPr>
              <a:t>ndeltat</a:t>
            </a:r>
            <a:r>
              <a:rPr lang="en-US" altLang="zh-CN" sz="2000" dirty="0">
                <a:solidFill>
                  <a:schemeClr val="tx1">
                    <a:lumMod val="75000"/>
                    <a:lumOff val="25000"/>
                  </a:schemeClr>
                </a:solidFill>
              </a:rPr>
              <a:t> = 1, </a:t>
            </a:r>
            <a:r>
              <a:rPr lang="en-US" altLang="zh-CN" sz="2000" dirty="0" err="1">
                <a:solidFill>
                  <a:schemeClr val="tx1">
                    <a:lumMod val="75000"/>
                    <a:lumOff val="25000"/>
                  </a:schemeClr>
                </a:solidFill>
              </a:rPr>
              <a:t>ts.eps</a:t>
            </a:r>
            <a:r>
              <a:rPr lang="en-US" altLang="zh-CN" sz="2000" dirty="0">
                <a:solidFill>
                  <a:schemeClr val="tx1">
                    <a:lumMod val="75000"/>
                    <a:lumOff val="25000"/>
                  </a:schemeClr>
                </a:solidFill>
              </a:rPr>
              <a:t> = </a:t>
            </a:r>
            <a:r>
              <a:rPr lang="en-US" altLang="zh-CN" sz="2000" dirty="0" err="1">
                <a:solidFill>
                  <a:schemeClr val="tx1">
                    <a:lumMod val="75000"/>
                    <a:lumOff val="25000"/>
                  </a:schemeClr>
                </a:solidFill>
              </a:rPr>
              <a:t>getOption</a:t>
            </a:r>
            <a:r>
              <a:rPr lang="en-US" altLang="zh-CN" sz="2000" dirty="0">
                <a:solidFill>
                  <a:schemeClr val="tx1">
                    <a:lumMod val="75000"/>
                    <a:lumOff val="25000"/>
                  </a:schemeClr>
                </a:solidFill>
              </a:rPr>
              <a:t>("</a:t>
            </a:r>
            <a:r>
              <a:rPr lang="en-US" altLang="zh-CN" sz="2000" dirty="0" err="1">
                <a:solidFill>
                  <a:schemeClr val="tx1">
                    <a:lumMod val="75000"/>
                    <a:lumOff val="25000"/>
                  </a:schemeClr>
                </a:solidFill>
              </a:rPr>
              <a:t>ts.eps</a:t>
            </a:r>
            <a:r>
              <a:rPr lang="en-US" altLang="zh-CN" sz="2000" dirty="0">
                <a:solidFill>
                  <a:schemeClr val="tx1">
                    <a:lumMod val="75000"/>
                    <a:lumOff val="25000"/>
                  </a:schemeClr>
                </a:solidFill>
              </a:rPr>
              <a:t>"), ...) </a:t>
            </a:r>
          </a:p>
        </p:txBody>
      </p:sp>
      <p:grpSp>
        <p:nvGrpSpPr>
          <p:cNvPr id="14" name="组合 13"/>
          <p:cNvGrpSpPr/>
          <p:nvPr/>
        </p:nvGrpSpPr>
        <p:grpSpPr>
          <a:xfrm>
            <a:off x="-1" y="-2439"/>
            <a:ext cx="9145786" cy="718410"/>
            <a:chOff x="-1" y="190175"/>
            <a:chExt cx="9145786" cy="525795"/>
          </a:xfrm>
        </p:grpSpPr>
        <p:sp>
          <p:nvSpPr>
            <p:cNvPr id="23" name="任意多边形 22"/>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23"/>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 name="任意多边形 24"/>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6"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7.3 </a:t>
            </a:r>
            <a:r>
              <a:rPr lang="zh-CN" altLang="en-US" sz="2100" b="1" spc="225" dirty="0">
                <a:solidFill>
                  <a:prstClr val="white"/>
                </a:solidFill>
              </a:rPr>
              <a:t>数据集成</a:t>
            </a:r>
          </a:p>
        </p:txBody>
      </p:sp>
      <p:sp>
        <p:nvSpPr>
          <p:cNvPr id="27"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8" name="文本框 27"/>
          <p:cNvSpPr txBox="1"/>
          <p:nvPr/>
        </p:nvSpPr>
        <p:spPr>
          <a:xfrm>
            <a:off x="6401867" y="234392"/>
            <a:ext cx="1447832" cy="300082"/>
          </a:xfrm>
          <a:prstGeom prst="rect">
            <a:avLst/>
          </a:prstGeom>
          <a:noFill/>
        </p:spPr>
        <p:txBody>
          <a:bodyPr wrap="none" rtlCol="0">
            <a:spAutoFit/>
          </a:bodyPr>
          <a:lstStyle/>
          <a:p>
            <a:r>
              <a:rPr lang="zh-CN" altLang="en-US" sz="1350" dirty="0">
                <a:solidFill>
                  <a:prstClr val="white"/>
                </a:solidFill>
              </a:rPr>
              <a:t>第七章 数据变换</a:t>
            </a:r>
          </a:p>
        </p:txBody>
      </p:sp>
    </p:spTree>
    <p:extLst>
      <p:ext uri="{BB962C8B-B14F-4D97-AF65-F5344CB8AC3E}">
        <p14:creationId xmlns:p14="http://schemas.microsoft.com/office/powerpoint/2010/main" val="3154795652"/>
      </p:ext>
    </p:extLst>
  </p:cSld>
  <p:clrMapOvr>
    <a:masterClrMapping/>
  </p:clrMapOvr>
  <p:transition>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690257" y="854039"/>
            <a:ext cx="7832784" cy="781050"/>
            <a:chOff x="2788580" y="1152524"/>
            <a:chExt cx="3730770" cy="781050"/>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4"/>
            <p:cNvSpPr txBox="1"/>
            <p:nvPr/>
          </p:nvSpPr>
          <p:spPr>
            <a:xfrm>
              <a:off x="3904231" y="1169836"/>
              <a:ext cx="1335538" cy="523220"/>
            </a:xfrm>
            <a:prstGeom prst="rect">
              <a:avLst/>
            </a:prstGeom>
            <a:noFill/>
          </p:spPr>
          <p:txBody>
            <a:bodyPr wrap="none" rtlCol="0">
              <a:spAutoFit/>
            </a:bodyPr>
            <a:lstStyle/>
            <a:p>
              <a:pPr algn="ctr"/>
              <a:r>
                <a:rPr lang="zh-CN" altLang="en-US" sz="2800" dirty="0">
                  <a:solidFill>
                    <a:srgbClr val="C00000"/>
                  </a:solidFill>
                </a:rPr>
                <a:t>第八章 高级编程</a:t>
              </a:r>
            </a:p>
          </p:txBody>
        </p:sp>
      </p:grpSp>
      <p:grpSp>
        <p:nvGrpSpPr>
          <p:cNvPr id="67" name="组合 66"/>
          <p:cNvGrpSpPr/>
          <p:nvPr/>
        </p:nvGrpSpPr>
        <p:grpSpPr>
          <a:xfrm>
            <a:off x="1751096" y="2160016"/>
            <a:ext cx="5693399" cy="415498"/>
            <a:chOff x="1807265" y="2462595"/>
            <a:chExt cx="5693399" cy="415498"/>
          </a:xfrm>
        </p:grpSpPr>
        <p:sp>
          <p:nvSpPr>
            <p:cNvPr id="47" name="圆角矩形 46"/>
            <p:cNvSpPr/>
            <p:nvPr/>
          </p:nvSpPr>
          <p:spPr>
            <a:xfrm>
              <a:off x="1807265" y="2478527"/>
              <a:ext cx="5693399" cy="394154"/>
            </a:xfrm>
            <a:prstGeom prst="roundRect">
              <a:avLst>
                <a:gd name="adj" fmla="val 20658"/>
              </a:avLst>
            </a:prstGeom>
            <a:solidFill>
              <a:srgbClr val="3D89B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矩形 47"/>
            <p:cNvSpPr/>
            <p:nvPr/>
          </p:nvSpPr>
          <p:spPr>
            <a:xfrm>
              <a:off x="1883286" y="2462595"/>
              <a:ext cx="2143536" cy="415498"/>
            </a:xfrm>
            <a:prstGeom prst="rect">
              <a:avLst/>
            </a:prstGeom>
          </p:spPr>
          <p:txBody>
            <a:bodyPr wrap="none">
              <a:spAutoFit/>
            </a:bodyPr>
            <a:lstStyle/>
            <a:p>
              <a:r>
                <a:rPr lang="en-US" altLang="zh-CN" sz="2100" spc="225" dirty="0">
                  <a:solidFill>
                    <a:schemeClr val="bg1"/>
                  </a:solidFill>
                  <a:latin typeface="微软雅黑" panose="020B0503020204020204" pitchFamily="34" charset="-122"/>
                  <a:ea typeface="微软雅黑" panose="020B0503020204020204" pitchFamily="34" charset="-122"/>
                </a:rPr>
                <a:t>8.1</a:t>
              </a:r>
              <a:r>
                <a:rPr lang="zh-CN" altLang="en-US" sz="2100" spc="225" dirty="0">
                  <a:solidFill>
                    <a:schemeClr val="bg1"/>
                  </a:solidFill>
                  <a:latin typeface="微软雅黑" panose="020B0503020204020204" pitchFamily="34" charset="-122"/>
                  <a:ea typeface="微软雅黑" panose="020B0503020204020204" pitchFamily="34" charset="-122"/>
                </a:rPr>
                <a:t>　控制结构</a:t>
              </a:r>
            </a:p>
          </p:txBody>
        </p:sp>
      </p:grpSp>
      <p:grpSp>
        <p:nvGrpSpPr>
          <p:cNvPr id="68" name="组合 67"/>
          <p:cNvGrpSpPr/>
          <p:nvPr/>
        </p:nvGrpSpPr>
        <p:grpSpPr>
          <a:xfrm>
            <a:off x="1742611" y="2880021"/>
            <a:ext cx="5693399" cy="426278"/>
            <a:chOff x="1807265" y="2935089"/>
            <a:chExt cx="5693399" cy="426278"/>
          </a:xfrm>
        </p:grpSpPr>
        <p:sp>
          <p:nvSpPr>
            <p:cNvPr id="49"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矩形 49"/>
            <p:cNvSpPr/>
            <p:nvPr/>
          </p:nvSpPr>
          <p:spPr>
            <a:xfrm>
              <a:off x="1881814" y="2945869"/>
              <a:ext cx="3038011"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8.2</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用户自定义函数</a:t>
              </a:r>
            </a:p>
          </p:txBody>
        </p:sp>
      </p:gr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3049879759"/>
      </p:ext>
    </p:extLst>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8.1 </a:t>
            </a:r>
            <a:r>
              <a:rPr lang="zh-CN" altLang="en-US" sz="2100" b="1" spc="225" dirty="0">
                <a:solidFill>
                  <a:prstClr val="white"/>
                </a:solidFill>
              </a:rPr>
              <a:t>控制结构</a:t>
            </a: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401867" y="234392"/>
            <a:ext cx="1447832" cy="300082"/>
          </a:xfrm>
          <a:prstGeom prst="rect">
            <a:avLst/>
          </a:prstGeom>
          <a:noFill/>
        </p:spPr>
        <p:txBody>
          <a:bodyPr wrap="none" rtlCol="0">
            <a:spAutoFit/>
          </a:bodyPr>
          <a:lstStyle/>
          <a:p>
            <a:r>
              <a:rPr lang="zh-CN" altLang="en-US" sz="1350" dirty="0">
                <a:solidFill>
                  <a:prstClr val="white"/>
                </a:solidFill>
              </a:rPr>
              <a:t>第八章 高级编程</a:t>
            </a:r>
          </a:p>
        </p:txBody>
      </p:sp>
      <p:sp>
        <p:nvSpPr>
          <p:cNvPr id="19" name="TextBox 18"/>
          <p:cNvSpPr txBox="1"/>
          <p:nvPr/>
        </p:nvSpPr>
        <p:spPr>
          <a:xfrm>
            <a:off x="1237956" y="1598921"/>
            <a:ext cx="7652825" cy="1015663"/>
          </a:xfrm>
          <a:prstGeom prst="rect">
            <a:avLst/>
          </a:prstGeom>
          <a:noFill/>
        </p:spPr>
        <p:txBody>
          <a:bodyPr wrap="square" rtlCol="0">
            <a:spAutoFit/>
          </a:bodyPr>
          <a:lstStyle/>
          <a:p>
            <a:pPr indent="457200"/>
            <a:r>
              <a:rPr lang="en-US" altLang="zh-CN" sz="2000" dirty="0">
                <a:solidFill>
                  <a:schemeClr val="tx1">
                    <a:lumMod val="75000"/>
                    <a:lumOff val="25000"/>
                  </a:schemeClr>
                </a:solidFill>
              </a:rPr>
              <a:t>R</a:t>
            </a:r>
            <a:r>
              <a:rPr lang="zh-CN" altLang="en-US" sz="2000" dirty="0">
                <a:solidFill>
                  <a:schemeClr val="tx1">
                    <a:lumMod val="75000"/>
                    <a:lumOff val="25000"/>
                  </a:schemeClr>
                </a:solidFill>
              </a:rPr>
              <a:t>软件包含两个逻辑值，</a:t>
            </a:r>
            <a:r>
              <a:rPr lang="en-US" altLang="zh-CN" sz="2000" dirty="0">
                <a:solidFill>
                  <a:schemeClr val="tx1">
                    <a:lumMod val="75000"/>
                    <a:lumOff val="25000"/>
                  </a:schemeClr>
                </a:solidFill>
              </a:rPr>
              <a:t>TRUE</a:t>
            </a:r>
            <a:r>
              <a:rPr lang="zh-CN" altLang="en-US" sz="2000" dirty="0">
                <a:solidFill>
                  <a:schemeClr val="tx1">
                    <a:lumMod val="75000"/>
                    <a:lumOff val="25000"/>
                  </a:schemeClr>
                </a:solidFill>
              </a:rPr>
              <a:t>和</a:t>
            </a:r>
            <a:r>
              <a:rPr lang="en-US" altLang="zh-CN" sz="2000" dirty="0">
                <a:solidFill>
                  <a:schemeClr val="tx1">
                    <a:lumMod val="75000"/>
                    <a:lumOff val="25000"/>
                  </a:schemeClr>
                </a:solidFill>
              </a:rPr>
              <a:t>FALSE</a:t>
            </a:r>
            <a:r>
              <a:rPr lang="zh-CN" altLang="en-US" sz="2000" dirty="0">
                <a:solidFill>
                  <a:schemeClr val="tx1">
                    <a:lumMod val="75000"/>
                    <a:lumOff val="25000"/>
                  </a:schemeClr>
                </a:solidFill>
              </a:rPr>
              <a:t>。在其他编程语言中也称为布尔值。布尔向量就是充满着逻辑值的逻辑向量。那么有如何的应用呢？</a:t>
            </a:r>
          </a:p>
        </p:txBody>
      </p:sp>
      <p:sp>
        <p:nvSpPr>
          <p:cNvPr id="22" name="文本框 12"/>
          <p:cNvSpPr txBox="1"/>
          <p:nvPr/>
        </p:nvSpPr>
        <p:spPr>
          <a:xfrm>
            <a:off x="541465" y="781992"/>
            <a:ext cx="5689904"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en-US" sz="2400" b="1" dirty="0">
                <a:solidFill>
                  <a:schemeClr val="tx1">
                    <a:lumMod val="75000"/>
                    <a:lumOff val="25000"/>
                  </a:schemeClr>
                </a:solidFill>
              </a:rPr>
              <a:t>比较运算可以产生逻辑值</a:t>
            </a:r>
            <a:endParaRPr kumimoji="1" lang="zh-CN" altLang="en-US" sz="2400" b="1" dirty="0">
              <a:solidFill>
                <a:schemeClr val="tx1">
                  <a:lumMod val="75000"/>
                  <a:lumOff val="25000"/>
                </a:schemeClr>
              </a:solidFill>
            </a:endParaRPr>
          </a:p>
        </p:txBody>
      </p:sp>
      <p:sp>
        <p:nvSpPr>
          <p:cNvPr id="11" name="TextBox 10"/>
          <p:cNvSpPr txBox="1"/>
          <p:nvPr/>
        </p:nvSpPr>
        <p:spPr>
          <a:xfrm>
            <a:off x="1443849" y="2883877"/>
            <a:ext cx="6405850" cy="461665"/>
          </a:xfrm>
          <a:prstGeom prst="rect">
            <a:avLst/>
          </a:prstGeom>
          <a:noFill/>
        </p:spPr>
        <p:txBody>
          <a:bodyPr wrap="square" rtlCol="0">
            <a:spAutoFit/>
          </a:bodyPr>
          <a:lstStyle/>
          <a:p>
            <a:r>
              <a:rPr lang="en-US" altLang="zh-CN" sz="2400" dirty="0">
                <a:solidFill>
                  <a:schemeClr val="tx1">
                    <a:lumMod val="75000"/>
                    <a:lumOff val="25000"/>
                  </a:schemeClr>
                </a:solidFill>
              </a:rPr>
              <a:t>&gt;</a:t>
            </a:r>
            <a:r>
              <a:rPr lang="zh-CN" altLang="en-US" sz="2400" dirty="0">
                <a:solidFill>
                  <a:schemeClr val="tx1">
                    <a:lumMod val="75000"/>
                    <a:lumOff val="25000"/>
                  </a:schemeClr>
                </a:solidFill>
              </a:rPr>
              <a:t>、</a:t>
            </a:r>
            <a:r>
              <a:rPr lang="en-US" altLang="zh-CN" sz="2400" dirty="0">
                <a:solidFill>
                  <a:schemeClr val="tx1">
                    <a:lumMod val="75000"/>
                    <a:lumOff val="25000"/>
                  </a:schemeClr>
                </a:solidFill>
              </a:rPr>
              <a:t>&lt;</a:t>
            </a:r>
            <a:r>
              <a:rPr lang="zh-CN" altLang="en-US" sz="2400" dirty="0">
                <a:solidFill>
                  <a:schemeClr val="tx1">
                    <a:lumMod val="75000"/>
                    <a:lumOff val="25000"/>
                  </a:schemeClr>
                </a:solidFill>
              </a:rPr>
              <a:t>、</a:t>
            </a:r>
            <a:r>
              <a:rPr lang="en-US" altLang="zh-CN" sz="2400" dirty="0">
                <a:solidFill>
                  <a:schemeClr val="tx1">
                    <a:lumMod val="75000"/>
                    <a:lumOff val="25000"/>
                  </a:schemeClr>
                </a:solidFill>
              </a:rPr>
              <a:t>&gt;=</a:t>
            </a:r>
            <a:r>
              <a:rPr lang="zh-CN" altLang="en-US" sz="2400" dirty="0">
                <a:solidFill>
                  <a:schemeClr val="tx1">
                    <a:lumMod val="75000"/>
                    <a:lumOff val="25000"/>
                  </a:schemeClr>
                </a:solidFill>
              </a:rPr>
              <a:t>、</a:t>
            </a:r>
            <a:r>
              <a:rPr lang="en-US" altLang="zh-CN" sz="2400" dirty="0">
                <a:solidFill>
                  <a:schemeClr val="tx1">
                    <a:lumMod val="75000"/>
                    <a:lumOff val="25000"/>
                  </a:schemeClr>
                </a:solidFill>
              </a:rPr>
              <a:t>&lt;=</a:t>
            </a:r>
            <a:r>
              <a:rPr lang="zh-CN" altLang="en-US" sz="2400" dirty="0">
                <a:solidFill>
                  <a:schemeClr val="tx1">
                    <a:lumMod val="75000"/>
                    <a:lumOff val="25000"/>
                  </a:schemeClr>
                </a:solidFill>
              </a:rPr>
              <a:t>、</a:t>
            </a:r>
            <a:r>
              <a:rPr lang="en-US" altLang="zh-CN" sz="2400" dirty="0">
                <a:solidFill>
                  <a:schemeClr val="tx1">
                    <a:lumMod val="75000"/>
                    <a:lumOff val="25000"/>
                  </a:schemeClr>
                </a:solidFill>
              </a:rPr>
              <a:t>==</a:t>
            </a:r>
            <a:r>
              <a:rPr lang="zh-CN" altLang="en-US" sz="2400" dirty="0">
                <a:solidFill>
                  <a:schemeClr val="tx1">
                    <a:lumMod val="75000"/>
                    <a:lumOff val="25000"/>
                  </a:schemeClr>
                </a:solidFill>
              </a:rPr>
              <a:t>、</a:t>
            </a:r>
            <a:r>
              <a:rPr lang="en-US" altLang="zh-CN" sz="2400" dirty="0">
                <a:solidFill>
                  <a:schemeClr val="tx1">
                    <a:lumMod val="75000"/>
                    <a:lumOff val="25000"/>
                  </a:schemeClr>
                </a:solidFill>
              </a:rPr>
              <a:t>!= </a:t>
            </a:r>
          </a:p>
        </p:txBody>
      </p:sp>
      <p:sp>
        <p:nvSpPr>
          <p:cNvPr id="12" name="TextBox 11"/>
          <p:cNvSpPr txBox="1"/>
          <p:nvPr/>
        </p:nvSpPr>
        <p:spPr>
          <a:xfrm>
            <a:off x="1336431" y="3615397"/>
            <a:ext cx="7453557" cy="2246769"/>
          </a:xfrm>
          <a:prstGeom prst="rect">
            <a:avLst/>
          </a:prstGeom>
          <a:noFill/>
        </p:spPr>
        <p:txBody>
          <a:bodyPr wrap="square" rtlCol="0">
            <a:spAutoFit/>
          </a:bodyPr>
          <a:lstStyle/>
          <a:p>
            <a:r>
              <a:rPr lang="en-US" altLang="zh-CN" sz="2000" dirty="0">
                <a:solidFill>
                  <a:schemeClr val="tx1">
                    <a:lumMod val="75000"/>
                    <a:lumOff val="25000"/>
                  </a:schemeClr>
                </a:solidFill>
              </a:rPr>
              <a:t>b=c(2,3,3,3,5,8,9,3,4,1) </a:t>
            </a:r>
          </a:p>
          <a:p>
            <a:r>
              <a:rPr lang="en-US" altLang="zh-CN" sz="2000" dirty="0">
                <a:solidFill>
                  <a:schemeClr val="tx1">
                    <a:lumMod val="75000"/>
                    <a:lumOff val="25000"/>
                  </a:schemeClr>
                </a:solidFill>
              </a:rPr>
              <a:t>a=c(3,4,9) </a:t>
            </a:r>
          </a:p>
          <a:p>
            <a:r>
              <a:rPr lang="en-US" altLang="zh-CN" sz="2000" dirty="0">
                <a:solidFill>
                  <a:schemeClr val="tx1">
                    <a:lumMod val="75000"/>
                    <a:lumOff val="25000"/>
                  </a:schemeClr>
                </a:solidFill>
              </a:rPr>
              <a:t>a==b</a:t>
            </a:r>
          </a:p>
          <a:p>
            <a:r>
              <a:rPr lang="en-US" altLang="zh-CN" sz="2000" dirty="0">
                <a:solidFill>
                  <a:schemeClr val="tx1">
                    <a:lumMod val="75000"/>
                    <a:lumOff val="25000"/>
                  </a:schemeClr>
                </a:solidFill>
              </a:rPr>
              <a:t> FALSE</a:t>
            </a:r>
          </a:p>
          <a:p>
            <a:r>
              <a:rPr lang="zh-CN" altLang="en-US" sz="2000" dirty="0">
                <a:solidFill>
                  <a:schemeClr val="tx1">
                    <a:lumMod val="75000"/>
                    <a:lumOff val="25000"/>
                  </a:schemeClr>
                </a:solidFill>
              </a:rPr>
              <a:t>      对于长度不相等的恒等比较，首先补齐</a:t>
            </a:r>
            <a:r>
              <a:rPr lang="en-US" altLang="zh-CN" sz="2000" dirty="0">
                <a:solidFill>
                  <a:schemeClr val="tx1">
                    <a:lumMod val="75000"/>
                    <a:lumOff val="25000"/>
                  </a:schemeClr>
                </a:solidFill>
              </a:rPr>
              <a:t>a=c(3,4,9,3,4,9,3, 4,9,3)</a:t>
            </a:r>
            <a:r>
              <a:rPr lang="zh-CN" altLang="en-US" sz="2000" dirty="0">
                <a:solidFill>
                  <a:schemeClr val="tx1">
                    <a:lumMod val="75000"/>
                    <a:lumOff val="25000"/>
                  </a:schemeClr>
                </a:solidFill>
              </a:rPr>
              <a:t>然后一一与</a:t>
            </a:r>
            <a:r>
              <a:rPr lang="en-US" altLang="zh-CN" sz="2000" dirty="0">
                <a:solidFill>
                  <a:schemeClr val="tx1">
                    <a:lumMod val="75000"/>
                    <a:lumOff val="25000"/>
                  </a:schemeClr>
                </a:solidFill>
              </a:rPr>
              <a:t>b</a:t>
            </a:r>
            <a:r>
              <a:rPr lang="zh-CN" altLang="en-US" sz="2000" dirty="0">
                <a:solidFill>
                  <a:schemeClr val="tx1">
                    <a:lumMod val="75000"/>
                    <a:lumOff val="25000"/>
                  </a:schemeClr>
                </a:solidFill>
              </a:rPr>
              <a:t>进行一一恒等比较。</a:t>
            </a:r>
          </a:p>
          <a:p>
            <a:endParaRPr lang="zh-CN" altLang="en-US" sz="2000" dirty="0">
              <a:solidFill>
                <a:schemeClr val="tx1">
                  <a:lumMod val="75000"/>
                  <a:lumOff val="25000"/>
                </a:schemeClr>
              </a:solidFill>
            </a:endParaRPr>
          </a:p>
        </p:txBody>
      </p:sp>
    </p:spTree>
    <p:extLst>
      <p:ext uri="{BB962C8B-B14F-4D97-AF65-F5344CB8AC3E}">
        <p14:creationId xmlns:p14="http://schemas.microsoft.com/office/powerpoint/2010/main" val="422484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TextBox 18"/>
          <p:cNvSpPr txBox="1"/>
          <p:nvPr/>
        </p:nvSpPr>
        <p:spPr>
          <a:xfrm>
            <a:off x="984737" y="1398866"/>
            <a:ext cx="7652825" cy="400110"/>
          </a:xfrm>
          <a:prstGeom prst="rect">
            <a:avLst/>
          </a:prstGeom>
          <a:noFill/>
        </p:spPr>
        <p:txBody>
          <a:bodyPr wrap="square" rtlCol="0">
            <a:spAutoFit/>
          </a:bodyPr>
          <a:lstStyle/>
          <a:p>
            <a:pPr indent="457200"/>
            <a:r>
              <a:rPr lang="en-US" altLang="zh-CN" sz="2000" b="1" dirty="0">
                <a:solidFill>
                  <a:schemeClr val="tx1">
                    <a:lumMod val="75000"/>
                    <a:lumOff val="25000"/>
                  </a:schemeClr>
                </a:solidFill>
              </a:rPr>
              <a:t>&amp;</a:t>
            </a:r>
            <a:r>
              <a:rPr lang="zh-CN" altLang="en-US" sz="2000" b="1" dirty="0">
                <a:solidFill>
                  <a:schemeClr val="tx1">
                    <a:lumMod val="75000"/>
                    <a:lumOff val="25000"/>
                  </a:schemeClr>
                </a:solidFill>
              </a:rPr>
              <a:t>、</a:t>
            </a:r>
            <a:r>
              <a:rPr lang="en-US" altLang="zh-CN" sz="2000" b="1" dirty="0">
                <a:solidFill>
                  <a:schemeClr val="tx1">
                    <a:lumMod val="75000"/>
                    <a:lumOff val="25000"/>
                  </a:schemeClr>
                </a:solidFill>
              </a:rPr>
              <a:t>|</a:t>
            </a:r>
            <a:r>
              <a:rPr lang="zh-CN" altLang="en-US" sz="2000" b="1" dirty="0">
                <a:solidFill>
                  <a:schemeClr val="tx1">
                    <a:lumMod val="75000"/>
                    <a:lumOff val="25000"/>
                  </a:schemeClr>
                </a:solidFill>
              </a:rPr>
              <a:t>、</a:t>
            </a:r>
            <a:r>
              <a:rPr lang="en-US" altLang="zh-CN" sz="2000" b="1" dirty="0">
                <a:solidFill>
                  <a:schemeClr val="tx1">
                    <a:lumMod val="75000"/>
                    <a:lumOff val="25000"/>
                  </a:schemeClr>
                </a:solidFill>
              </a:rPr>
              <a:t>!</a:t>
            </a:r>
            <a:r>
              <a:rPr lang="zh-CN" altLang="en-US" sz="2000" b="1" dirty="0">
                <a:solidFill>
                  <a:schemeClr val="tx1">
                    <a:lumMod val="75000"/>
                    <a:lumOff val="25000"/>
                  </a:schemeClr>
                </a:solidFill>
              </a:rPr>
              <a:t>、</a:t>
            </a:r>
            <a:r>
              <a:rPr lang="en-US" altLang="zh-CN" sz="2000" b="1" dirty="0">
                <a:solidFill>
                  <a:schemeClr val="tx1">
                    <a:lumMod val="75000"/>
                    <a:lumOff val="25000"/>
                  </a:schemeClr>
                </a:solidFill>
              </a:rPr>
              <a:t>&amp;&amp;</a:t>
            </a:r>
            <a:r>
              <a:rPr lang="zh-CN" altLang="en-US" sz="2000" b="1" dirty="0">
                <a:solidFill>
                  <a:schemeClr val="tx1">
                    <a:lumMod val="75000"/>
                    <a:lumOff val="25000"/>
                  </a:schemeClr>
                </a:solidFill>
              </a:rPr>
              <a:t>、</a:t>
            </a:r>
            <a:r>
              <a:rPr lang="en-US" altLang="zh-CN" sz="2000" b="1" dirty="0">
                <a:solidFill>
                  <a:schemeClr val="tx1">
                    <a:lumMod val="75000"/>
                    <a:lumOff val="25000"/>
                  </a:schemeClr>
                </a:solidFill>
              </a:rPr>
              <a:t>||</a:t>
            </a:r>
            <a:r>
              <a:rPr lang="zh-CN" altLang="en-US" sz="2000" b="1" dirty="0">
                <a:solidFill>
                  <a:schemeClr val="tx1">
                    <a:lumMod val="75000"/>
                    <a:lumOff val="25000"/>
                  </a:schemeClr>
                </a:solidFill>
              </a:rPr>
              <a:t>、</a:t>
            </a:r>
            <a:r>
              <a:rPr lang="en-US" altLang="zh-CN" sz="2000" b="1" dirty="0" err="1">
                <a:solidFill>
                  <a:schemeClr val="tx1">
                    <a:lumMod val="75000"/>
                    <a:lumOff val="25000"/>
                  </a:schemeClr>
                </a:solidFill>
              </a:rPr>
              <a:t>xor</a:t>
            </a:r>
            <a:r>
              <a:rPr lang="en-US" altLang="zh-CN" sz="2000" b="1" dirty="0">
                <a:solidFill>
                  <a:schemeClr val="tx1">
                    <a:lumMod val="75000"/>
                    <a:lumOff val="25000"/>
                  </a:schemeClr>
                </a:solidFill>
              </a:rPr>
              <a:t> </a:t>
            </a:r>
          </a:p>
        </p:txBody>
      </p:sp>
      <p:sp>
        <p:nvSpPr>
          <p:cNvPr id="22" name="文本框 12"/>
          <p:cNvSpPr txBox="1"/>
          <p:nvPr/>
        </p:nvSpPr>
        <p:spPr>
          <a:xfrm>
            <a:off x="541465" y="781992"/>
            <a:ext cx="5689904"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en-US" sz="2400" b="1" dirty="0">
                <a:solidFill>
                  <a:schemeClr val="tx1">
                    <a:lumMod val="75000"/>
                    <a:lumOff val="25000"/>
                  </a:schemeClr>
                </a:solidFill>
              </a:rPr>
              <a:t>逻辑运算可以产生逻辑值</a:t>
            </a:r>
            <a:endParaRPr kumimoji="1" lang="zh-CN" altLang="en-US" sz="2400" b="1" dirty="0">
              <a:solidFill>
                <a:schemeClr val="tx1">
                  <a:lumMod val="75000"/>
                  <a:lumOff val="25000"/>
                </a:schemeClr>
              </a:solidFill>
            </a:endParaRPr>
          </a:p>
        </p:txBody>
      </p:sp>
      <p:sp>
        <p:nvSpPr>
          <p:cNvPr id="12" name="TextBox 11"/>
          <p:cNvSpPr txBox="1"/>
          <p:nvPr/>
        </p:nvSpPr>
        <p:spPr>
          <a:xfrm>
            <a:off x="1336430" y="2138289"/>
            <a:ext cx="7453557" cy="2554545"/>
          </a:xfrm>
          <a:prstGeom prst="rect">
            <a:avLst/>
          </a:prstGeom>
          <a:noFill/>
        </p:spPr>
        <p:txBody>
          <a:bodyPr wrap="square" rtlCol="0">
            <a:spAutoFit/>
          </a:bodyPr>
          <a:lstStyle/>
          <a:p>
            <a:r>
              <a:rPr lang="en-US" altLang="zh-CN" sz="2000" dirty="0">
                <a:solidFill>
                  <a:schemeClr val="tx1">
                    <a:lumMod val="75000"/>
                    <a:lumOff val="25000"/>
                  </a:schemeClr>
                </a:solidFill>
              </a:rPr>
              <a:t>&amp;  </a:t>
            </a:r>
            <a:r>
              <a:rPr lang="zh-CN" altLang="en-US" sz="2000" dirty="0">
                <a:solidFill>
                  <a:schemeClr val="tx1">
                    <a:lumMod val="75000"/>
                    <a:lumOff val="25000"/>
                  </a:schemeClr>
                </a:solidFill>
              </a:rPr>
              <a:t>和 </a:t>
            </a:r>
            <a:r>
              <a:rPr lang="en-US" altLang="zh-CN" sz="2000" dirty="0">
                <a:solidFill>
                  <a:schemeClr val="tx1">
                    <a:lumMod val="75000"/>
                    <a:lumOff val="25000"/>
                  </a:schemeClr>
                </a:solidFill>
              </a:rPr>
              <a:t>&amp;&amp;</a:t>
            </a:r>
          </a:p>
          <a:p>
            <a:r>
              <a:rPr lang="zh-CN" altLang="en-US" sz="2000" dirty="0">
                <a:solidFill>
                  <a:schemeClr val="tx1">
                    <a:lumMod val="75000"/>
                    <a:lumOff val="25000"/>
                  </a:schemeClr>
                </a:solidFill>
              </a:rPr>
              <a:t>如：</a:t>
            </a:r>
          </a:p>
          <a:p>
            <a:r>
              <a:rPr lang="en-US" altLang="zh-CN" sz="2000" dirty="0">
                <a:solidFill>
                  <a:schemeClr val="tx1">
                    <a:lumMod val="75000"/>
                    <a:lumOff val="25000"/>
                  </a:schemeClr>
                </a:solidFill>
              </a:rPr>
              <a:t>&gt; x &lt;- c(T,T,F) </a:t>
            </a:r>
          </a:p>
          <a:p>
            <a:r>
              <a:rPr lang="en-US" altLang="zh-CN" sz="2000" dirty="0">
                <a:solidFill>
                  <a:schemeClr val="tx1">
                    <a:lumMod val="75000"/>
                    <a:lumOff val="25000"/>
                  </a:schemeClr>
                </a:solidFill>
              </a:rPr>
              <a:t>&gt; y &lt;- c(F,T,F) </a:t>
            </a:r>
          </a:p>
          <a:p>
            <a:r>
              <a:rPr lang="en-US" altLang="zh-CN" sz="2000" dirty="0">
                <a:solidFill>
                  <a:schemeClr val="tx1">
                    <a:lumMod val="75000"/>
                    <a:lumOff val="25000"/>
                  </a:schemeClr>
                </a:solidFill>
              </a:rPr>
              <a:t>&gt; x&amp;&amp;y </a:t>
            </a:r>
          </a:p>
          <a:p>
            <a:r>
              <a:rPr lang="en-US" altLang="zh-CN" sz="2000" dirty="0">
                <a:solidFill>
                  <a:schemeClr val="tx1">
                    <a:lumMod val="75000"/>
                    <a:lumOff val="25000"/>
                  </a:schemeClr>
                </a:solidFill>
              </a:rPr>
              <a:t>  [1] FALSE </a:t>
            </a:r>
          </a:p>
          <a:p>
            <a:r>
              <a:rPr lang="en-US" altLang="zh-CN" sz="2000" dirty="0">
                <a:solidFill>
                  <a:schemeClr val="tx1">
                    <a:lumMod val="75000"/>
                    <a:lumOff val="25000"/>
                  </a:schemeClr>
                </a:solidFill>
              </a:rPr>
              <a:t>&gt; </a:t>
            </a:r>
            <a:r>
              <a:rPr lang="en-US" altLang="zh-CN" sz="2000" dirty="0" err="1">
                <a:solidFill>
                  <a:schemeClr val="tx1">
                    <a:lumMod val="75000"/>
                    <a:lumOff val="25000"/>
                  </a:schemeClr>
                </a:solidFill>
              </a:rPr>
              <a:t>x&amp;y</a:t>
            </a:r>
            <a:r>
              <a:rPr lang="en-US" altLang="zh-CN" sz="2000" dirty="0">
                <a:solidFill>
                  <a:schemeClr val="tx1">
                    <a:lumMod val="75000"/>
                    <a:lumOff val="25000"/>
                  </a:schemeClr>
                </a:solidFill>
              </a:rPr>
              <a:t> </a:t>
            </a:r>
          </a:p>
          <a:p>
            <a:r>
              <a:rPr lang="en-US" altLang="zh-CN" sz="2000" dirty="0">
                <a:solidFill>
                  <a:schemeClr val="tx1">
                    <a:lumMod val="75000"/>
                    <a:lumOff val="25000"/>
                  </a:schemeClr>
                </a:solidFill>
              </a:rPr>
              <a:t>  [1] FALSE TRUE FALSE</a:t>
            </a:r>
          </a:p>
        </p:txBody>
      </p:sp>
      <p:sp>
        <p:nvSpPr>
          <p:cNvPr id="13" name="TextBox 12"/>
          <p:cNvSpPr txBox="1"/>
          <p:nvPr/>
        </p:nvSpPr>
        <p:spPr>
          <a:xfrm>
            <a:off x="1336430" y="5078438"/>
            <a:ext cx="6625884" cy="707886"/>
          </a:xfrm>
          <a:prstGeom prst="rect">
            <a:avLst/>
          </a:prstGeom>
          <a:noFill/>
        </p:spPr>
        <p:txBody>
          <a:bodyPr wrap="square" rtlCol="0">
            <a:spAutoFit/>
          </a:bodyPr>
          <a:lstStyle/>
          <a:p>
            <a:r>
              <a:rPr lang="en-US" altLang="zh-CN" sz="2000" dirty="0">
                <a:solidFill>
                  <a:schemeClr val="tx1">
                    <a:lumMod val="75000"/>
                    <a:lumOff val="25000"/>
                  </a:schemeClr>
                </a:solidFill>
              </a:rPr>
              <a:t>|  </a:t>
            </a:r>
            <a:r>
              <a:rPr lang="zh-CN" altLang="en-US" sz="2000" dirty="0">
                <a:solidFill>
                  <a:schemeClr val="tx1">
                    <a:lumMod val="75000"/>
                    <a:lumOff val="25000"/>
                  </a:schemeClr>
                </a:solidFill>
              </a:rPr>
              <a:t>和  </a:t>
            </a:r>
            <a:r>
              <a:rPr lang="en-US" altLang="zh-CN" sz="2000" dirty="0">
                <a:solidFill>
                  <a:schemeClr val="tx1">
                    <a:lumMod val="75000"/>
                    <a:lumOff val="25000"/>
                  </a:schemeClr>
                </a:solidFill>
              </a:rPr>
              <a:t>||</a:t>
            </a:r>
            <a:r>
              <a:rPr lang="zh-CN" altLang="en-US" sz="2000" dirty="0">
                <a:solidFill>
                  <a:schemeClr val="tx1">
                    <a:lumMod val="75000"/>
                    <a:lumOff val="25000"/>
                  </a:schemeClr>
                </a:solidFill>
              </a:rPr>
              <a:t>与上面使用类似。</a:t>
            </a:r>
          </a:p>
          <a:p>
            <a:endParaRPr lang="zh-CN" altLang="en-US" sz="2000" dirty="0">
              <a:solidFill>
                <a:schemeClr val="tx1">
                  <a:lumMod val="75000"/>
                  <a:lumOff val="25000"/>
                </a:schemeClr>
              </a:solidFill>
            </a:endParaRPr>
          </a:p>
        </p:txBody>
      </p:sp>
      <p:grpSp>
        <p:nvGrpSpPr>
          <p:cNvPr id="24" name="组合 23"/>
          <p:cNvGrpSpPr/>
          <p:nvPr/>
        </p:nvGrpSpPr>
        <p:grpSpPr>
          <a:xfrm>
            <a:off x="-1" y="-2439"/>
            <a:ext cx="9145786" cy="718410"/>
            <a:chOff x="-1" y="190175"/>
            <a:chExt cx="9145786" cy="525795"/>
          </a:xfrm>
        </p:grpSpPr>
        <p:sp>
          <p:nvSpPr>
            <p:cNvPr id="25" name="任意多边形 2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6" name="任意多边形 2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7" name="任意多边形 2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8"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8.1 </a:t>
            </a:r>
            <a:r>
              <a:rPr lang="zh-CN" altLang="en-US" sz="2100" b="1" spc="225" dirty="0">
                <a:solidFill>
                  <a:prstClr val="white"/>
                </a:solidFill>
              </a:rPr>
              <a:t>控制结构</a:t>
            </a:r>
          </a:p>
        </p:txBody>
      </p:sp>
      <p:sp>
        <p:nvSpPr>
          <p:cNvPr id="2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30" name="文本框 27"/>
          <p:cNvSpPr txBox="1"/>
          <p:nvPr/>
        </p:nvSpPr>
        <p:spPr>
          <a:xfrm>
            <a:off x="6401867" y="234392"/>
            <a:ext cx="1447832" cy="300082"/>
          </a:xfrm>
          <a:prstGeom prst="rect">
            <a:avLst/>
          </a:prstGeom>
          <a:noFill/>
        </p:spPr>
        <p:txBody>
          <a:bodyPr wrap="none" rtlCol="0">
            <a:spAutoFit/>
          </a:bodyPr>
          <a:lstStyle/>
          <a:p>
            <a:r>
              <a:rPr lang="zh-CN" altLang="en-US" sz="1350" dirty="0">
                <a:solidFill>
                  <a:prstClr val="white"/>
                </a:solidFill>
              </a:rPr>
              <a:t>第八章 高级编程</a:t>
            </a:r>
          </a:p>
        </p:txBody>
      </p:sp>
    </p:spTree>
    <p:extLst>
      <p:ext uri="{BB962C8B-B14F-4D97-AF65-F5344CB8AC3E}">
        <p14:creationId xmlns:p14="http://schemas.microsoft.com/office/powerpoint/2010/main" val="24143062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TextBox 18"/>
          <p:cNvSpPr txBox="1"/>
          <p:nvPr/>
        </p:nvSpPr>
        <p:spPr>
          <a:xfrm>
            <a:off x="984736" y="1609882"/>
            <a:ext cx="7652825" cy="1938992"/>
          </a:xfrm>
          <a:prstGeom prst="rect">
            <a:avLst/>
          </a:prstGeom>
          <a:noFill/>
        </p:spPr>
        <p:txBody>
          <a:bodyPr wrap="square" rtlCol="0">
            <a:spAutoFit/>
          </a:bodyPr>
          <a:lstStyle/>
          <a:p>
            <a:pPr indent="457200"/>
            <a:r>
              <a:rPr lang="en-US" altLang="zh-CN" sz="2000" dirty="0">
                <a:solidFill>
                  <a:schemeClr val="tx1">
                    <a:lumMod val="75000"/>
                    <a:lumOff val="25000"/>
                  </a:schemeClr>
                </a:solidFill>
              </a:rPr>
              <a:t>all()</a:t>
            </a:r>
            <a:r>
              <a:rPr lang="zh-CN" altLang="en-US" sz="2000" dirty="0">
                <a:solidFill>
                  <a:schemeClr val="tx1">
                    <a:lumMod val="75000"/>
                    <a:lumOff val="25000"/>
                  </a:schemeClr>
                </a:solidFill>
              </a:rPr>
              <a:t>是在全部为</a:t>
            </a:r>
            <a:r>
              <a:rPr lang="en-US" altLang="zh-CN" sz="2000" dirty="0">
                <a:solidFill>
                  <a:schemeClr val="tx1">
                    <a:lumMod val="75000"/>
                    <a:lumOff val="25000"/>
                  </a:schemeClr>
                </a:solidFill>
              </a:rPr>
              <a:t>TURE</a:t>
            </a:r>
            <a:r>
              <a:rPr lang="zh-CN" altLang="en-US" sz="2000" dirty="0">
                <a:solidFill>
                  <a:schemeClr val="tx1">
                    <a:lumMod val="75000"/>
                    <a:lumOff val="25000"/>
                  </a:schemeClr>
                </a:solidFill>
              </a:rPr>
              <a:t>时返回</a:t>
            </a:r>
            <a:r>
              <a:rPr lang="en-US" altLang="zh-CN" sz="2000" dirty="0">
                <a:solidFill>
                  <a:schemeClr val="tx1">
                    <a:lumMod val="75000"/>
                    <a:lumOff val="25000"/>
                  </a:schemeClr>
                </a:solidFill>
              </a:rPr>
              <a:t>T</a:t>
            </a:r>
            <a:r>
              <a:rPr lang="zh-CN" altLang="en-US" sz="2000" dirty="0">
                <a:solidFill>
                  <a:schemeClr val="tx1">
                    <a:lumMod val="75000"/>
                    <a:lumOff val="25000"/>
                  </a:schemeClr>
                </a:solidFill>
              </a:rPr>
              <a:t>，</a:t>
            </a:r>
            <a:endParaRPr lang="en-US" altLang="zh-CN" sz="2000" dirty="0">
              <a:solidFill>
                <a:schemeClr val="tx1">
                  <a:lumMod val="75000"/>
                  <a:lumOff val="25000"/>
                </a:schemeClr>
              </a:solidFill>
            </a:endParaRPr>
          </a:p>
          <a:p>
            <a:pPr indent="457200"/>
            <a:r>
              <a:rPr lang="en-US" altLang="zh-CN" sz="2000" dirty="0">
                <a:solidFill>
                  <a:schemeClr val="tx1">
                    <a:lumMod val="75000"/>
                    <a:lumOff val="25000"/>
                  </a:schemeClr>
                </a:solidFill>
              </a:rPr>
              <a:t>any()</a:t>
            </a:r>
            <a:r>
              <a:rPr lang="zh-CN" altLang="en-US" sz="2000" dirty="0">
                <a:solidFill>
                  <a:schemeClr val="tx1">
                    <a:lumMod val="75000"/>
                    <a:lumOff val="25000"/>
                  </a:schemeClr>
                </a:solidFill>
              </a:rPr>
              <a:t>是在存在任何一个</a:t>
            </a:r>
            <a:r>
              <a:rPr lang="en-US" altLang="zh-CN" sz="2000" dirty="0">
                <a:solidFill>
                  <a:schemeClr val="tx1">
                    <a:lumMod val="75000"/>
                    <a:lumOff val="25000"/>
                  </a:schemeClr>
                </a:solidFill>
              </a:rPr>
              <a:t>TRUE</a:t>
            </a:r>
            <a:r>
              <a:rPr lang="zh-CN" altLang="en-US" sz="2000" dirty="0">
                <a:solidFill>
                  <a:schemeClr val="tx1">
                    <a:lumMod val="75000"/>
                    <a:lumOff val="25000"/>
                  </a:schemeClr>
                </a:solidFill>
              </a:rPr>
              <a:t>时返回</a:t>
            </a:r>
            <a:r>
              <a:rPr lang="en-US" altLang="zh-CN" sz="2000" dirty="0">
                <a:solidFill>
                  <a:schemeClr val="tx1">
                    <a:lumMod val="75000"/>
                    <a:lumOff val="25000"/>
                  </a:schemeClr>
                </a:solidFill>
              </a:rPr>
              <a:t>TRUE</a:t>
            </a:r>
            <a:r>
              <a:rPr lang="zh-CN" altLang="en-US" sz="2000" dirty="0">
                <a:solidFill>
                  <a:schemeClr val="tx1">
                    <a:lumMod val="75000"/>
                    <a:lumOff val="25000"/>
                  </a:schemeClr>
                </a:solidFill>
              </a:rPr>
              <a:t>。</a:t>
            </a:r>
            <a:endParaRPr lang="en-US" altLang="zh-CN" sz="2000" dirty="0">
              <a:solidFill>
                <a:schemeClr val="tx1">
                  <a:lumMod val="75000"/>
                  <a:lumOff val="25000"/>
                </a:schemeClr>
              </a:solidFill>
            </a:endParaRPr>
          </a:p>
          <a:p>
            <a:pPr indent="457200"/>
            <a:endParaRPr lang="zh-CN" altLang="en-US" sz="2000" dirty="0">
              <a:solidFill>
                <a:schemeClr val="tx1">
                  <a:lumMod val="75000"/>
                  <a:lumOff val="25000"/>
                </a:schemeClr>
              </a:solidFill>
            </a:endParaRPr>
          </a:p>
          <a:p>
            <a:pPr indent="457200"/>
            <a:r>
              <a:rPr lang="zh-CN" altLang="en-US" sz="2000" dirty="0">
                <a:solidFill>
                  <a:schemeClr val="tx1">
                    <a:lumMod val="75000"/>
                    <a:lumOff val="25000"/>
                  </a:schemeClr>
                </a:solidFill>
              </a:rPr>
              <a:t>他们都还有另外一个参数</a:t>
            </a:r>
            <a:r>
              <a:rPr lang="en-US" altLang="zh-CN" sz="2000" dirty="0">
                <a:solidFill>
                  <a:schemeClr val="tx1">
                    <a:lumMod val="75000"/>
                    <a:lumOff val="25000"/>
                  </a:schemeClr>
                </a:solidFill>
              </a:rPr>
              <a:t>na.rm=T/F</a:t>
            </a:r>
            <a:r>
              <a:rPr lang="zh-CN" altLang="en-US" sz="2000" dirty="0">
                <a:solidFill>
                  <a:schemeClr val="tx1">
                    <a:lumMod val="75000"/>
                    <a:lumOff val="25000"/>
                  </a:schemeClr>
                </a:solidFill>
              </a:rPr>
              <a:t>，即是否删除</a:t>
            </a:r>
            <a:r>
              <a:rPr lang="en-US" altLang="zh-CN" sz="2000" dirty="0">
                <a:solidFill>
                  <a:schemeClr val="tx1">
                    <a:lumMod val="75000"/>
                    <a:lumOff val="25000"/>
                  </a:schemeClr>
                </a:solidFill>
              </a:rPr>
              <a:t>NA</a:t>
            </a:r>
            <a:r>
              <a:rPr lang="zh-CN" altLang="en-US" sz="2000" dirty="0">
                <a:solidFill>
                  <a:schemeClr val="tx1">
                    <a:lumMod val="75000"/>
                    <a:lumOff val="25000"/>
                  </a:schemeClr>
                </a:solidFill>
              </a:rPr>
              <a:t>值</a:t>
            </a:r>
            <a:endParaRPr lang="en-US" altLang="zh-CN" sz="2000" dirty="0">
              <a:solidFill>
                <a:schemeClr val="tx1">
                  <a:lumMod val="75000"/>
                  <a:lumOff val="25000"/>
                </a:schemeClr>
              </a:solidFill>
            </a:endParaRPr>
          </a:p>
          <a:p>
            <a:pPr indent="457200"/>
            <a:r>
              <a:rPr lang="zh-CN" altLang="en-US" sz="2000" dirty="0">
                <a:solidFill>
                  <a:schemeClr val="tx1">
                    <a:lumMod val="75000"/>
                    <a:lumOff val="25000"/>
                  </a:schemeClr>
                </a:solidFill>
              </a:rPr>
              <a:t>如： </a:t>
            </a:r>
            <a:endParaRPr lang="en-US" altLang="zh-CN" sz="2000" dirty="0">
              <a:solidFill>
                <a:schemeClr val="tx1">
                  <a:lumMod val="75000"/>
                  <a:lumOff val="25000"/>
                </a:schemeClr>
              </a:solidFill>
            </a:endParaRPr>
          </a:p>
          <a:p>
            <a:pPr indent="457200"/>
            <a:r>
              <a:rPr lang="en-US" altLang="zh-CN" sz="2000" dirty="0">
                <a:solidFill>
                  <a:schemeClr val="tx1">
                    <a:lumMod val="75000"/>
                    <a:lumOff val="25000"/>
                  </a:schemeClr>
                </a:solidFill>
              </a:rPr>
              <a:t>&gt; all(x, na.rm=T)</a:t>
            </a:r>
          </a:p>
        </p:txBody>
      </p:sp>
      <p:sp>
        <p:nvSpPr>
          <p:cNvPr id="22" name="文本框 12"/>
          <p:cNvSpPr txBox="1"/>
          <p:nvPr/>
        </p:nvSpPr>
        <p:spPr>
          <a:xfrm>
            <a:off x="541465" y="781992"/>
            <a:ext cx="5689904"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en-US" sz="2400" dirty="0">
                <a:solidFill>
                  <a:schemeClr val="tx1">
                    <a:lumMod val="75000"/>
                    <a:lumOff val="25000"/>
                  </a:schemeClr>
                </a:solidFill>
              </a:rPr>
              <a:t>判断数据中是否存在</a:t>
            </a:r>
            <a:r>
              <a:rPr lang="en-US" altLang="zh-CN" sz="2400" dirty="0">
                <a:solidFill>
                  <a:schemeClr val="tx1">
                    <a:lumMod val="75000"/>
                    <a:lumOff val="25000"/>
                  </a:schemeClr>
                </a:solidFill>
              </a:rPr>
              <a:t>TRUE</a:t>
            </a:r>
            <a:r>
              <a:rPr lang="zh-CN" altLang="en-US" sz="2400" dirty="0">
                <a:solidFill>
                  <a:schemeClr val="tx1">
                    <a:lumMod val="75000"/>
                    <a:lumOff val="25000"/>
                  </a:schemeClr>
                </a:solidFill>
              </a:rPr>
              <a:t>值</a:t>
            </a:r>
            <a:endParaRPr kumimoji="1" lang="zh-CN" altLang="en-US" sz="2400" dirty="0">
              <a:solidFill>
                <a:schemeClr val="tx1">
                  <a:lumMod val="75000"/>
                  <a:lumOff val="25000"/>
                </a:schemeClr>
              </a:solidFill>
            </a:endParaRPr>
          </a:p>
        </p:txBody>
      </p:sp>
      <p:grpSp>
        <p:nvGrpSpPr>
          <p:cNvPr id="21" name="组合 20"/>
          <p:cNvGrpSpPr/>
          <p:nvPr/>
        </p:nvGrpSpPr>
        <p:grpSpPr>
          <a:xfrm>
            <a:off x="-1" y="-2439"/>
            <a:ext cx="9145786" cy="718410"/>
            <a:chOff x="-1" y="190175"/>
            <a:chExt cx="9145786" cy="525795"/>
          </a:xfrm>
        </p:grpSpPr>
        <p:sp>
          <p:nvSpPr>
            <p:cNvPr id="23" name="任意多边形 22"/>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23"/>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 name="任意多边形 24"/>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6"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8.1 </a:t>
            </a:r>
            <a:r>
              <a:rPr lang="zh-CN" altLang="en-US" sz="2100" b="1" spc="225" dirty="0">
                <a:solidFill>
                  <a:prstClr val="white"/>
                </a:solidFill>
              </a:rPr>
              <a:t>控制结构</a:t>
            </a:r>
          </a:p>
        </p:txBody>
      </p:sp>
      <p:sp>
        <p:nvSpPr>
          <p:cNvPr id="27"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8" name="文本框 27"/>
          <p:cNvSpPr txBox="1"/>
          <p:nvPr/>
        </p:nvSpPr>
        <p:spPr>
          <a:xfrm>
            <a:off x="6401867" y="234392"/>
            <a:ext cx="1447832" cy="300082"/>
          </a:xfrm>
          <a:prstGeom prst="rect">
            <a:avLst/>
          </a:prstGeom>
          <a:noFill/>
        </p:spPr>
        <p:txBody>
          <a:bodyPr wrap="none" rtlCol="0">
            <a:spAutoFit/>
          </a:bodyPr>
          <a:lstStyle/>
          <a:p>
            <a:r>
              <a:rPr lang="zh-CN" altLang="en-US" sz="1350" dirty="0">
                <a:solidFill>
                  <a:prstClr val="white"/>
                </a:solidFill>
              </a:rPr>
              <a:t>第八章 高级编程</a:t>
            </a:r>
          </a:p>
        </p:txBody>
      </p:sp>
    </p:spTree>
    <p:extLst>
      <p:ext uri="{BB962C8B-B14F-4D97-AF65-F5344CB8AC3E}">
        <p14:creationId xmlns:p14="http://schemas.microsoft.com/office/powerpoint/2010/main" val="440036753"/>
      </p:ext>
    </p:extLst>
  </p:cSld>
  <p:clrMapOvr>
    <a:masterClrMapping/>
  </p:clrMapOvr>
  <p:transition>
    <p:fad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TextBox 18"/>
          <p:cNvSpPr txBox="1"/>
          <p:nvPr/>
        </p:nvSpPr>
        <p:spPr>
          <a:xfrm>
            <a:off x="1237956" y="1598921"/>
            <a:ext cx="7652825" cy="3477875"/>
          </a:xfrm>
          <a:prstGeom prst="rect">
            <a:avLst/>
          </a:prstGeom>
          <a:noFill/>
        </p:spPr>
        <p:txBody>
          <a:bodyPr wrap="square" rtlCol="0">
            <a:spAutoFit/>
          </a:bodyPr>
          <a:lstStyle/>
          <a:p>
            <a:pPr indent="457200"/>
            <a:r>
              <a:rPr lang="zh-CN" altLang="en-US" sz="2000" dirty="0">
                <a:solidFill>
                  <a:schemeClr val="tx1">
                    <a:lumMod val="75000"/>
                    <a:lumOff val="25000"/>
                  </a:schemeClr>
                </a:solidFill>
              </a:rPr>
              <a:t>当你命令计算机做一件事情的时候，这件事情可能分一些情况进行处理。</a:t>
            </a:r>
            <a:r>
              <a:rPr lang="en-US" altLang="zh-CN" sz="2000" dirty="0">
                <a:solidFill>
                  <a:schemeClr val="tx1">
                    <a:lumMod val="75000"/>
                    <a:lumOff val="25000"/>
                  </a:schemeClr>
                </a:solidFill>
              </a:rPr>
              <a:t> </a:t>
            </a:r>
            <a:endParaRPr lang="zh-CN" altLang="zh-CN" sz="2000" dirty="0">
              <a:solidFill>
                <a:schemeClr val="tx1">
                  <a:lumMod val="75000"/>
                  <a:lumOff val="25000"/>
                </a:schemeClr>
              </a:solidFill>
            </a:endParaRPr>
          </a:p>
          <a:p>
            <a:pPr indent="457200"/>
            <a:r>
              <a:rPr lang="zh-CN" altLang="en-US" sz="2000" dirty="0">
                <a:solidFill>
                  <a:schemeClr val="tx1">
                    <a:lumMod val="75000"/>
                    <a:lumOff val="25000"/>
                  </a:schemeClr>
                </a:solidFill>
              </a:rPr>
              <a:t>比如，你让计算机买西瓜，希望买到打折的西瓜，不打折的话你就不吃了。</a:t>
            </a:r>
            <a:endParaRPr lang="en-US" altLang="zh-CN" sz="2000" dirty="0">
              <a:solidFill>
                <a:schemeClr val="tx1">
                  <a:lumMod val="75000"/>
                  <a:lumOff val="25000"/>
                </a:schemeClr>
              </a:solidFill>
            </a:endParaRPr>
          </a:p>
          <a:p>
            <a:pPr indent="457200"/>
            <a:r>
              <a:rPr lang="en-US" altLang="zh-CN" sz="2000" dirty="0">
                <a:solidFill>
                  <a:schemeClr val="tx1">
                    <a:lumMod val="75000"/>
                    <a:lumOff val="25000"/>
                  </a:schemeClr>
                </a:solidFill>
              </a:rPr>
              <a:t>if  </a:t>
            </a:r>
            <a:r>
              <a:rPr lang="zh-CN" altLang="en-US" sz="2000" dirty="0">
                <a:solidFill>
                  <a:schemeClr val="tx1">
                    <a:lumMod val="75000"/>
                    <a:lumOff val="25000"/>
                  </a:schemeClr>
                </a:solidFill>
              </a:rPr>
              <a:t>（水果店打折）</a:t>
            </a:r>
          </a:p>
          <a:p>
            <a:pPr indent="457200"/>
            <a:r>
              <a:rPr lang="zh-CN" altLang="en-US" sz="2000" dirty="0">
                <a:solidFill>
                  <a:schemeClr val="tx1">
                    <a:lumMod val="75000"/>
                    <a:lumOff val="25000"/>
                  </a:schemeClr>
                </a:solidFill>
              </a:rPr>
              <a:t>   买西瓜</a:t>
            </a:r>
          </a:p>
          <a:p>
            <a:pPr indent="457200"/>
            <a:r>
              <a:rPr lang="en-US" altLang="zh-CN" sz="2000" dirty="0">
                <a:solidFill>
                  <a:schemeClr val="tx1">
                    <a:lumMod val="75000"/>
                    <a:lumOff val="25000"/>
                  </a:schemeClr>
                </a:solidFill>
              </a:rPr>
              <a:t>else</a:t>
            </a:r>
          </a:p>
          <a:p>
            <a:pPr indent="457200"/>
            <a:r>
              <a:rPr lang="en-US" altLang="zh-CN" sz="2000" dirty="0">
                <a:solidFill>
                  <a:schemeClr val="tx1">
                    <a:lumMod val="75000"/>
                    <a:lumOff val="25000"/>
                  </a:schemeClr>
                </a:solidFill>
              </a:rPr>
              <a:t>   </a:t>
            </a:r>
            <a:r>
              <a:rPr lang="zh-CN" altLang="en-US" sz="2000" dirty="0">
                <a:solidFill>
                  <a:schemeClr val="tx1">
                    <a:lumMod val="75000"/>
                    <a:lumOff val="25000"/>
                  </a:schemeClr>
                </a:solidFill>
              </a:rPr>
              <a:t>不买了</a:t>
            </a:r>
            <a:endParaRPr lang="en-US" altLang="zh-CN" sz="2000" dirty="0">
              <a:solidFill>
                <a:schemeClr val="tx1">
                  <a:lumMod val="75000"/>
                  <a:lumOff val="25000"/>
                </a:schemeClr>
              </a:solidFill>
            </a:endParaRPr>
          </a:p>
          <a:p>
            <a:pPr indent="457200"/>
            <a:endParaRPr lang="zh-CN" altLang="en-US" sz="2000" dirty="0">
              <a:solidFill>
                <a:schemeClr val="tx1">
                  <a:lumMod val="75000"/>
                  <a:lumOff val="25000"/>
                </a:schemeClr>
              </a:solidFill>
            </a:endParaRPr>
          </a:p>
          <a:p>
            <a:r>
              <a:rPr lang="en-US" altLang="zh-CN" sz="2000" dirty="0">
                <a:solidFill>
                  <a:schemeClr val="tx1">
                    <a:lumMod val="75000"/>
                    <a:lumOff val="25000"/>
                  </a:schemeClr>
                </a:solidFill>
              </a:rPr>
              <a:t>      </a:t>
            </a:r>
            <a:r>
              <a:rPr lang="zh-CN" altLang="en-US" sz="2000" dirty="0">
                <a:solidFill>
                  <a:schemeClr val="tx1">
                    <a:lumMod val="75000"/>
                    <a:lumOff val="25000"/>
                  </a:schemeClr>
                </a:solidFill>
              </a:rPr>
              <a:t>通过这个命令，计算机变得更智能了一些，他可以根据情况执行你的命令。</a:t>
            </a:r>
          </a:p>
        </p:txBody>
      </p:sp>
      <p:sp>
        <p:nvSpPr>
          <p:cNvPr id="22" name="文本框 12"/>
          <p:cNvSpPr txBox="1"/>
          <p:nvPr/>
        </p:nvSpPr>
        <p:spPr>
          <a:xfrm>
            <a:off x="541465" y="781992"/>
            <a:ext cx="5689904" cy="830997"/>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en-US" altLang="zh-CN" sz="2400" dirty="0">
                <a:solidFill>
                  <a:schemeClr val="tx1">
                    <a:lumMod val="75000"/>
                    <a:lumOff val="25000"/>
                  </a:schemeClr>
                </a:solidFill>
              </a:rPr>
              <a:t>if-else</a:t>
            </a:r>
            <a:r>
              <a:rPr lang="zh-CN" altLang="zh-CN" sz="2400" dirty="0">
                <a:solidFill>
                  <a:schemeClr val="tx1">
                    <a:lumMod val="75000"/>
                    <a:lumOff val="25000"/>
                  </a:schemeClr>
                </a:solidFill>
              </a:rPr>
              <a:t>结构</a:t>
            </a:r>
          </a:p>
          <a:p>
            <a:pPr>
              <a:buClr>
                <a:schemeClr val="accent1"/>
              </a:buClr>
            </a:pPr>
            <a:endParaRPr kumimoji="1" lang="zh-CN" altLang="zh-CN" sz="2400" dirty="0">
              <a:solidFill>
                <a:schemeClr val="tx1">
                  <a:lumMod val="75000"/>
                  <a:lumOff val="25000"/>
                </a:schemeClr>
              </a:solidFill>
            </a:endParaRPr>
          </a:p>
        </p:txBody>
      </p:sp>
      <p:sp>
        <p:nvSpPr>
          <p:cNvPr id="11" name="TextBox 10"/>
          <p:cNvSpPr txBox="1"/>
          <p:nvPr/>
        </p:nvSpPr>
        <p:spPr>
          <a:xfrm>
            <a:off x="1443849" y="5275385"/>
            <a:ext cx="4126957" cy="400110"/>
          </a:xfrm>
          <a:prstGeom prst="rect">
            <a:avLst/>
          </a:prstGeom>
          <a:solidFill>
            <a:srgbClr val="FFFF00"/>
          </a:solidFill>
        </p:spPr>
        <p:txBody>
          <a:bodyPr wrap="square" rtlCol="0">
            <a:spAutoFit/>
          </a:bodyPr>
          <a:lstStyle/>
          <a:p>
            <a:r>
              <a:rPr lang="en-US" altLang="zh-CN" sz="2000" dirty="0" err="1">
                <a:solidFill>
                  <a:schemeClr val="tx1">
                    <a:lumMod val="75000"/>
                    <a:lumOff val="25000"/>
                  </a:schemeClr>
                </a:solidFill>
              </a:rPr>
              <a:t>ifelse</a:t>
            </a:r>
            <a:r>
              <a:rPr lang="en-US" altLang="zh-CN" sz="2000" dirty="0">
                <a:solidFill>
                  <a:schemeClr val="tx1">
                    <a:lumMod val="75000"/>
                    <a:lumOff val="25000"/>
                  </a:schemeClr>
                </a:solidFill>
              </a:rPr>
              <a:t>(</a:t>
            </a:r>
            <a:r>
              <a:rPr lang="zh-CN" altLang="en-US" sz="2000" dirty="0">
                <a:solidFill>
                  <a:schemeClr val="tx1">
                    <a:lumMod val="75000"/>
                    <a:lumOff val="25000"/>
                  </a:schemeClr>
                </a:solidFill>
              </a:rPr>
              <a:t>水果店打折</a:t>
            </a:r>
            <a:r>
              <a:rPr lang="en-US" altLang="zh-CN" sz="2000" dirty="0">
                <a:solidFill>
                  <a:schemeClr val="tx1">
                    <a:lumMod val="75000"/>
                    <a:lumOff val="25000"/>
                  </a:schemeClr>
                </a:solidFill>
              </a:rPr>
              <a:t>,</a:t>
            </a:r>
            <a:r>
              <a:rPr lang="zh-CN" altLang="en-US" sz="2000" dirty="0">
                <a:solidFill>
                  <a:schemeClr val="tx1">
                    <a:lumMod val="75000"/>
                    <a:lumOff val="25000"/>
                  </a:schemeClr>
                </a:solidFill>
              </a:rPr>
              <a:t>买西瓜</a:t>
            </a:r>
            <a:r>
              <a:rPr lang="en-US" altLang="zh-CN" sz="2000" dirty="0">
                <a:solidFill>
                  <a:schemeClr val="tx1">
                    <a:lumMod val="75000"/>
                    <a:lumOff val="25000"/>
                  </a:schemeClr>
                </a:solidFill>
              </a:rPr>
              <a:t>,</a:t>
            </a:r>
            <a:r>
              <a:rPr lang="zh-CN" altLang="en-US" sz="2000" dirty="0">
                <a:solidFill>
                  <a:schemeClr val="tx1">
                    <a:lumMod val="75000"/>
                    <a:lumOff val="25000"/>
                  </a:schemeClr>
                </a:solidFill>
              </a:rPr>
              <a:t>不买了</a:t>
            </a:r>
            <a:r>
              <a:rPr lang="en-US" altLang="zh-CN" sz="2000" dirty="0">
                <a:solidFill>
                  <a:schemeClr val="tx1">
                    <a:lumMod val="75000"/>
                    <a:lumOff val="25000"/>
                  </a:schemeClr>
                </a:solidFill>
              </a:rPr>
              <a:t>)</a:t>
            </a:r>
          </a:p>
        </p:txBody>
      </p:sp>
      <p:grpSp>
        <p:nvGrpSpPr>
          <p:cNvPr id="14" name="组合 13"/>
          <p:cNvGrpSpPr/>
          <p:nvPr/>
        </p:nvGrpSpPr>
        <p:grpSpPr>
          <a:xfrm>
            <a:off x="-1" y="-2439"/>
            <a:ext cx="9145786" cy="718410"/>
            <a:chOff x="-1" y="190175"/>
            <a:chExt cx="9145786" cy="525795"/>
          </a:xfrm>
        </p:grpSpPr>
        <p:sp>
          <p:nvSpPr>
            <p:cNvPr id="15" name="任意多边形 1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6" name="任意多边形 1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7" name="任意多边形 1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18"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8.1 </a:t>
            </a:r>
            <a:r>
              <a:rPr lang="zh-CN" altLang="en-US" sz="2100" b="1" spc="225" dirty="0">
                <a:solidFill>
                  <a:prstClr val="white"/>
                </a:solidFill>
              </a:rPr>
              <a:t>控制结构</a:t>
            </a:r>
          </a:p>
        </p:txBody>
      </p:sp>
      <p:sp>
        <p:nvSpPr>
          <p:cNvPr id="20"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1" name="文本框 27"/>
          <p:cNvSpPr txBox="1"/>
          <p:nvPr/>
        </p:nvSpPr>
        <p:spPr>
          <a:xfrm>
            <a:off x="6401867" y="234392"/>
            <a:ext cx="1447832" cy="300082"/>
          </a:xfrm>
          <a:prstGeom prst="rect">
            <a:avLst/>
          </a:prstGeom>
          <a:noFill/>
        </p:spPr>
        <p:txBody>
          <a:bodyPr wrap="none" rtlCol="0">
            <a:spAutoFit/>
          </a:bodyPr>
          <a:lstStyle/>
          <a:p>
            <a:r>
              <a:rPr lang="zh-CN" altLang="en-US" sz="1350" dirty="0">
                <a:solidFill>
                  <a:prstClr val="white"/>
                </a:solidFill>
              </a:rPr>
              <a:t>第八章 高级编程</a:t>
            </a:r>
          </a:p>
        </p:txBody>
      </p:sp>
    </p:spTree>
    <p:extLst>
      <p:ext uri="{BB962C8B-B14F-4D97-AF65-F5344CB8AC3E}">
        <p14:creationId xmlns:p14="http://schemas.microsoft.com/office/powerpoint/2010/main" val="5255273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TextBox 18"/>
          <p:cNvSpPr txBox="1"/>
          <p:nvPr/>
        </p:nvSpPr>
        <p:spPr>
          <a:xfrm>
            <a:off x="1237956" y="1598921"/>
            <a:ext cx="7652825" cy="4093428"/>
          </a:xfrm>
          <a:prstGeom prst="rect">
            <a:avLst/>
          </a:prstGeom>
          <a:noFill/>
        </p:spPr>
        <p:txBody>
          <a:bodyPr wrap="square" rtlCol="0">
            <a:spAutoFit/>
          </a:bodyPr>
          <a:lstStyle/>
          <a:p>
            <a:pPr indent="457200"/>
            <a:r>
              <a:rPr lang="zh-CN" altLang="en-US" sz="2000" dirty="0">
                <a:solidFill>
                  <a:schemeClr val="tx1">
                    <a:lumMod val="75000"/>
                    <a:lumOff val="25000"/>
                  </a:schemeClr>
                </a:solidFill>
              </a:rPr>
              <a:t>水果店不打折你就吃不到西瓜，你不开心。那么，我们让计算机更智能一些。假如西瓜打折，就买西瓜；不打折的话让计算机跟老板讲价，老板同意打折，就买西瓜；不同意，不吃了；</a:t>
            </a:r>
            <a:endParaRPr lang="en-US" altLang="zh-CN" sz="2000" dirty="0">
              <a:solidFill>
                <a:schemeClr val="tx1">
                  <a:lumMod val="75000"/>
                  <a:lumOff val="25000"/>
                </a:schemeClr>
              </a:solidFill>
            </a:endParaRPr>
          </a:p>
          <a:p>
            <a:pPr indent="457200"/>
            <a:endParaRPr lang="en-US" altLang="zh-CN" sz="2000" dirty="0">
              <a:solidFill>
                <a:schemeClr val="tx1">
                  <a:lumMod val="75000"/>
                  <a:lumOff val="25000"/>
                </a:schemeClr>
              </a:solidFill>
            </a:endParaRPr>
          </a:p>
          <a:p>
            <a:pPr lvl="1"/>
            <a:r>
              <a:rPr lang="en-US" altLang="zh-CN" sz="2000" dirty="0">
                <a:solidFill>
                  <a:schemeClr val="tx1">
                    <a:lumMod val="75000"/>
                    <a:lumOff val="25000"/>
                  </a:schemeClr>
                </a:solidFill>
              </a:rPr>
              <a:t>if  (</a:t>
            </a:r>
            <a:r>
              <a:rPr lang="zh-CN" altLang="en-US" sz="2000" dirty="0">
                <a:solidFill>
                  <a:schemeClr val="tx1">
                    <a:lumMod val="75000"/>
                    <a:lumOff val="25000"/>
                  </a:schemeClr>
                </a:solidFill>
              </a:rPr>
              <a:t>水果店打折</a:t>
            </a:r>
            <a:r>
              <a:rPr lang="en-US" altLang="zh-CN" sz="2000" dirty="0">
                <a:solidFill>
                  <a:schemeClr val="tx1">
                    <a:lumMod val="75000"/>
                    <a:lumOff val="25000"/>
                  </a:schemeClr>
                </a:solidFill>
              </a:rPr>
              <a:t>)</a:t>
            </a:r>
            <a:endParaRPr lang="zh-CN" altLang="en-US" sz="2000" dirty="0">
              <a:solidFill>
                <a:schemeClr val="tx1">
                  <a:lumMod val="75000"/>
                  <a:lumOff val="25000"/>
                </a:schemeClr>
              </a:solidFill>
            </a:endParaRPr>
          </a:p>
          <a:p>
            <a:pPr lvl="1"/>
            <a:r>
              <a:rPr lang="zh-CN" altLang="en-US" sz="2000" dirty="0">
                <a:solidFill>
                  <a:schemeClr val="tx1">
                    <a:lumMod val="75000"/>
                    <a:lumOff val="25000"/>
                  </a:schemeClr>
                </a:solidFill>
              </a:rPr>
              <a:t>   买西瓜</a:t>
            </a:r>
          </a:p>
          <a:p>
            <a:pPr lvl="1"/>
            <a:r>
              <a:rPr lang="en-US" altLang="zh-CN" sz="2000" dirty="0">
                <a:solidFill>
                  <a:schemeClr val="tx1">
                    <a:lumMod val="75000"/>
                    <a:lumOff val="25000"/>
                  </a:schemeClr>
                </a:solidFill>
              </a:rPr>
              <a:t>else</a:t>
            </a:r>
          </a:p>
          <a:p>
            <a:pPr lvl="1"/>
            <a:r>
              <a:rPr lang="en-US" altLang="zh-CN" sz="2000" dirty="0">
                <a:solidFill>
                  <a:schemeClr val="tx1">
                    <a:lumMod val="75000"/>
                    <a:lumOff val="25000"/>
                  </a:schemeClr>
                </a:solidFill>
              </a:rPr>
              <a:t>   </a:t>
            </a:r>
            <a:r>
              <a:rPr lang="zh-CN" altLang="en-US" sz="2000" dirty="0">
                <a:solidFill>
                  <a:schemeClr val="tx1">
                    <a:lumMod val="75000"/>
                    <a:lumOff val="25000"/>
                  </a:schemeClr>
                </a:solidFill>
              </a:rPr>
              <a:t>与老板讲价</a:t>
            </a:r>
          </a:p>
          <a:p>
            <a:pPr lvl="1"/>
            <a:r>
              <a:rPr lang="zh-CN" altLang="en-US" sz="2000" dirty="0">
                <a:solidFill>
                  <a:schemeClr val="tx1">
                    <a:lumMod val="75000"/>
                    <a:lumOff val="25000"/>
                  </a:schemeClr>
                </a:solidFill>
              </a:rPr>
              <a:t>   </a:t>
            </a:r>
            <a:r>
              <a:rPr lang="en-US" altLang="zh-CN" sz="2000" dirty="0">
                <a:solidFill>
                  <a:schemeClr val="tx1">
                    <a:lumMod val="75000"/>
                    <a:lumOff val="25000"/>
                  </a:schemeClr>
                </a:solidFill>
              </a:rPr>
              <a:t>if (</a:t>
            </a:r>
            <a:r>
              <a:rPr lang="zh-CN" altLang="en-US" sz="2000" dirty="0">
                <a:solidFill>
                  <a:schemeClr val="tx1">
                    <a:lumMod val="75000"/>
                    <a:lumOff val="25000"/>
                  </a:schemeClr>
                </a:solidFill>
              </a:rPr>
              <a:t>讲价成功</a:t>
            </a:r>
            <a:r>
              <a:rPr lang="en-US" altLang="zh-CN" sz="2000" dirty="0">
                <a:solidFill>
                  <a:schemeClr val="tx1">
                    <a:lumMod val="75000"/>
                    <a:lumOff val="25000"/>
                  </a:schemeClr>
                </a:solidFill>
              </a:rPr>
              <a:t>)</a:t>
            </a:r>
            <a:endParaRPr lang="zh-CN" altLang="en-US" sz="2000" dirty="0">
              <a:solidFill>
                <a:schemeClr val="tx1">
                  <a:lumMod val="75000"/>
                  <a:lumOff val="25000"/>
                </a:schemeClr>
              </a:solidFill>
            </a:endParaRPr>
          </a:p>
          <a:p>
            <a:pPr lvl="1"/>
            <a:r>
              <a:rPr lang="zh-CN" altLang="en-US" sz="2000" dirty="0">
                <a:solidFill>
                  <a:schemeClr val="tx1">
                    <a:lumMod val="75000"/>
                    <a:lumOff val="25000"/>
                  </a:schemeClr>
                </a:solidFill>
              </a:rPr>
              <a:t>       买西瓜</a:t>
            </a:r>
          </a:p>
          <a:p>
            <a:pPr lvl="1"/>
            <a:r>
              <a:rPr lang="zh-CN" altLang="en-US" sz="2000" dirty="0">
                <a:solidFill>
                  <a:schemeClr val="tx1">
                    <a:lumMod val="75000"/>
                    <a:lumOff val="25000"/>
                  </a:schemeClr>
                </a:solidFill>
              </a:rPr>
              <a:t>   </a:t>
            </a:r>
            <a:r>
              <a:rPr lang="en-US" altLang="zh-CN" sz="2000" dirty="0">
                <a:solidFill>
                  <a:schemeClr val="tx1">
                    <a:lumMod val="75000"/>
                    <a:lumOff val="25000"/>
                  </a:schemeClr>
                </a:solidFill>
              </a:rPr>
              <a:t>else:</a:t>
            </a:r>
          </a:p>
          <a:p>
            <a:pPr lvl="1"/>
            <a:r>
              <a:rPr lang="en-US" altLang="zh-CN" sz="2000" dirty="0">
                <a:solidFill>
                  <a:schemeClr val="tx1">
                    <a:lumMod val="75000"/>
                    <a:lumOff val="25000"/>
                  </a:schemeClr>
                </a:solidFill>
              </a:rPr>
              <a:t>       </a:t>
            </a:r>
            <a:r>
              <a:rPr lang="zh-CN" altLang="en-US" sz="2000" dirty="0">
                <a:solidFill>
                  <a:schemeClr val="tx1">
                    <a:lumMod val="75000"/>
                    <a:lumOff val="25000"/>
                  </a:schemeClr>
                </a:solidFill>
              </a:rPr>
              <a:t>不吃了。</a:t>
            </a:r>
          </a:p>
          <a:p>
            <a:pPr indent="457200"/>
            <a:endParaRPr lang="zh-CN" altLang="en-US" sz="2000" dirty="0">
              <a:solidFill>
                <a:schemeClr val="tx1">
                  <a:lumMod val="75000"/>
                  <a:lumOff val="25000"/>
                </a:schemeClr>
              </a:solidFill>
            </a:endParaRPr>
          </a:p>
        </p:txBody>
      </p:sp>
      <p:sp>
        <p:nvSpPr>
          <p:cNvPr id="22" name="文本框 12"/>
          <p:cNvSpPr txBox="1"/>
          <p:nvPr/>
        </p:nvSpPr>
        <p:spPr>
          <a:xfrm>
            <a:off x="541465" y="781992"/>
            <a:ext cx="5689904" cy="830997"/>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en-US" altLang="zh-CN" sz="2400" dirty="0">
                <a:solidFill>
                  <a:schemeClr val="tx1">
                    <a:lumMod val="75000"/>
                    <a:lumOff val="25000"/>
                  </a:schemeClr>
                </a:solidFill>
              </a:rPr>
              <a:t>if-else</a:t>
            </a:r>
            <a:r>
              <a:rPr lang="zh-CN" altLang="zh-CN" sz="2400" dirty="0">
                <a:solidFill>
                  <a:schemeClr val="tx1">
                    <a:lumMod val="75000"/>
                    <a:lumOff val="25000"/>
                  </a:schemeClr>
                </a:solidFill>
              </a:rPr>
              <a:t>结构</a:t>
            </a:r>
            <a:endParaRPr lang="zh-CN" altLang="zh-CN" sz="2400" dirty="0"/>
          </a:p>
          <a:p>
            <a:pPr>
              <a:buClr>
                <a:schemeClr val="accent1"/>
              </a:buClr>
            </a:pPr>
            <a:endParaRPr kumimoji="1" lang="en-US" altLang="zh-CN" sz="2400" dirty="0"/>
          </a:p>
        </p:txBody>
      </p:sp>
      <p:grpSp>
        <p:nvGrpSpPr>
          <p:cNvPr id="13" name="组合 12"/>
          <p:cNvGrpSpPr/>
          <p:nvPr/>
        </p:nvGrpSpPr>
        <p:grpSpPr>
          <a:xfrm>
            <a:off x="-1" y="-2439"/>
            <a:ext cx="9145786" cy="718410"/>
            <a:chOff x="-1" y="190175"/>
            <a:chExt cx="9145786" cy="525795"/>
          </a:xfrm>
        </p:grpSpPr>
        <p:sp>
          <p:nvSpPr>
            <p:cNvPr id="14" name="任意多边形 13"/>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5" name="任意多边形 14"/>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6" name="任意多边形 15"/>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17"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8.1 </a:t>
            </a:r>
            <a:r>
              <a:rPr lang="zh-CN" altLang="en-US" sz="2100" b="1" spc="225" dirty="0">
                <a:solidFill>
                  <a:prstClr val="white"/>
                </a:solidFill>
              </a:rPr>
              <a:t>控制结构</a:t>
            </a:r>
          </a:p>
        </p:txBody>
      </p:sp>
      <p:sp>
        <p:nvSpPr>
          <p:cNvPr id="18"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0" name="文本框 27"/>
          <p:cNvSpPr txBox="1"/>
          <p:nvPr/>
        </p:nvSpPr>
        <p:spPr>
          <a:xfrm>
            <a:off x="6401867" y="234392"/>
            <a:ext cx="1447832" cy="300082"/>
          </a:xfrm>
          <a:prstGeom prst="rect">
            <a:avLst/>
          </a:prstGeom>
          <a:noFill/>
        </p:spPr>
        <p:txBody>
          <a:bodyPr wrap="none" rtlCol="0">
            <a:spAutoFit/>
          </a:bodyPr>
          <a:lstStyle/>
          <a:p>
            <a:r>
              <a:rPr lang="zh-CN" altLang="en-US" sz="1350" dirty="0">
                <a:solidFill>
                  <a:prstClr val="white"/>
                </a:solidFill>
              </a:rPr>
              <a:t>第八章 高级编程</a:t>
            </a:r>
          </a:p>
        </p:txBody>
      </p:sp>
    </p:spTree>
    <p:extLst>
      <p:ext uri="{BB962C8B-B14F-4D97-AF65-F5344CB8AC3E}">
        <p14:creationId xmlns:p14="http://schemas.microsoft.com/office/powerpoint/2010/main" val="33762612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TextBox 18"/>
          <p:cNvSpPr txBox="1"/>
          <p:nvPr/>
        </p:nvSpPr>
        <p:spPr>
          <a:xfrm>
            <a:off x="1237956" y="1598921"/>
            <a:ext cx="7652825" cy="4708981"/>
          </a:xfrm>
          <a:prstGeom prst="rect">
            <a:avLst/>
          </a:prstGeom>
          <a:noFill/>
        </p:spPr>
        <p:txBody>
          <a:bodyPr wrap="square" rtlCol="0">
            <a:spAutoFit/>
          </a:bodyPr>
          <a:lstStyle/>
          <a:p>
            <a:pPr indent="457200"/>
            <a:r>
              <a:rPr lang="zh-CN" altLang="en-US" sz="2000" dirty="0">
                <a:solidFill>
                  <a:schemeClr val="tx1">
                    <a:lumMod val="75000"/>
                    <a:lumOff val="25000"/>
                  </a:schemeClr>
                </a:solidFill>
              </a:rPr>
              <a:t>虽然和老板讲价一般都能讲成功，但是有的老板给力给打五折，有的老板只给打九折。你就想了，若老板打五折，我就买两个，今天吃一个，明天吃一个。若老板不给力，打折不到五折，就买一个，今天先吃，明天再说。</a:t>
            </a:r>
            <a:endParaRPr lang="en-US" altLang="zh-CN" sz="2000" dirty="0">
              <a:solidFill>
                <a:schemeClr val="tx1">
                  <a:lumMod val="75000"/>
                  <a:lumOff val="25000"/>
                </a:schemeClr>
              </a:solidFill>
            </a:endParaRPr>
          </a:p>
          <a:p>
            <a:pPr lvl="2"/>
            <a:r>
              <a:rPr lang="en-US" altLang="zh-CN" sz="2000" dirty="0">
                <a:solidFill>
                  <a:schemeClr val="tx1">
                    <a:lumMod val="75000"/>
                    <a:lumOff val="25000"/>
                  </a:schemeClr>
                </a:solidFill>
              </a:rPr>
              <a:t>if  (</a:t>
            </a:r>
            <a:r>
              <a:rPr lang="zh-CN" altLang="en-US" sz="2000" dirty="0">
                <a:solidFill>
                  <a:schemeClr val="tx1">
                    <a:lumMod val="75000"/>
                    <a:lumOff val="25000"/>
                  </a:schemeClr>
                </a:solidFill>
              </a:rPr>
              <a:t>水果店打折</a:t>
            </a:r>
            <a:r>
              <a:rPr lang="en-US" altLang="zh-CN" sz="2000" dirty="0">
                <a:solidFill>
                  <a:schemeClr val="tx1">
                    <a:lumMod val="75000"/>
                    <a:lumOff val="25000"/>
                  </a:schemeClr>
                </a:solidFill>
              </a:rPr>
              <a:t>)</a:t>
            </a:r>
            <a:endParaRPr lang="zh-CN" altLang="en-US" sz="2000" dirty="0">
              <a:solidFill>
                <a:schemeClr val="tx1">
                  <a:lumMod val="75000"/>
                  <a:lumOff val="25000"/>
                </a:schemeClr>
              </a:solidFill>
            </a:endParaRPr>
          </a:p>
          <a:p>
            <a:pPr lvl="2"/>
            <a:r>
              <a:rPr lang="zh-CN" altLang="en-US" sz="2000" dirty="0">
                <a:solidFill>
                  <a:schemeClr val="tx1">
                    <a:lumMod val="75000"/>
                    <a:lumOff val="25000"/>
                  </a:schemeClr>
                </a:solidFill>
              </a:rPr>
              <a:t>   买西瓜</a:t>
            </a:r>
          </a:p>
          <a:p>
            <a:pPr lvl="2"/>
            <a:r>
              <a:rPr lang="en-US" altLang="zh-CN" sz="2000" dirty="0">
                <a:solidFill>
                  <a:schemeClr val="tx1">
                    <a:lumMod val="75000"/>
                    <a:lumOff val="25000"/>
                  </a:schemeClr>
                </a:solidFill>
              </a:rPr>
              <a:t>else:</a:t>
            </a:r>
          </a:p>
          <a:p>
            <a:pPr lvl="2"/>
            <a:r>
              <a:rPr lang="en-US" altLang="zh-CN" sz="2000" dirty="0">
                <a:solidFill>
                  <a:schemeClr val="tx1">
                    <a:lumMod val="75000"/>
                    <a:lumOff val="25000"/>
                  </a:schemeClr>
                </a:solidFill>
              </a:rPr>
              <a:t>   </a:t>
            </a:r>
            <a:r>
              <a:rPr lang="zh-CN" altLang="en-US" sz="2000" dirty="0">
                <a:solidFill>
                  <a:schemeClr val="tx1">
                    <a:lumMod val="75000"/>
                    <a:lumOff val="25000"/>
                  </a:schemeClr>
                </a:solidFill>
              </a:rPr>
              <a:t>与老板讲价</a:t>
            </a:r>
          </a:p>
          <a:p>
            <a:pPr lvl="2"/>
            <a:r>
              <a:rPr lang="zh-CN" altLang="en-US" sz="2000" dirty="0">
                <a:solidFill>
                  <a:schemeClr val="tx1">
                    <a:lumMod val="75000"/>
                    <a:lumOff val="25000"/>
                  </a:schemeClr>
                </a:solidFill>
              </a:rPr>
              <a:t>   </a:t>
            </a:r>
            <a:r>
              <a:rPr lang="en-US" altLang="zh-CN" sz="2000" dirty="0">
                <a:solidFill>
                  <a:schemeClr val="tx1">
                    <a:lumMod val="75000"/>
                    <a:lumOff val="25000"/>
                  </a:schemeClr>
                </a:solidFill>
              </a:rPr>
              <a:t>if (</a:t>
            </a:r>
            <a:r>
              <a:rPr lang="zh-CN" altLang="en-US" sz="2000" dirty="0">
                <a:solidFill>
                  <a:schemeClr val="tx1">
                    <a:lumMod val="75000"/>
                    <a:lumOff val="25000"/>
                  </a:schemeClr>
                </a:solidFill>
              </a:rPr>
              <a:t>打折成功 </a:t>
            </a:r>
            <a:r>
              <a:rPr lang="en-US" altLang="zh-CN" sz="2000" dirty="0">
                <a:solidFill>
                  <a:schemeClr val="tx1">
                    <a:lumMod val="75000"/>
                    <a:lumOff val="25000"/>
                  </a:schemeClr>
                </a:solidFill>
              </a:rPr>
              <a:t>&amp;&amp;</a:t>
            </a:r>
            <a:r>
              <a:rPr lang="zh-CN" altLang="en-US" sz="2000" dirty="0">
                <a:solidFill>
                  <a:schemeClr val="tx1">
                    <a:lumMod val="75000"/>
                    <a:lumOff val="25000"/>
                  </a:schemeClr>
                </a:solidFill>
              </a:rPr>
              <a:t>打折力度</a:t>
            </a:r>
            <a:r>
              <a:rPr lang="en-US" altLang="zh-CN" sz="2000" dirty="0">
                <a:solidFill>
                  <a:schemeClr val="tx1">
                    <a:lumMod val="75000"/>
                    <a:lumOff val="25000"/>
                  </a:schemeClr>
                </a:solidFill>
              </a:rPr>
              <a:t>&lt;=5)</a:t>
            </a:r>
            <a:endParaRPr lang="zh-CN" altLang="en-US" sz="2000" dirty="0">
              <a:solidFill>
                <a:schemeClr val="tx1">
                  <a:lumMod val="75000"/>
                  <a:lumOff val="25000"/>
                </a:schemeClr>
              </a:solidFill>
            </a:endParaRPr>
          </a:p>
          <a:p>
            <a:pPr lvl="2"/>
            <a:r>
              <a:rPr lang="zh-CN" altLang="en-US" sz="2000" dirty="0">
                <a:solidFill>
                  <a:schemeClr val="tx1">
                    <a:lumMod val="75000"/>
                    <a:lumOff val="25000"/>
                  </a:schemeClr>
                </a:solidFill>
              </a:rPr>
              <a:t>       买两个西瓜</a:t>
            </a:r>
          </a:p>
          <a:p>
            <a:pPr lvl="2"/>
            <a:r>
              <a:rPr lang="zh-CN" altLang="en-US" sz="2000" dirty="0">
                <a:solidFill>
                  <a:schemeClr val="tx1">
                    <a:lumMod val="75000"/>
                    <a:lumOff val="25000"/>
                  </a:schemeClr>
                </a:solidFill>
              </a:rPr>
              <a:t>   </a:t>
            </a:r>
            <a:r>
              <a:rPr lang="en-US" altLang="zh-CN" sz="2000" dirty="0" err="1">
                <a:solidFill>
                  <a:schemeClr val="tx1">
                    <a:lumMod val="75000"/>
                    <a:lumOff val="25000"/>
                  </a:schemeClr>
                </a:solidFill>
              </a:rPr>
              <a:t>elseif</a:t>
            </a:r>
            <a:r>
              <a:rPr lang="en-US" altLang="zh-CN" sz="2000" dirty="0">
                <a:solidFill>
                  <a:schemeClr val="tx1">
                    <a:lumMod val="75000"/>
                    <a:lumOff val="25000"/>
                  </a:schemeClr>
                </a:solidFill>
              </a:rPr>
              <a:t> (</a:t>
            </a:r>
            <a:r>
              <a:rPr lang="zh-CN" altLang="en-US" sz="2000" dirty="0">
                <a:solidFill>
                  <a:schemeClr val="tx1">
                    <a:lumMod val="75000"/>
                    <a:lumOff val="25000"/>
                  </a:schemeClr>
                </a:solidFill>
              </a:rPr>
              <a:t>打折成功 </a:t>
            </a:r>
            <a:r>
              <a:rPr lang="en-US" altLang="zh-CN" sz="2000" dirty="0">
                <a:solidFill>
                  <a:schemeClr val="tx1">
                    <a:lumMod val="75000"/>
                    <a:lumOff val="25000"/>
                  </a:schemeClr>
                </a:solidFill>
              </a:rPr>
              <a:t>&amp;&amp; </a:t>
            </a:r>
            <a:r>
              <a:rPr lang="zh-CN" altLang="en-US" sz="2000" dirty="0">
                <a:solidFill>
                  <a:schemeClr val="tx1">
                    <a:lumMod val="75000"/>
                    <a:lumOff val="25000"/>
                  </a:schemeClr>
                </a:solidFill>
              </a:rPr>
              <a:t>打折力度 </a:t>
            </a:r>
            <a:r>
              <a:rPr lang="en-US" altLang="zh-CN" sz="2000" dirty="0">
                <a:solidFill>
                  <a:schemeClr val="tx1">
                    <a:lumMod val="75000"/>
                    <a:lumOff val="25000"/>
                  </a:schemeClr>
                </a:solidFill>
              </a:rPr>
              <a:t>&gt; 5)</a:t>
            </a:r>
            <a:endParaRPr lang="zh-CN" altLang="en-US" sz="2000" dirty="0">
              <a:solidFill>
                <a:schemeClr val="tx1">
                  <a:lumMod val="75000"/>
                  <a:lumOff val="25000"/>
                </a:schemeClr>
              </a:solidFill>
            </a:endParaRPr>
          </a:p>
          <a:p>
            <a:pPr lvl="2"/>
            <a:r>
              <a:rPr lang="zh-CN" altLang="en-US" sz="2000" dirty="0">
                <a:solidFill>
                  <a:schemeClr val="tx1">
                    <a:lumMod val="75000"/>
                    <a:lumOff val="25000"/>
                  </a:schemeClr>
                </a:solidFill>
              </a:rPr>
              <a:t>       买一个西瓜</a:t>
            </a:r>
          </a:p>
          <a:p>
            <a:pPr lvl="2"/>
            <a:r>
              <a:rPr lang="zh-CN" altLang="en-US" sz="2000" dirty="0">
                <a:solidFill>
                  <a:schemeClr val="tx1">
                    <a:lumMod val="75000"/>
                    <a:lumOff val="25000"/>
                  </a:schemeClr>
                </a:solidFill>
              </a:rPr>
              <a:t>   </a:t>
            </a:r>
            <a:r>
              <a:rPr lang="en-US" altLang="zh-CN" sz="2000" dirty="0">
                <a:solidFill>
                  <a:schemeClr val="tx1">
                    <a:lumMod val="75000"/>
                    <a:lumOff val="25000"/>
                  </a:schemeClr>
                </a:solidFill>
              </a:rPr>
              <a:t>else:</a:t>
            </a:r>
          </a:p>
          <a:p>
            <a:pPr lvl="2"/>
            <a:r>
              <a:rPr lang="en-US" altLang="zh-CN" sz="2000" dirty="0">
                <a:solidFill>
                  <a:schemeClr val="tx1">
                    <a:lumMod val="75000"/>
                    <a:lumOff val="25000"/>
                  </a:schemeClr>
                </a:solidFill>
              </a:rPr>
              <a:t>       </a:t>
            </a:r>
            <a:r>
              <a:rPr lang="zh-CN" altLang="en-US" sz="2000" dirty="0">
                <a:solidFill>
                  <a:schemeClr val="tx1">
                    <a:lumMod val="75000"/>
                    <a:lumOff val="25000"/>
                  </a:schemeClr>
                </a:solidFill>
              </a:rPr>
              <a:t>不吃了。</a:t>
            </a:r>
          </a:p>
          <a:p>
            <a:pPr indent="457200"/>
            <a:endParaRPr lang="zh-CN" altLang="en-US" sz="2000" dirty="0">
              <a:solidFill>
                <a:schemeClr val="tx1">
                  <a:lumMod val="75000"/>
                  <a:lumOff val="25000"/>
                </a:schemeClr>
              </a:solidFill>
            </a:endParaRPr>
          </a:p>
        </p:txBody>
      </p:sp>
      <p:sp>
        <p:nvSpPr>
          <p:cNvPr id="22" name="文本框 12"/>
          <p:cNvSpPr txBox="1"/>
          <p:nvPr/>
        </p:nvSpPr>
        <p:spPr>
          <a:xfrm>
            <a:off x="541465" y="781992"/>
            <a:ext cx="5689904" cy="830997"/>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en-US" altLang="zh-CN" sz="2400" dirty="0">
                <a:solidFill>
                  <a:schemeClr val="tx1">
                    <a:lumMod val="75000"/>
                    <a:lumOff val="25000"/>
                  </a:schemeClr>
                </a:solidFill>
              </a:rPr>
              <a:t>if-else</a:t>
            </a:r>
            <a:r>
              <a:rPr lang="zh-CN" altLang="zh-CN" sz="2400" dirty="0">
                <a:solidFill>
                  <a:schemeClr val="tx1">
                    <a:lumMod val="75000"/>
                    <a:lumOff val="25000"/>
                  </a:schemeClr>
                </a:solidFill>
              </a:rPr>
              <a:t>结构</a:t>
            </a:r>
            <a:endParaRPr lang="zh-CN" altLang="zh-CN" sz="2400" dirty="0"/>
          </a:p>
          <a:p>
            <a:pPr>
              <a:buClr>
                <a:schemeClr val="accent1"/>
              </a:buClr>
            </a:pPr>
            <a:endParaRPr kumimoji="1" lang="en-US" altLang="zh-CN" sz="2400" dirty="0"/>
          </a:p>
        </p:txBody>
      </p:sp>
      <p:grpSp>
        <p:nvGrpSpPr>
          <p:cNvPr id="13" name="组合 12"/>
          <p:cNvGrpSpPr/>
          <p:nvPr/>
        </p:nvGrpSpPr>
        <p:grpSpPr>
          <a:xfrm>
            <a:off x="-1" y="-2439"/>
            <a:ext cx="9145786" cy="718410"/>
            <a:chOff x="-1" y="190175"/>
            <a:chExt cx="9145786" cy="525795"/>
          </a:xfrm>
        </p:grpSpPr>
        <p:sp>
          <p:nvSpPr>
            <p:cNvPr id="14" name="任意多边形 13"/>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5" name="任意多边形 14"/>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6" name="任意多边形 15"/>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17"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8.1 </a:t>
            </a:r>
            <a:r>
              <a:rPr lang="zh-CN" altLang="en-US" sz="2100" b="1" spc="225" dirty="0">
                <a:solidFill>
                  <a:prstClr val="white"/>
                </a:solidFill>
              </a:rPr>
              <a:t>控制结构</a:t>
            </a:r>
          </a:p>
        </p:txBody>
      </p:sp>
      <p:sp>
        <p:nvSpPr>
          <p:cNvPr id="18"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0" name="文本框 27"/>
          <p:cNvSpPr txBox="1"/>
          <p:nvPr/>
        </p:nvSpPr>
        <p:spPr>
          <a:xfrm>
            <a:off x="6401867" y="234392"/>
            <a:ext cx="1447832" cy="300082"/>
          </a:xfrm>
          <a:prstGeom prst="rect">
            <a:avLst/>
          </a:prstGeom>
          <a:noFill/>
        </p:spPr>
        <p:txBody>
          <a:bodyPr wrap="none" rtlCol="0">
            <a:spAutoFit/>
          </a:bodyPr>
          <a:lstStyle/>
          <a:p>
            <a:r>
              <a:rPr lang="zh-CN" altLang="en-US" sz="1350" dirty="0">
                <a:solidFill>
                  <a:prstClr val="white"/>
                </a:solidFill>
              </a:rPr>
              <a:t>第八章 高级编程</a:t>
            </a:r>
          </a:p>
        </p:txBody>
      </p:sp>
    </p:spTree>
    <p:extLst>
      <p:ext uri="{BB962C8B-B14F-4D97-AF65-F5344CB8AC3E}">
        <p14:creationId xmlns:p14="http://schemas.microsoft.com/office/powerpoint/2010/main" val="31023679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TextBox 18"/>
          <p:cNvSpPr txBox="1"/>
          <p:nvPr/>
        </p:nvSpPr>
        <p:spPr>
          <a:xfrm>
            <a:off x="1237956" y="1598921"/>
            <a:ext cx="7652825" cy="3170099"/>
          </a:xfrm>
          <a:prstGeom prst="rect">
            <a:avLst/>
          </a:prstGeom>
          <a:noFill/>
        </p:spPr>
        <p:txBody>
          <a:bodyPr wrap="square" rtlCol="0">
            <a:spAutoFit/>
          </a:bodyPr>
          <a:lstStyle/>
          <a:p>
            <a:pPr indent="457200"/>
            <a:r>
              <a:rPr lang="zh-CN" altLang="en-US" sz="2000" dirty="0">
                <a:solidFill>
                  <a:schemeClr val="tx1">
                    <a:lumMod val="75000"/>
                    <a:lumOff val="25000"/>
                  </a:schemeClr>
                </a:solidFill>
              </a:rPr>
              <a:t>此外，有没有发现，打折成功这段代码其实也可以写成：</a:t>
            </a:r>
            <a:endParaRPr lang="en-US" altLang="zh-CN" sz="2000" dirty="0">
              <a:solidFill>
                <a:schemeClr val="tx1">
                  <a:lumMod val="75000"/>
                  <a:lumOff val="25000"/>
                </a:schemeClr>
              </a:solidFill>
            </a:endParaRPr>
          </a:p>
          <a:p>
            <a:pPr indent="457200"/>
            <a:endParaRPr lang="en-US" altLang="zh-CN" sz="2000" dirty="0">
              <a:solidFill>
                <a:schemeClr val="tx1">
                  <a:lumMod val="75000"/>
                  <a:lumOff val="25000"/>
                </a:schemeClr>
              </a:solidFill>
            </a:endParaRPr>
          </a:p>
          <a:p>
            <a:pPr lvl="2"/>
            <a:r>
              <a:rPr lang="en-US" altLang="zh-CN" sz="2000" dirty="0">
                <a:solidFill>
                  <a:schemeClr val="tx1">
                    <a:lumMod val="75000"/>
                    <a:lumOff val="25000"/>
                  </a:schemeClr>
                </a:solidFill>
              </a:rPr>
              <a:t> if (</a:t>
            </a:r>
            <a:r>
              <a:rPr lang="zh-CN" altLang="en-US" sz="2000" dirty="0">
                <a:solidFill>
                  <a:schemeClr val="tx1">
                    <a:lumMod val="75000"/>
                    <a:lumOff val="25000"/>
                  </a:schemeClr>
                </a:solidFill>
              </a:rPr>
              <a:t>打折成功</a:t>
            </a:r>
            <a:r>
              <a:rPr lang="en-US" altLang="zh-CN" sz="2000" dirty="0">
                <a:solidFill>
                  <a:schemeClr val="tx1">
                    <a:lumMod val="75000"/>
                    <a:lumOff val="25000"/>
                  </a:schemeClr>
                </a:solidFill>
              </a:rPr>
              <a:t>)</a:t>
            </a:r>
            <a:endParaRPr lang="zh-CN" altLang="en-US" sz="2000" dirty="0">
              <a:solidFill>
                <a:schemeClr val="tx1">
                  <a:lumMod val="75000"/>
                  <a:lumOff val="25000"/>
                </a:schemeClr>
              </a:solidFill>
            </a:endParaRPr>
          </a:p>
          <a:p>
            <a:pPr lvl="2"/>
            <a:r>
              <a:rPr lang="zh-CN" altLang="en-US" sz="2000" dirty="0">
                <a:solidFill>
                  <a:schemeClr val="tx1">
                    <a:lumMod val="75000"/>
                    <a:lumOff val="25000"/>
                  </a:schemeClr>
                </a:solidFill>
              </a:rPr>
              <a:t>       </a:t>
            </a:r>
            <a:r>
              <a:rPr lang="en-US" altLang="zh-CN" sz="2000" dirty="0">
                <a:solidFill>
                  <a:schemeClr val="tx1">
                    <a:lumMod val="75000"/>
                    <a:lumOff val="25000"/>
                  </a:schemeClr>
                </a:solidFill>
              </a:rPr>
              <a:t>if (</a:t>
            </a:r>
            <a:r>
              <a:rPr lang="zh-CN" altLang="en-US" sz="2000" dirty="0">
                <a:solidFill>
                  <a:schemeClr val="tx1">
                    <a:lumMod val="75000"/>
                    <a:lumOff val="25000"/>
                  </a:schemeClr>
                </a:solidFill>
              </a:rPr>
              <a:t>打折力度</a:t>
            </a:r>
            <a:r>
              <a:rPr lang="en-US" altLang="zh-CN" sz="2000" dirty="0">
                <a:solidFill>
                  <a:schemeClr val="tx1">
                    <a:lumMod val="75000"/>
                    <a:lumOff val="25000"/>
                  </a:schemeClr>
                </a:solidFill>
              </a:rPr>
              <a:t>&lt;=5)</a:t>
            </a:r>
            <a:endParaRPr lang="zh-CN" altLang="en-US" sz="2000" dirty="0">
              <a:solidFill>
                <a:schemeClr val="tx1">
                  <a:lumMod val="75000"/>
                  <a:lumOff val="25000"/>
                </a:schemeClr>
              </a:solidFill>
            </a:endParaRPr>
          </a:p>
          <a:p>
            <a:pPr lvl="2"/>
            <a:r>
              <a:rPr lang="zh-CN" altLang="en-US" sz="2000" dirty="0">
                <a:solidFill>
                  <a:schemeClr val="tx1">
                    <a:lumMod val="75000"/>
                    <a:lumOff val="25000"/>
                  </a:schemeClr>
                </a:solidFill>
              </a:rPr>
              <a:t>           买两个西瓜</a:t>
            </a:r>
          </a:p>
          <a:p>
            <a:pPr lvl="2"/>
            <a:r>
              <a:rPr lang="zh-CN" altLang="en-US" sz="2000" dirty="0">
                <a:solidFill>
                  <a:schemeClr val="tx1">
                    <a:lumMod val="75000"/>
                    <a:lumOff val="25000"/>
                  </a:schemeClr>
                </a:solidFill>
              </a:rPr>
              <a:t>       </a:t>
            </a:r>
            <a:r>
              <a:rPr lang="en-US" altLang="zh-CN" sz="2000" dirty="0">
                <a:solidFill>
                  <a:schemeClr val="tx1">
                    <a:lumMod val="75000"/>
                    <a:lumOff val="25000"/>
                  </a:schemeClr>
                </a:solidFill>
              </a:rPr>
              <a:t>else:</a:t>
            </a:r>
          </a:p>
          <a:p>
            <a:pPr lvl="2"/>
            <a:r>
              <a:rPr lang="en-US" altLang="zh-CN" sz="2000" dirty="0">
                <a:solidFill>
                  <a:schemeClr val="tx1">
                    <a:lumMod val="75000"/>
                    <a:lumOff val="25000"/>
                  </a:schemeClr>
                </a:solidFill>
              </a:rPr>
              <a:t>           </a:t>
            </a:r>
            <a:r>
              <a:rPr lang="zh-CN" altLang="en-US" sz="2000" dirty="0">
                <a:solidFill>
                  <a:schemeClr val="tx1">
                    <a:lumMod val="75000"/>
                    <a:lumOff val="25000"/>
                  </a:schemeClr>
                </a:solidFill>
              </a:rPr>
              <a:t>买一个西瓜</a:t>
            </a:r>
          </a:p>
          <a:p>
            <a:pPr lvl="2"/>
            <a:r>
              <a:rPr lang="zh-CN" altLang="en-US" sz="2000" dirty="0">
                <a:solidFill>
                  <a:schemeClr val="tx1">
                    <a:lumMod val="75000"/>
                    <a:lumOff val="25000"/>
                  </a:schemeClr>
                </a:solidFill>
              </a:rPr>
              <a:t>   </a:t>
            </a:r>
            <a:r>
              <a:rPr lang="en-US" altLang="zh-CN" sz="2000" dirty="0">
                <a:solidFill>
                  <a:schemeClr val="tx1">
                    <a:lumMod val="75000"/>
                    <a:lumOff val="25000"/>
                  </a:schemeClr>
                </a:solidFill>
              </a:rPr>
              <a:t>else:</a:t>
            </a:r>
          </a:p>
          <a:p>
            <a:pPr lvl="2"/>
            <a:r>
              <a:rPr lang="en-US" altLang="zh-CN" sz="2000" dirty="0">
                <a:solidFill>
                  <a:schemeClr val="tx1">
                    <a:lumMod val="75000"/>
                    <a:lumOff val="25000"/>
                  </a:schemeClr>
                </a:solidFill>
              </a:rPr>
              <a:t>       </a:t>
            </a:r>
            <a:r>
              <a:rPr lang="zh-CN" altLang="en-US" sz="2000" dirty="0">
                <a:solidFill>
                  <a:schemeClr val="tx1">
                    <a:lumMod val="75000"/>
                    <a:lumOff val="25000"/>
                  </a:schemeClr>
                </a:solidFill>
              </a:rPr>
              <a:t>不吃了。</a:t>
            </a:r>
          </a:p>
          <a:p>
            <a:pPr indent="457200"/>
            <a:endParaRPr lang="zh-CN" altLang="en-US" sz="2000" dirty="0">
              <a:solidFill>
                <a:schemeClr val="tx1">
                  <a:lumMod val="75000"/>
                  <a:lumOff val="25000"/>
                </a:schemeClr>
              </a:solidFill>
            </a:endParaRPr>
          </a:p>
        </p:txBody>
      </p:sp>
      <p:sp>
        <p:nvSpPr>
          <p:cNvPr id="22" name="文本框 12"/>
          <p:cNvSpPr txBox="1"/>
          <p:nvPr/>
        </p:nvSpPr>
        <p:spPr>
          <a:xfrm>
            <a:off x="541465" y="781992"/>
            <a:ext cx="5689904" cy="830997"/>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en-US" altLang="zh-CN" sz="2400" dirty="0">
                <a:solidFill>
                  <a:schemeClr val="tx1">
                    <a:lumMod val="75000"/>
                    <a:lumOff val="25000"/>
                  </a:schemeClr>
                </a:solidFill>
              </a:rPr>
              <a:t>if-else</a:t>
            </a:r>
            <a:r>
              <a:rPr lang="zh-CN" altLang="zh-CN" sz="2400" dirty="0">
                <a:solidFill>
                  <a:schemeClr val="tx1">
                    <a:lumMod val="75000"/>
                    <a:lumOff val="25000"/>
                  </a:schemeClr>
                </a:solidFill>
              </a:rPr>
              <a:t>结构</a:t>
            </a:r>
            <a:endParaRPr lang="zh-CN" altLang="zh-CN" sz="2400" dirty="0"/>
          </a:p>
          <a:p>
            <a:pPr>
              <a:buClr>
                <a:schemeClr val="accent1"/>
              </a:buClr>
            </a:pPr>
            <a:endParaRPr kumimoji="1" lang="en-US" altLang="zh-CN" sz="2400" dirty="0"/>
          </a:p>
        </p:txBody>
      </p:sp>
      <p:grpSp>
        <p:nvGrpSpPr>
          <p:cNvPr id="13" name="组合 12"/>
          <p:cNvGrpSpPr/>
          <p:nvPr/>
        </p:nvGrpSpPr>
        <p:grpSpPr>
          <a:xfrm>
            <a:off x="-1" y="-2439"/>
            <a:ext cx="9145786" cy="718410"/>
            <a:chOff x="-1" y="190175"/>
            <a:chExt cx="9145786" cy="525795"/>
          </a:xfrm>
        </p:grpSpPr>
        <p:sp>
          <p:nvSpPr>
            <p:cNvPr id="14" name="任意多边形 13"/>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5" name="任意多边形 14"/>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6" name="任意多边形 15"/>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17"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8.1 </a:t>
            </a:r>
            <a:r>
              <a:rPr lang="zh-CN" altLang="en-US" sz="2100" b="1" spc="225" dirty="0">
                <a:solidFill>
                  <a:prstClr val="white"/>
                </a:solidFill>
              </a:rPr>
              <a:t>控制结构</a:t>
            </a:r>
          </a:p>
        </p:txBody>
      </p:sp>
      <p:sp>
        <p:nvSpPr>
          <p:cNvPr id="18"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0" name="文本框 27"/>
          <p:cNvSpPr txBox="1"/>
          <p:nvPr/>
        </p:nvSpPr>
        <p:spPr>
          <a:xfrm>
            <a:off x="6401867" y="234392"/>
            <a:ext cx="1447832" cy="300082"/>
          </a:xfrm>
          <a:prstGeom prst="rect">
            <a:avLst/>
          </a:prstGeom>
          <a:noFill/>
        </p:spPr>
        <p:txBody>
          <a:bodyPr wrap="none" rtlCol="0">
            <a:spAutoFit/>
          </a:bodyPr>
          <a:lstStyle/>
          <a:p>
            <a:r>
              <a:rPr lang="zh-CN" altLang="en-US" sz="1350" dirty="0">
                <a:solidFill>
                  <a:prstClr val="white"/>
                </a:solidFill>
              </a:rPr>
              <a:t>第八章 高级编程</a:t>
            </a:r>
          </a:p>
        </p:txBody>
      </p:sp>
    </p:spTree>
    <p:extLst>
      <p:ext uri="{BB962C8B-B14F-4D97-AF65-F5344CB8AC3E}">
        <p14:creationId xmlns:p14="http://schemas.microsoft.com/office/powerpoint/2010/main" val="37791896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63" name="文本框 27"/>
          <p:cNvSpPr txBox="1"/>
          <p:nvPr/>
        </p:nvSpPr>
        <p:spPr>
          <a:xfrm>
            <a:off x="6373325" y="234392"/>
            <a:ext cx="1101584" cy="300082"/>
          </a:xfrm>
          <a:prstGeom prst="rect">
            <a:avLst/>
          </a:prstGeom>
          <a:noFill/>
        </p:spPr>
        <p:txBody>
          <a:bodyPr wrap="none" rtlCol="0">
            <a:spAutoFit/>
          </a:bodyPr>
          <a:lstStyle/>
          <a:p>
            <a:r>
              <a:rPr lang="zh-CN" altLang="en-US" sz="1350" dirty="0">
                <a:solidFill>
                  <a:prstClr val="white"/>
                </a:solidFill>
              </a:rPr>
              <a:t>第一章 绪论</a:t>
            </a:r>
          </a:p>
        </p:txBody>
      </p:sp>
      <p:sp>
        <p:nvSpPr>
          <p:cNvPr id="46" name="文本框 6"/>
          <p:cNvSpPr txBox="1"/>
          <p:nvPr/>
        </p:nvSpPr>
        <p:spPr>
          <a:xfrm>
            <a:off x="452232" y="173917"/>
            <a:ext cx="3175869" cy="415498"/>
          </a:xfrm>
          <a:prstGeom prst="rect">
            <a:avLst/>
          </a:prstGeom>
          <a:noFill/>
        </p:spPr>
        <p:txBody>
          <a:bodyPr wrap="none" rtlCol="0">
            <a:spAutoFit/>
          </a:bodyPr>
          <a:lstStyle/>
          <a:p>
            <a:r>
              <a:rPr lang="en-US" altLang="zh-CN" sz="2100" b="1" spc="225" dirty="0">
                <a:solidFill>
                  <a:prstClr val="white"/>
                </a:solidFill>
              </a:rPr>
              <a:t>1.2</a:t>
            </a:r>
            <a:r>
              <a:rPr lang="zh-CN" altLang="en-US" sz="2100" b="1" spc="225" dirty="0">
                <a:solidFill>
                  <a:prstClr val="white"/>
                </a:solidFill>
              </a:rPr>
              <a:t> 正确的数据思维观</a:t>
            </a:r>
          </a:p>
        </p:txBody>
      </p:sp>
      <p:sp>
        <p:nvSpPr>
          <p:cNvPr id="13" name="文本框 12"/>
          <p:cNvSpPr txBox="1"/>
          <p:nvPr/>
        </p:nvSpPr>
        <p:spPr>
          <a:xfrm>
            <a:off x="541465" y="781992"/>
            <a:ext cx="2764443"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en-US" sz="2400" dirty="0">
                <a:solidFill>
                  <a:schemeClr val="tx1">
                    <a:lumMod val="75000"/>
                    <a:lumOff val="25000"/>
                  </a:schemeClr>
                </a:solidFill>
              </a:rPr>
              <a:t>统计</a:t>
            </a:r>
            <a:r>
              <a:rPr lang="en-US" altLang="zh-CN" sz="2400" dirty="0" err="1">
                <a:solidFill>
                  <a:schemeClr val="tx1">
                    <a:lumMod val="75000"/>
                    <a:lumOff val="25000"/>
                  </a:schemeClr>
                </a:solidFill>
              </a:rPr>
              <a:t>思维</a:t>
            </a:r>
            <a:endParaRPr kumimoji="1" lang="en-US" altLang="zh-CN" sz="2400" dirty="0" err="1">
              <a:solidFill>
                <a:schemeClr val="tx1">
                  <a:lumMod val="75000"/>
                  <a:lumOff val="25000"/>
                </a:schemeClr>
              </a:solidFill>
            </a:endParaRPr>
          </a:p>
        </p:txBody>
      </p:sp>
      <p:sp>
        <p:nvSpPr>
          <p:cNvPr id="8" name="TextBox 7"/>
          <p:cNvSpPr txBox="1"/>
          <p:nvPr/>
        </p:nvSpPr>
        <p:spPr>
          <a:xfrm>
            <a:off x="1153551" y="1631852"/>
            <a:ext cx="7146387" cy="1323439"/>
          </a:xfrm>
          <a:prstGeom prst="rect">
            <a:avLst/>
          </a:prstGeom>
          <a:noFill/>
        </p:spPr>
        <p:txBody>
          <a:bodyPr wrap="square" rtlCol="0">
            <a:spAutoFit/>
          </a:bodyPr>
          <a:lstStyle/>
          <a:p>
            <a:r>
              <a:rPr lang="en-US" altLang="zh-CN" sz="2000" dirty="0">
                <a:solidFill>
                  <a:schemeClr val="tx1">
                    <a:lumMod val="75000"/>
                    <a:lumOff val="25000"/>
                  </a:schemeClr>
                </a:solidFill>
              </a:rPr>
              <a:t>(4)</a:t>
            </a:r>
            <a:r>
              <a:rPr lang="zh-CN" altLang="en-US" sz="2000" dirty="0">
                <a:solidFill>
                  <a:schemeClr val="tx1">
                    <a:lumMod val="75000"/>
                    <a:lumOff val="25000"/>
                  </a:schemeClr>
                </a:solidFill>
              </a:rPr>
              <a:t>三者之间关系</a:t>
            </a:r>
            <a:endParaRPr lang="en-US" altLang="zh-CN" sz="2000" dirty="0">
              <a:solidFill>
                <a:schemeClr val="tx1">
                  <a:lumMod val="75000"/>
                  <a:lumOff val="25000"/>
                </a:schemeClr>
              </a:solidFill>
            </a:endParaRPr>
          </a:p>
          <a:p>
            <a:r>
              <a:rPr lang="en-US" altLang="zh-CN" sz="2000" dirty="0">
                <a:solidFill>
                  <a:schemeClr val="tx1">
                    <a:lumMod val="75000"/>
                    <a:lumOff val="25000"/>
                  </a:schemeClr>
                </a:solidFill>
              </a:rPr>
              <a:t>       </a:t>
            </a:r>
            <a:r>
              <a:rPr lang="zh-CN" altLang="zh-CN" sz="2000" dirty="0">
                <a:solidFill>
                  <a:schemeClr val="tx1">
                    <a:lumMod val="75000"/>
                    <a:lumOff val="25000"/>
                  </a:schemeClr>
                </a:solidFill>
              </a:rPr>
              <a:t>通过描述获取数据的细节，通过概括得到数据的结构，通过分析得到想要的结论。分析区别于描述和概括一个非常重要的特征就是以目标为前提，以结果为导向。</a:t>
            </a:r>
          </a:p>
        </p:txBody>
      </p:sp>
      <p:pic>
        <p:nvPicPr>
          <p:cNvPr id="4098" name="图片 175"/>
          <p:cNvPicPr>
            <a:picLocks noChangeAspect="1" noChangeArrowheads="1"/>
          </p:cNvPicPr>
          <p:nvPr/>
        </p:nvPicPr>
        <p:blipFill>
          <a:blip r:embed="rId2">
            <a:extLst>
              <a:ext uri="{28A0092B-C50C-407E-A947-70E740481C1C}">
                <a14:useLocalDpi xmlns:a14="http://schemas.microsoft.com/office/drawing/2010/main" val="0"/>
              </a:ext>
            </a:extLst>
          </a:blip>
          <a:srcRect r="2443" b="3383"/>
          <a:stretch>
            <a:fillRect/>
          </a:stretch>
        </p:blipFill>
        <p:spPr bwMode="auto">
          <a:xfrm>
            <a:off x="896717" y="2955291"/>
            <a:ext cx="7428285" cy="2587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713635"/>
      </p:ext>
    </p:extLst>
  </p:cSld>
  <p:clrMapOvr>
    <a:masterClrMapping/>
  </p:clrMapOvr>
  <p:transition>
    <p:fad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TextBox 18"/>
          <p:cNvSpPr txBox="1"/>
          <p:nvPr/>
        </p:nvSpPr>
        <p:spPr>
          <a:xfrm>
            <a:off x="1237956" y="1598921"/>
            <a:ext cx="7652825" cy="1015663"/>
          </a:xfrm>
          <a:prstGeom prst="rect">
            <a:avLst/>
          </a:prstGeom>
          <a:noFill/>
        </p:spPr>
        <p:txBody>
          <a:bodyPr wrap="square" rtlCol="0">
            <a:spAutoFit/>
          </a:bodyPr>
          <a:lstStyle/>
          <a:p>
            <a:r>
              <a:rPr lang="en-US" altLang="zh-CN" sz="2000" dirty="0">
                <a:solidFill>
                  <a:schemeClr val="tx1">
                    <a:lumMod val="75000"/>
                    <a:lumOff val="25000"/>
                  </a:schemeClr>
                </a:solidFill>
              </a:rPr>
              <a:t>switch(</a:t>
            </a:r>
            <a:r>
              <a:rPr lang="zh-CN" altLang="en-US" sz="2000" dirty="0">
                <a:solidFill>
                  <a:schemeClr val="tx1">
                    <a:lumMod val="75000"/>
                    <a:lumOff val="25000"/>
                  </a:schemeClr>
                </a:solidFill>
              </a:rPr>
              <a:t>表达式</a:t>
            </a:r>
            <a:r>
              <a:rPr lang="en-US" altLang="zh-CN" sz="2000" dirty="0">
                <a:solidFill>
                  <a:schemeClr val="tx1">
                    <a:lumMod val="75000"/>
                    <a:lumOff val="25000"/>
                  </a:schemeClr>
                </a:solidFill>
              </a:rPr>
              <a:t>, LIST)</a:t>
            </a:r>
          </a:p>
          <a:p>
            <a:endParaRPr lang="en-US" altLang="zh-CN" sz="2000" dirty="0">
              <a:solidFill>
                <a:schemeClr val="tx1">
                  <a:lumMod val="75000"/>
                  <a:lumOff val="25000"/>
                </a:schemeClr>
              </a:solidFill>
            </a:endParaRPr>
          </a:p>
          <a:p>
            <a:r>
              <a:rPr lang="zh-CN" altLang="zh-CN" sz="2000" dirty="0">
                <a:solidFill>
                  <a:schemeClr val="tx1">
                    <a:lumMod val="75000"/>
                    <a:lumOff val="25000"/>
                  </a:schemeClr>
                </a:solidFill>
              </a:rPr>
              <a:t>根据一个</a:t>
            </a:r>
            <a:r>
              <a:rPr lang="zh-CN" altLang="en-US" sz="2000" dirty="0">
                <a:solidFill>
                  <a:schemeClr val="tx1">
                    <a:lumMod val="75000"/>
                    <a:lumOff val="25000"/>
                  </a:schemeClr>
                </a:solidFill>
              </a:rPr>
              <a:t>“</a:t>
            </a:r>
            <a:r>
              <a:rPr lang="zh-CN" altLang="zh-CN" sz="2000" dirty="0">
                <a:solidFill>
                  <a:schemeClr val="tx1">
                    <a:lumMod val="75000"/>
                    <a:lumOff val="25000"/>
                  </a:schemeClr>
                </a:solidFill>
              </a:rPr>
              <a:t>表达式</a:t>
            </a:r>
            <a:r>
              <a:rPr lang="zh-CN" altLang="en-US" sz="2000" dirty="0">
                <a:solidFill>
                  <a:schemeClr val="tx1">
                    <a:lumMod val="75000"/>
                    <a:lumOff val="25000"/>
                  </a:schemeClr>
                </a:solidFill>
              </a:rPr>
              <a:t>”</a:t>
            </a:r>
            <a:r>
              <a:rPr lang="zh-CN" altLang="zh-CN" sz="2000" dirty="0">
                <a:solidFill>
                  <a:schemeClr val="tx1">
                    <a:lumMod val="75000"/>
                    <a:lumOff val="25000"/>
                  </a:schemeClr>
                </a:solidFill>
              </a:rPr>
              <a:t>的值选择语句执行</a:t>
            </a:r>
          </a:p>
        </p:txBody>
      </p:sp>
      <p:sp>
        <p:nvSpPr>
          <p:cNvPr id="22" name="文本框 12"/>
          <p:cNvSpPr txBox="1"/>
          <p:nvPr/>
        </p:nvSpPr>
        <p:spPr>
          <a:xfrm>
            <a:off x="541465" y="781992"/>
            <a:ext cx="5689904" cy="830997"/>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en-US" altLang="zh-CN" sz="2400" dirty="0">
                <a:solidFill>
                  <a:schemeClr val="tx1">
                    <a:lumMod val="75000"/>
                    <a:lumOff val="25000"/>
                  </a:schemeClr>
                </a:solidFill>
              </a:rPr>
              <a:t>switch</a:t>
            </a:r>
            <a:r>
              <a:rPr lang="zh-CN" altLang="zh-CN" sz="2400" dirty="0">
                <a:solidFill>
                  <a:schemeClr val="tx1">
                    <a:lumMod val="75000"/>
                    <a:lumOff val="25000"/>
                  </a:schemeClr>
                </a:solidFill>
              </a:rPr>
              <a:t>结构</a:t>
            </a:r>
          </a:p>
          <a:p>
            <a:pPr>
              <a:buClr>
                <a:schemeClr val="accent1"/>
              </a:buClr>
            </a:pPr>
            <a:endParaRPr kumimoji="1" lang="zh-CN" altLang="zh-CN" sz="2400" dirty="0">
              <a:solidFill>
                <a:schemeClr val="tx1">
                  <a:lumMod val="75000"/>
                  <a:lumOff val="25000"/>
                </a:schemeClr>
              </a:solidFill>
            </a:endParaRPr>
          </a:p>
        </p:txBody>
      </p:sp>
      <p:pic>
        <p:nvPicPr>
          <p:cNvPr id="1026" name="Picture 2" descr="http://www.biye5u.com/article/UploadPic/2017-12/201712221844452668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849" y="2808580"/>
            <a:ext cx="6972300" cy="3009901"/>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组合 13"/>
          <p:cNvGrpSpPr/>
          <p:nvPr/>
        </p:nvGrpSpPr>
        <p:grpSpPr>
          <a:xfrm>
            <a:off x="-1" y="-2439"/>
            <a:ext cx="9145786" cy="718410"/>
            <a:chOff x="-1" y="190175"/>
            <a:chExt cx="9145786" cy="525795"/>
          </a:xfrm>
        </p:grpSpPr>
        <p:sp>
          <p:nvSpPr>
            <p:cNvPr id="15" name="任意多边形 1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6" name="任意多边形 1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7" name="任意多边形 1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18"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8.1 </a:t>
            </a:r>
            <a:r>
              <a:rPr lang="zh-CN" altLang="en-US" sz="2100" b="1" spc="225" dirty="0">
                <a:solidFill>
                  <a:prstClr val="white"/>
                </a:solidFill>
              </a:rPr>
              <a:t>控制结构</a:t>
            </a:r>
          </a:p>
        </p:txBody>
      </p:sp>
      <p:sp>
        <p:nvSpPr>
          <p:cNvPr id="20"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1" name="文本框 27"/>
          <p:cNvSpPr txBox="1"/>
          <p:nvPr/>
        </p:nvSpPr>
        <p:spPr>
          <a:xfrm>
            <a:off x="6401867" y="234392"/>
            <a:ext cx="1447832" cy="300082"/>
          </a:xfrm>
          <a:prstGeom prst="rect">
            <a:avLst/>
          </a:prstGeom>
          <a:noFill/>
        </p:spPr>
        <p:txBody>
          <a:bodyPr wrap="none" rtlCol="0">
            <a:spAutoFit/>
          </a:bodyPr>
          <a:lstStyle/>
          <a:p>
            <a:r>
              <a:rPr lang="zh-CN" altLang="en-US" sz="1350" dirty="0">
                <a:solidFill>
                  <a:prstClr val="white"/>
                </a:solidFill>
              </a:rPr>
              <a:t>第八章 高级编程</a:t>
            </a:r>
          </a:p>
        </p:txBody>
      </p:sp>
    </p:spTree>
    <p:extLst>
      <p:ext uri="{BB962C8B-B14F-4D97-AF65-F5344CB8AC3E}">
        <p14:creationId xmlns:p14="http://schemas.microsoft.com/office/powerpoint/2010/main" val="869273304"/>
      </p:ext>
    </p:extLst>
  </p:cSld>
  <p:clrMapOvr>
    <a:masterClrMapping/>
  </p:clrMapOvr>
  <p:transition>
    <p:fade/>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p:nvSpPr>
        <p:spPr>
          <a:xfrm>
            <a:off x="541465" y="781992"/>
            <a:ext cx="5689904" cy="461665"/>
          </a:xfrm>
          <a:prstGeom prst="rect">
            <a:avLst/>
          </a:prstGeom>
          <a:noFill/>
        </p:spPr>
        <p:txBody>
          <a:bodyPr wrap="square" rtlCol="0">
            <a:spAutoFit/>
          </a:bodyPr>
          <a:lstStyle>
            <a:defPPr>
              <a:defRPr lang="zh-CN"/>
            </a:defPPr>
            <a:lvl1pPr marL="285750" indent="-285750">
              <a:buClr>
                <a:schemeClr val="accent1"/>
              </a:buClr>
              <a:buFont typeface="Wingdings" panose="05000000000000000000" pitchFamily="2" charset="2"/>
              <a:buChar char="l"/>
              <a:defRPr sz="2400"/>
            </a:lvl1pPr>
          </a:lstStyle>
          <a:p>
            <a:r>
              <a:rPr lang="zh-CN" altLang="en-US" dirty="0">
                <a:solidFill>
                  <a:schemeClr val="tx1">
                    <a:lumMod val="75000"/>
                    <a:lumOff val="25000"/>
                  </a:schemeClr>
                </a:solidFill>
              </a:rPr>
              <a:t>循环类型</a:t>
            </a:r>
          </a:p>
        </p:txBody>
      </p:sp>
      <p:graphicFrame>
        <p:nvGraphicFramePr>
          <p:cNvPr id="4" name="表格 3"/>
          <p:cNvGraphicFramePr>
            <a:graphicFrameLocks noGrp="1"/>
          </p:cNvGraphicFramePr>
          <p:nvPr/>
        </p:nvGraphicFramePr>
        <p:xfrm>
          <a:off x="759996" y="1378635"/>
          <a:ext cx="7624005" cy="2729131"/>
        </p:xfrm>
        <a:graphic>
          <a:graphicData uri="http://schemas.openxmlformats.org/drawingml/2006/table">
            <a:tbl>
              <a:tblPr firstRow="1" firstCol="1" lastRow="1" lastCol="1" bandRow="1" bandCol="1">
                <a:tableStyleId>{5C22544A-7EE6-4342-B048-85BDC9FD1C3A}</a:tableStyleId>
              </a:tblPr>
              <a:tblGrid>
                <a:gridCol w="1968794">
                  <a:extLst>
                    <a:ext uri="{9D8B030D-6E8A-4147-A177-3AD203B41FA5}">
                      <a16:colId xmlns:a16="http://schemas.microsoft.com/office/drawing/2014/main" val="20000"/>
                    </a:ext>
                  </a:extLst>
                </a:gridCol>
                <a:gridCol w="5655211">
                  <a:extLst>
                    <a:ext uri="{9D8B030D-6E8A-4147-A177-3AD203B41FA5}">
                      <a16:colId xmlns:a16="http://schemas.microsoft.com/office/drawing/2014/main" val="20001"/>
                    </a:ext>
                  </a:extLst>
                </a:gridCol>
              </a:tblGrid>
              <a:tr h="562707">
                <a:tc>
                  <a:txBody>
                    <a:bodyPr/>
                    <a:lstStyle/>
                    <a:p>
                      <a:pPr algn="ctr">
                        <a:lnSpc>
                          <a:spcPct val="100000"/>
                        </a:lnSpc>
                        <a:spcAft>
                          <a:spcPts val="0"/>
                        </a:spcAft>
                      </a:pPr>
                      <a:r>
                        <a:rPr lang="zh-CN" sz="2000" b="0" kern="100" spc="30">
                          <a:effectLst/>
                        </a:rPr>
                        <a:t>循 环 类 型</a:t>
                      </a:r>
                      <a:endParaRPr lang="zh-CN" sz="2000" b="0" kern="100" spc="30">
                        <a:effectLst/>
                        <a:latin typeface="Arial" panose="020B0604020202020204"/>
                        <a:ea typeface="黑体" panose="02010609060101010101" charset="-122"/>
                        <a:cs typeface="Times New Roman" panose="02020603050405020304"/>
                      </a:endParaRPr>
                    </a:p>
                  </a:txBody>
                  <a:tcPr marL="68580" marR="68580" marT="0" marB="0" anchor="ctr"/>
                </a:tc>
                <a:tc>
                  <a:txBody>
                    <a:bodyPr/>
                    <a:lstStyle/>
                    <a:p>
                      <a:pPr algn="ctr">
                        <a:lnSpc>
                          <a:spcPct val="100000"/>
                        </a:lnSpc>
                        <a:spcAft>
                          <a:spcPts val="0"/>
                        </a:spcAft>
                      </a:pPr>
                      <a:r>
                        <a:rPr lang="zh-CN" sz="2000" b="0" kern="100" spc="30">
                          <a:effectLst/>
                        </a:rPr>
                        <a:t>描</a:t>
                      </a:r>
                      <a:r>
                        <a:rPr lang="en-US" sz="2000" b="0" kern="100" spc="30">
                          <a:effectLst/>
                        </a:rPr>
                        <a:t>    </a:t>
                      </a:r>
                      <a:r>
                        <a:rPr lang="zh-CN" sz="2000" b="0" kern="100" spc="30">
                          <a:effectLst/>
                        </a:rPr>
                        <a:t>述</a:t>
                      </a:r>
                      <a:endParaRPr lang="zh-CN" sz="2000" b="0" kern="100" spc="30">
                        <a:effectLst/>
                        <a:latin typeface="Arial" panose="020B0604020202020204"/>
                        <a:ea typeface="黑体" panose="02010609060101010101" charset="-122"/>
                        <a:cs typeface="Times New Roman" panose="02020603050405020304"/>
                      </a:endParaRPr>
                    </a:p>
                  </a:txBody>
                  <a:tcPr marL="68580" marR="68580" marT="0" marB="0" anchor="ctr"/>
                </a:tc>
                <a:extLst>
                  <a:ext uri="{0D108BD9-81ED-4DB2-BD59-A6C34878D82A}">
                    <a16:rowId xmlns:a16="http://schemas.microsoft.com/office/drawing/2014/main" val="10000"/>
                  </a:ext>
                </a:extLst>
              </a:tr>
              <a:tr h="492369">
                <a:tc>
                  <a:txBody>
                    <a:bodyPr/>
                    <a:lstStyle/>
                    <a:p>
                      <a:pPr indent="60960" algn="just">
                        <a:lnSpc>
                          <a:spcPct val="100000"/>
                        </a:lnSpc>
                        <a:spcAft>
                          <a:spcPts val="0"/>
                        </a:spcAft>
                      </a:pPr>
                      <a:r>
                        <a:rPr lang="en-US" sz="2000" b="0" kern="100" spc="30">
                          <a:effectLst/>
                        </a:rPr>
                        <a:t>repeat</a:t>
                      </a:r>
                      <a:r>
                        <a:rPr lang="zh-CN" sz="2000" b="0" kern="100" spc="30">
                          <a:effectLst/>
                        </a:rPr>
                        <a:t>循环</a:t>
                      </a:r>
                      <a:endParaRPr lang="zh-CN" sz="2000" b="0" kern="100" spc="30">
                        <a:effectLst/>
                        <a:latin typeface="Times New Roman" panose="02020603050405020304"/>
                        <a:ea typeface="宋体" panose="02010600030101010101" pitchFamily="2" charset="-122"/>
                      </a:endParaRPr>
                    </a:p>
                  </a:txBody>
                  <a:tcPr marL="68580" marR="68580" marT="0" marB="0" anchor="ctr"/>
                </a:tc>
                <a:tc>
                  <a:txBody>
                    <a:bodyPr/>
                    <a:lstStyle/>
                    <a:p>
                      <a:pPr algn="just">
                        <a:lnSpc>
                          <a:spcPct val="100000"/>
                        </a:lnSpc>
                        <a:spcAft>
                          <a:spcPts val="0"/>
                        </a:spcAft>
                      </a:pPr>
                      <a:r>
                        <a:rPr lang="zh-CN" sz="2000" b="0" kern="100" spc="30">
                          <a:effectLst/>
                        </a:rPr>
                        <a:t>执行序列语句多次，并管理循环变量代码</a:t>
                      </a:r>
                      <a:endParaRPr lang="zh-CN" sz="2000" b="0" kern="100" spc="30">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1"/>
                  </a:ext>
                </a:extLst>
              </a:tr>
              <a:tr h="1008937">
                <a:tc>
                  <a:txBody>
                    <a:bodyPr/>
                    <a:lstStyle/>
                    <a:p>
                      <a:pPr indent="60960" algn="just">
                        <a:lnSpc>
                          <a:spcPct val="100000"/>
                        </a:lnSpc>
                        <a:spcAft>
                          <a:spcPts val="0"/>
                        </a:spcAft>
                      </a:pPr>
                      <a:r>
                        <a:rPr lang="en-US" sz="2000" b="0" kern="100" spc="30">
                          <a:effectLst/>
                        </a:rPr>
                        <a:t>while</a:t>
                      </a:r>
                      <a:r>
                        <a:rPr lang="zh-CN" sz="2000" b="0" kern="100" spc="30">
                          <a:effectLst/>
                        </a:rPr>
                        <a:t>循环</a:t>
                      </a:r>
                      <a:endParaRPr lang="zh-CN" sz="2000" b="0" kern="100" spc="30">
                        <a:effectLst/>
                        <a:latin typeface="Times New Roman" panose="02020603050405020304"/>
                        <a:ea typeface="宋体" panose="02010600030101010101" pitchFamily="2" charset="-122"/>
                      </a:endParaRPr>
                    </a:p>
                  </a:txBody>
                  <a:tcPr marL="68580" marR="68580" marT="0" marB="0" anchor="ctr"/>
                </a:tc>
                <a:tc>
                  <a:txBody>
                    <a:bodyPr/>
                    <a:lstStyle/>
                    <a:p>
                      <a:pPr algn="just">
                        <a:lnSpc>
                          <a:spcPct val="100000"/>
                        </a:lnSpc>
                        <a:spcAft>
                          <a:spcPts val="0"/>
                        </a:spcAft>
                      </a:pPr>
                      <a:r>
                        <a:rPr lang="zh-CN" sz="2000" b="0" kern="100" spc="30">
                          <a:effectLst/>
                        </a:rPr>
                        <a:t>重复地声明语句或语句组，当给定的条件为真。它的测试条件执行在循环体之前</a:t>
                      </a:r>
                      <a:endParaRPr lang="zh-CN" sz="2000" b="0" kern="100" spc="30">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2"/>
                  </a:ext>
                </a:extLst>
              </a:tr>
              <a:tr h="665118">
                <a:tc>
                  <a:txBody>
                    <a:bodyPr/>
                    <a:lstStyle/>
                    <a:p>
                      <a:pPr indent="60960" algn="just">
                        <a:lnSpc>
                          <a:spcPct val="100000"/>
                        </a:lnSpc>
                        <a:spcAft>
                          <a:spcPts val="0"/>
                        </a:spcAft>
                      </a:pPr>
                      <a:r>
                        <a:rPr lang="en-US" sz="2000" b="0" kern="100" spc="30">
                          <a:effectLst/>
                        </a:rPr>
                        <a:t>for</a:t>
                      </a:r>
                      <a:r>
                        <a:rPr lang="zh-CN" sz="2000" b="0" kern="100" spc="30">
                          <a:effectLst/>
                        </a:rPr>
                        <a:t>循环</a:t>
                      </a:r>
                      <a:endParaRPr lang="zh-CN" sz="2000" b="0" kern="100" spc="30">
                        <a:effectLst/>
                        <a:latin typeface="Times New Roman" panose="02020603050405020304"/>
                        <a:ea typeface="宋体" panose="02010600030101010101" pitchFamily="2" charset="-122"/>
                      </a:endParaRPr>
                    </a:p>
                  </a:txBody>
                  <a:tcPr marL="68580" marR="68580" marT="0" marB="0" anchor="ctr"/>
                </a:tc>
                <a:tc>
                  <a:txBody>
                    <a:bodyPr/>
                    <a:lstStyle/>
                    <a:p>
                      <a:pPr algn="just">
                        <a:lnSpc>
                          <a:spcPct val="100000"/>
                        </a:lnSpc>
                        <a:spcAft>
                          <a:spcPts val="0"/>
                        </a:spcAft>
                      </a:pPr>
                      <a:r>
                        <a:rPr lang="zh-CN" sz="2000" b="0" kern="100" spc="30" dirty="0">
                          <a:effectLst/>
                        </a:rPr>
                        <a:t>类似</a:t>
                      </a:r>
                      <a:r>
                        <a:rPr lang="en-US" sz="2000" b="0" kern="100" spc="30" dirty="0">
                          <a:effectLst/>
                        </a:rPr>
                        <a:t>while</a:t>
                      </a:r>
                      <a:r>
                        <a:rPr lang="zh-CN" sz="2000" b="0" kern="100" spc="30" dirty="0">
                          <a:effectLst/>
                        </a:rPr>
                        <a:t>语句，不同之处在于它的测试条件在循环体的末尾</a:t>
                      </a:r>
                      <a:endParaRPr lang="zh-CN" sz="2000" b="0" kern="100" spc="30" dirty="0">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3"/>
                  </a:ext>
                </a:extLst>
              </a:tr>
            </a:tbl>
          </a:graphicData>
        </a:graphic>
      </p:graphicFrame>
      <p:graphicFrame>
        <p:nvGraphicFramePr>
          <p:cNvPr id="5" name="表格 4"/>
          <p:cNvGraphicFramePr>
            <a:graphicFrameLocks noGrp="1"/>
          </p:cNvGraphicFramePr>
          <p:nvPr/>
        </p:nvGraphicFramePr>
        <p:xfrm>
          <a:off x="725731" y="4466114"/>
          <a:ext cx="7616411" cy="1484519"/>
        </p:xfrm>
        <a:graphic>
          <a:graphicData uri="http://schemas.openxmlformats.org/drawingml/2006/table">
            <a:tbl>
              <a:tblPr firstRow="1" firstCol="1" lastRow="1" lastCol="1" bandRow="1" bandCol="1">
                <a:tableStyleId>{5C22544A-7EE6-4342-B048-85BDC9FD1C3A}</a:tableStyleId>
              </a:tblPr>
              <a:tblGrid>
                <a:gridCol w="1471852">
                  <a:extLst>
                    <a:ext uri="{9D8B030D-6E8A-4147-A177-3AD203B41FA5}">
                      <a16:colId xmlns:a16="http://schemas.microsoft.com/office/drawing/2014/main" val="20000"/>
                    </a:ext>
                  </a:extLst>
                </a:gridCol>
                <a:gridCol w="6144559">
                  <a:extLst>
                    <a:ext uri="{9D8B030D-6E8A-4147-A177-3AD203B41FA5}">
                      <a16:colId xmlns:a16="http://schemas.microsoft.com/office/drawing/2014/main" val="20001"/>
                    </a:ext>
                  </a:extLst>
                </a:gridCol>
              </a:tblGrid>
              <a:tr h="494447">
                <a:tc>
                  <a:txBody>
                    <a:bodyPr/>
                    <a:lstStyle/>
                    <a:p>
                      <a:pPr algn="ctr">
                        <a:lnSpc>
                          <a:spcPct val="100000"/>
                        </a:lnSpc>
                        <a:spcAft>
                          <a:spcPts val="0"/>
                        </a:spcAft>
                      </a:pPr>
                      <a:r>
                        <a:rPr lang="zh-CN" sz="2000" b="0" kern="100" spc="30">
                          <a:effectLst/>
                        </a:rPr>
                        <a:t>控 制 语 句</a:t>
                      </a:r>
                      <a:endParaRPr lang="zh-CN" sz="2000" b="0" kern="100" spc="30">
                        <a:effectLst/>
                        <a:latin typeface="Arial" panose="020B0604020202020204"/>
                        <a:ea typeface="黑体" panose="02010609060101010101" charset="-122"/>
                        <a:cs typeface="Times New Roman" panose="02020603050405020304"/>
                      </a:endParaRPr>
                    </a:p>
                  </a:txBody>
                  <a:tcPr marL="68580" marR="68580" marT="0" marB="0" anchor="ctr"/>
                </a:tc>
                <a:tc>
                  <a:txBody>
                    <a:bodyPr/>
                    <a:lstStyle/>
                    <a:p>
                      <a:pPr algn="ctr">
                        <a:lnSpc>
                          <a:spcPct val="100000"/>
                        </a:lnSpc>
                        <a:spcAft>
                          <a:spcPts val="0"/>
                        </a:spcAft>
                      </a:pPr>
                      <a:r>
                        <a:rPr lang="zh-CN" sz="2000" b="0" kern="100" spc="30">
                          <a:effectLst/>
                        </a:rPr>
                        <a:t>描</a:t>
                      </a:r>
                      <a:r>
                        <a:rPr lang="en-US" sz="2000" b="0" kern="100" spc="30">
                          <a:effectLst/>
                        </a:rPr>
                        <a:t>    </a:t>
                      </a:r>
                      <a:r>
                        <a:rPr lang="zh-CN" sz="2000" b="0" kern="100" spc="30">
                          <a:effectLst/>
                        </a:rPr>
                        <a:t>述</a:t>
                      </a:r>
                      <a:endParaRPr lang="zh-CN" sz="2000" b="0" kern="100" spc="30">
                        <a:effectLst/>
                        <a:latin typeface="Arial" panose="020B0604020202020204"/>
                        <a:ea typeface="黑体" panose="02010609060101010101" charset="-122"/>
                        <a:cs typeface="Times New Roman" panose="02020603050405020304"/>
                      </a:endParaRPr>
                    </a:p>
                  </a:txBody>
                  <a:tcPr marL="68580" marR="68580" marT="0" marB="0" anchor="ctr"/>
                </a:tc>
                <a:extLst>
                  <a:ext uri="{0D108BD9-81ED-4DB2-BD59-A6C34878D82A}">
                    <a16:rowId xmlns:a16="http://schemas.microsoft.com/office/drawing/2014/main" val="10000"/>
                  </a:ext>
                </a:extLst>
              </a:tr>
              <a:tr h="495036">
                <a:tc>
                  <a:txBody>
                    <a:bodyPr/>
                    <a:lstStyle/>
                    <a:p>
                      <a:pPr indent="60960" algn="just">
                        <a:lnSpc>
                          <a:spcPct val="100000"/>
                        </a:lnSpc>
                        <a:spcAft>
                          <a:spcPts val="0"/>
                        </a:spcAft>
                      </a:pPr>
                      <a:r>
                        <a:rPr lang="en-US" sz="2000" b="0" kern="100" spc="30">
                          <a:effectLst/>
                        </a:rPr>
                        <a:t>break</a:t>
                      </a:r>
                      <a:r>
                        <a:rPr lang="zh-CN" sz="2000" b="0" kern="100" spc="30">
                          <a:effectLst/>
                        </a:rPr>
                        <a:t>语句</a:t>
                      </a:r>
                      <a:endParaRPr lang="zh-CN" sz="2000" b="0" kern="100" spc="30">
                        <a:effectLst/>
                        <a:latin typeface="Times New Roman" panose="02020603050405020304"/>
                        <a:ea typeface="宋体" panose="02010600030101010101" pitchFamily="2" charset="-122"/>
                      </a:endParaRPr>
                    </a:p>
                  </a:txBody>
                  <a:tcPr marL="68580" marR="68580" marT="0" marB="0" anchor="ctr"/>
                </a:tc>
                <a:tc>
                  <a:txBody>
                    <a:bodyPr/>
                    <a:lstStyle/>
                    <a:p>
                      <a:pPr indent="365760" algn="just">
                        <a:lnSpc>
                          <a:spcPct val="100000"/>
                        </a:lnSpc>
                        <a:spcAft>
                          <a:spcPts val="0"/>
                        </a:spcAft>
                      </a:pPr>
                      <a:r>
                        <a:rPr lang="zh-CN" sz="2000" b="0" kern="100" spc="30">
                          <a:effectLst/>
                        </a:rPr>
                        <a:t>终止循环语句和转移的执行语句后立即到循环后</a:t>
                      </a:r>
                      <a:endParaRPr lang="zh-CN" sz="2000" b="0" kern="100" spc="30">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1"/>
                  </a:ext>
                </a:extLst>
              </a:tr>
              <a:tr h="495036">
                <a:tc>
                  <a:txBody>
                    <a:bodyPr/>
                    <a:lstStyle/>
                    <a:p>
                      <a:pPr indent="60960" algn="just">
                        <a:lnSpc>
                          <a:spcPct val="100000"/>
                        </a:lnSpc>
                        <a:spcAft>
                          <a:spcPts val="0"/>
                        </a:spcAft>
                      </a:pPr>
                      <a:r>
                        <a:rPr lang="en-US" sz="2000" b="0" kern="100" spc="30">
                          <a:effectLst/>
                        </a:rPr>
                        <a:t>Next</a:t>
                      </a:r>
                      <a:r>
                        <a:rPr lang="zh-CN" sz="2000" b="0" kern="100" spc="30">
                          <a:effectLst/>
                        </a:rPr>
                        <a:t>语句</a:t>
                      </a:r>
                      <a:endParaRPr lang="zh-CN" sz="2000" b="0" kern="100" spc="30">
                        <a:effectLst/>
                        <a:latin typeface="Times New Roman" panose="02020603050405020304"/>
                        <a:ea typeface="宋体" panose="02010600030101010101" pitchFamily="2" charset="-122"/>
                      </a:endParaRPr>
                    </a:p>
                  </a:txBody>
                  <a:tcPr marL="68580" marR="68580" marT="0" marB="0" anchor="ctr"/>
                </a:tc>
                <a:tc>
                  <a:txBody>
                    <a:bodyPr/>
                    <a:lstStyle/>
                    <a:p>
                      <a:pPr indent="365760" algn="just">
                        <a:lnSpc>
                          <a:spcPct val="100000"/>
                        </a:lnSpc>
                        <a:spcAft>
                          <a:spcPts val="0"/>
                        </a:spcAft>
                      </a:pPr>
                      <a:r>
                        <a:rPr lang="zh-CN" sz="2000" b="0" kern="100" spc="30" dirty="0">
                          <a:effectLst/>
                        </a:rPr>
                        <a:t>下一个语句模拟</a:t>
                      </a:r>
                      <a:r>
                        <a:rPr lang="en-US" sz="2000" b="0" kern="100" spc="30" dirty="0">
                          <a:effectLst/>
                        </a:rPr>
                        <a:t>R</a:t>
                      </a:r>
                      <a:r>
                        <a:rPr lang="zh-CN" sz="2000" b="0" kern="100" spc="30" dirty="0">
                          <a:effectLst/>
                        </a:rPr>
                        <a:t>语言的</a:t>
                      </a:r>
                      <a:r>
                        <a:rPr lang="en-US" sz="2000" b="0" kern="100" spc="30" dirty="0">
                          <a:effectLst/>
                        </a:rPr>
                        <a:t>switch</a:t>
                      </a:r>
                      <a:r>
                        <a:rPr lang="zh-CN" sz="2000" b="0" kern="100" spc="30" dirty="0">
                          <a:effectLst/>
                        </a:rPr>
                        <a:t>行为</a:t>
                      </a:r>
                      <a:endParaRPr lang="zh-CN" sz="2000" b="0" kern="100" spc="30" dirty="0">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2"/>
                  </a:ext>
                </a:extLst>
              </a:tr>
            </a:tbl>
          </a:graphicData>
        </a:graphic>
      </p:graphicFrame>
      <p:grpSp>
        <p:nvGrpSpPr>
          <p:cNvPr id="14" name="组合 13"/>
          <p:cNvGrpSpPr/>
          <p:nvPr/>
        </p:nvGrpSpPr>
        <p:grpSpPr>
          <a:xfrm>
            <a:off x="-1" y="-2439"/>
            <a:ext cx="9145786" cy="718410"/>
            <a:chOff x="-1" y="190175"/>
            <a:chExt cx="9145786" cy="525795"/>
          </a:xfrm>
        </p:grpSpPr>
        <p:sp>
          <p:nvSpPr>
            <p:cNvPr id="15" name="任意多边形 1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6" name="任意多边形 1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7" name="任意多边形 1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18"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8.1 </a:t>
            </a:r>
            <a:r>
              <a:rPr lang="zh-CN" altLang="en-US" sz="2100" b="1" spc="225" dirty="0">
                <a:solidFill>
                  <a:prstClr val="white"/>
                </a:solidFill>
              </a:rPr>
              <a:t>控制结构</a:t>
            </a:r>
          </a:p>
        </p:txBody>
      </p:sp>
      <p:sp>
        <p:nvSpPr>
          <p:cNvPr id="1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0" name="文本框 27"/>
          <p:cNvSpPr txBox="1"/>
          <p:nvPr/>
        </p:nvSpPr>
        <p:spPr>
          <a:xfrm>
            <a:off x="6401867" y="234392"/>
            <a:ext cx="1447832" cy="300082"/>
          </a:xfrm>
          <a:prstGeom prst="rect">
            <a:avLst/>
          </a:prstGeom>
          <a:noFill/>
        </p:spPr>
        <p:txBody>
          <a:bodyPr wrap="none" rtlCol="0">
            <a:spAutoFit/>
          </a:bodyPr>
          <a:lstStyle/>
          <a:p>
            <a:r>
              <a:rPr lang="zh-CN" altLang="en-US" sz="1350" dirty="0">
                <a:solidFill>
                  <a:prstClr val="white"/>
                </a:solidFill>
              </a:rPr>
              <a:t>第八章 高级编程</a:t>
            </a:r>
          </a:p>
        </p:txBody>
      </p:sp>
    </p:spTree>
    <p:extLst>
      <p:ext uri="{BB962C8B-B14F-4D97-AF65-F5344CB8AC3E}">
        <p14:creationId xmlns:p14="http://schemas.microsoft.com/office/powerpoint/2010/main" val="2984982143"/>
      </p:ext>
    </p:extLst>
  </p:cSld>
  <p:clrMapOvr>
    <a:masterClrMapping/>
  </p:clrMapOvr>
  <p:transition>
    <p:fade/>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p:nvSpPr>
        <p:spPr>
          <a:xfrm>
            <a:off x="541465" y="781992"/>
            <a:ext cx="5689904" cy="461665"/>
          </a:xfrm>
          <a:prstGeom prst="rect">
            <a:avLst/>
          </a:prstGeom>
          <a:noFill/>
        </p:spPr>
        <p:txBody>
          <a:bodyPr wrap="square" rtlCol="0">
            <a:spAutoFit/>
          </a:bodyPr>
          <a:lstStyle>
            <a:defPPr>
              <a:defRPr lang="zh-CN"/>
            </a:defPPr>
            <a:lvl1pPr marL="285750" indent="-285750">
              <a:buClr>
                <a:schemeClr val="accent1"/>
              </a:buClr>
              <a:buFont typeface="Wingdings" panose="05000000000000000000" pitchFamily="2" charset="2"/>
              <a:buChar char="l"/>
              <a:defRPr sz="2400"/>
            </a:lvl1pPr>
          </a:lstStyle>
          <a:p>
            <a:r>
              <a:rPr lang="en-US" altLang="zh-CN" dirty="0">
                <a:solidFill>
                  <a:schemeClr val="tx1">
                    <a:lumMod val="75000"/>
                    <a:lumOff val="25000"/>
                  </a:schemeClr>
                </a:solidFill>
              </a:rPr>
              <a:t>for</a:t>
            </a:r>
            <a:r>
              <a:rPr lang="zh-CN" altLang="en-US" dirty="0">
                <a:solidFill>
                  <a:schemeClr val="tx1">
                    <a:lumMod val="75000"/>
                    <a:lumOff val="25000"/>
                  </a:schemeClr>
                </a:solidFill>
              </a:rPr>
              <a:t>循环</a:t>
            </a:r>
          </a:p>
        </p:txBody>
      </p:sp>
      <p:sp>
        <p:nvSpPr>
          <p:cNvPr id="6" name="TextBox 5"/>
          <p:cNvSpPr txBox="1"/>
          <p:nvPr/>
        </p:nvSpPr>
        <p:spPr>
          <a:xfrm>
            <a:off x="942535" y="1603717"/>
            <a:ext cx="7371471" cy="1631216"/>
          </a:xfrm>
          <a:prstGeom prst="rect">
            <a:avLst/>
          </a:prstGeom>
          <a:noFill/>
        </p:spPr>
        <p:txBody>
          <a:bodyPr wrap="square" rtlCol="0">
            <a:spAutoFit/>
          </a:bodyPr>
          <a:lstStyle/>
          <a:p>
            <a:pPr indent="457200" algn="just"/>
            <a:r>
              <a:rPr lang="zh-CN" altLang="en-US" sz="2000" dirty="0">
                <a:solidFill>
                  <a:schemeClr val="tx1">
                    <a:lumMod val="75000"/>
                    <a:lumOff val="25000"/>
                  </a:schemeClr>
                </a:solidFill>
              </a:rPr>
              <a:t>在判断结构的例子中，我们已经让电脑成功的可以根据不同的情况去水果店买西瓜了，但是若老板不打折，你就吃不到西瓜了。这时，你就想了，咱们小区门口有三家水果店，分别是鲜丰水果、四季水果和路边摊，一家不打折不代表三家都不打折啊，所以你希望电脑可以去三家都去看看，挑一家打折的店买西瓜。</a:t>
            </a:r>
          </a:p>
        </p:txBody>
      </p:sp>
      <p:sp>
        <p:nvSpPr>
          <p:cNvPr id="7" name="TextBox 6"/>
          <p:cNvSpPr txBox="1"/>
          <p:nvPr/>
        </p:nvSpPr>
        <p:spPr>
          <a:xfrm>
            <a:off x="1111348" y="3516923"/>
            <a:ext cx="7076049" cy="2554545"/>
          </a:xfrm>
          <a:prstGeom prst="rect">
            <a:avLst/>
          </a:prstGeom>
          <a:noFill/>
        </p:spPr>
        <p:txBody>
          <a:bodyPr wrap="square" rtlCol="0">
            <a:spAutoFit/>
          </a:bodyPr>
          <a:lstStyle/>
          <a:p>
            <a:r>
              <a:rPr lang="en-US" altLang="zh-CN" sz="2000" dirty="0">
                <a:solidFill>
                  <a:schemeClr val="tx1">
                    <a:lumMod val="75000"/>
                    <a:lumOff val="25000"/>
                  </a:schemeClr>
                </a:solidFill>
              </a:rPr>
              <a:t>for (</a:t>
            </a:r>
            <a:r>
              <a:rPr lang="zh-CN" altLang="en-US" sz="2000" dirty="0">
                <a:solidFill>
                  <a:schemeClr val="tx1">
                    <a:lumMod val="75000"/>
                    <a:lumOff val="25000"/>
                  </a:schemeClr>
                </a:solidFill>
              </a:rPr>
              <a:t>水果店 </a:t>
            </a:r>
            <a:r>
              <a:rPr lang="en-US" altLang="zh-CN" sz="2000" dirty="0">
                <a:solidFill>
                  <a:schemeClr val="tx1">
                    <a:lumMod val="75000"/>
                    <a:lumOff val="25000"/>
                  </a:schemeClr>
                </a:solidFill>
              </a:rPr>
              <a:t>in c(</a:t>
            </a:r>
            <a:r>
              <a:rPr lang="zh-CN" altLang="en-US" sz="2000" dirty="0">
                <a:solidFill>
                  <a:schemeClr val="tx1">
                    <a:lumMod val="75000"/>
                    <a:lumOff val="25000"/>
                  </a:schemeClr>
                </a:solidFill>
              </a:rPr>
              <a:t>鲜丰水果、四季水果和路边摊</a:t>
            </a:r>
            <a:r>
              <a:rPr lang="en-US" altLang="zh-CN" sz="2000" dirty="0">
                <a:solidFill>
                  <a:schemeClr val="tx1">
                    <a:lumMod val="75000"/>
                    <a:lumOff val="25000"/>
                  </a:schemeClr>
                </a:solidFill>
              </a:rPr>
              <a:t>))</a:t>
            </a:r>
            <a:endParaRPr lang="zh-CN" altLang="en-US" sz="2000" dirty="0">
              <a:solidFill>
                <a:schemeClr val="tx1">
                  <a:lumMod val="75000"/>
                  <a:lumOff val="25000"/>
                </a:schemeClr>
              </a:solidFill>
            </a:endParaRPr>
          </a:p>
          <a:p>
            <a:r>
              <a:rPr lang="zh-CN" altLang="en-US" sz="2000" dirty="0">
                <a:solidFill>
                  <a:schemeClr val="tx1">
                    <a:lumMod val="75000"/>
                    <a:lumOff val="25000"/>
                  </a:schemeClr>
                </a:solidFill>
              </a:rPr>
              <a:t>   </a:t>
            </a:r>
            <a:r>
              <a:rPr lang="en-US" altLang="zh-CN" sz="2000" dirty="0">
                <a:solidFill>
                  <a:schemeClr val="tx1">
                    <a:lumMod val="75000"/>
                    <a:lumOff val="25000"/>
                  </a:schemeClr>
                </a:solidFill>
              </a:rPr>
              <a:t>if (</a:t>
            </a:r>
            <a:r>
              <a:rPr lang="zh-CN" altLang="en-US" sz="2000" dirty="0">
                <a:solidFill>
                  <a:schemeClr val="tx1">
                    <a:lumMod val="75000"/>
                    <a:lumOff val="25000"/>
                  </a:schemeClr>
                </a:solidFill>
              </a:rPr>
              <a:t>水果店打折）</a:t>
            </a:r>
          </a:p>
          <a:p>
            <a:r>
              <a:rPr lang="zh-CN" altLang="en-US" sz="2000" dirty="0">
                <a:solidFill>
                  <a:schemeClr val="tx1">
                    <a:lumMod val="75000"/>
                    <a:lumOff val="25000"/>
                  </a:schemeClr>
                </a:solidFill>
              </a:rPr>
              <a:t>       买西瓜</a:t>
            </a:r>
          </a:p>
          <a:p>
            <a:r>
              <a:rPr lang="zh-CN" altLang="en-US" sz="2000" dirty="0">
                <a:solidFill>
                  <a:schemeClr val="tx1">
                    <a:lumMod val="75000"/>
                    <a:lumOff val="25000"/>
                  </a:schemeClr>
                </a:solidFill>
              </a:rPr>
              <a:t>       </a:t>
            </a:r>
            <a:r>
              <a:rPr lang="en-US" altLang="zh-CN" sz="2000" dirty="0">
                <a:solidFill>
                  <a:schemeClr val="tx1">
                    <a:lumMod val="75000"/>
                    <a:lumOff val="25000"/>
                  </a:schemeClr>
                </a:solidFill>
              </a:rPr>
              <a:t>break(</a:t>
            </a:r>
            <a:r>
              <a:rPr lang="zh-CN" altLang="en-US" sz="2000" dirty="0">
                <a:solidFill>
                  <a:schemeClr val="tx1">
                    <a:lumMod val="75000"/>
                    <a:lumOff val="25000"/>
                  </a:schemeClr>
                </a:solidFill>
              </a:rPr>
              <a:t>循环结束</a:t>
            </a:r>
            <a:r>
              <a:rPr lang="en-US" altLang="zh-CN" sz="2000" dirty="0">
                <a:solidFill>
                  <a:schemeClr val="tx1">
                    <a:lumMod val="75000"/>
                    <a:lumOff val="25000"/>
                  </a:schemeClr>
                </a:solidFill>
              </a:rPr>
              <a:t>)</a:t>
            </a:r>
            <a:endParaRPr lang="zh-CN" altLang="en-US" sz="2000" dirty="0">
              <a:solidFill>
                <a:schemeClr val="tx1">
                  <a:lumMod val="75000"/>
                  <a:lumOff val="25000"/>
                </a:schemeClr>
              </a:solidFill>
            </a:endParaRPr>
          </a:p>
          <a:p>
            <a:r>
              <a:rPr lang="zh-CN" altLang="en-US" sz="2000" dirty="0">
                <a:solidFill>
                  <a:schemeClr val="tx1">
                    <a:lumMod val="75000"/>
                    <a:lumOff val="25000"/>
                  </a:schemeClr>
                </a:solidFill>
              </a:rPr>
              <a:t>   </a:t>
            </a:r>
            <a:r>
              <a:rPr lang="en-US" altLang="zh-CN" sz="2000" dirty="0">
                <a:solidFill>
                  <a:schemeClr val="tx1">
                    <a:lumMod val="75000"/>
                    <a:lumOff val="25000"/>
                  </a:schemeClr>
                </a:solidFill>
              </a:rPr>
              <a:t>else</a:t>
            </a:r>
          </a:p>
          <a:p>
            <a:r>
              <a:rPr lang="en-US" altLang="zh-CN" sz="2000" dirty="0">
                <a:solidFill>
                  <a:schemeClr val="tx1">
                    <a:lumMod val="75000"/>
                    <a:lumOff val="25000"/>
                  </a:schemeClr>
                </a:solidFill>
              </a:rPr>
              <a:t>       </a:t>
            </a:r>
            <a:r>
              <a:rPr lang="zh-CN" altLang="en-US" sz="2000" dirty="0">
                <a:solidFill>
                  <a:schemeClr val="tx1">
                    <a:lumMod val="75000"/>
                    <a:lumOff val="25000"/>
                  </a:schemeClr>
                </a:solidFill>
              </a:rPr>
              <a:t>啥都不做</a:t>
            </a:r>
          </a:p>
          <a:p>
            <a:r>
              <a:rPr lang="zh-CN" altLang="en-US" sz="2000" dirty="0">
                <a:solidFill>
                  <a:schemeClr val="tx1">
                    <a:lumMod val="75000"/>
                    <a:lumOff val="25000"/>
                  </a:schemeClr>
                </a:solidFill>
              </a:rPr>
              <a:t>带西瓜回家</a:t>
            </a:r>
          </a:p>
          <a:p>
            <a:endParaRPr lang="zh-CN" altLang="en-US" sz="2000" dirty="0">
              <a:solidFill>
                <a:schemeClr val="tx1">
                  <a:lumMod val="75000"/>
                  <a:lumOff val="25000"/>
                </a:schemeClr>
              </a:solidFill>
            </a:endParaRPr>
          </a:p>
        </p:txBody>
      </p:sp>
      <p:sp>
        <p:nvSpPr>
          <p:cNvPr id="9" name="TextBox 8"/>
          <p:cNvSpPr txBox="1"/>
          <p:nvPr/>
        </p:nvSpPr>
        <p:spPr>
          <a:xfrm>
            <a:off x="4432624" y="4895557"/>
            <a:ext cx="3938485" cy="707886"/>
          </a:xfrm>
          <a:prstGeom prst="rect">
            <a:avLst/>
          </a:prstGeom>
          <a:solidFill>
            <a:srgbClr val="FFFF00"/>
          </a:solidFill>
        </p:spPr>
        <p:txBody>
          <a:bodyPr wrap="square" rtlCol="0">
            <a:spAutoFit/>
          </a:bodyPr>
          <a:lstStyle/>
          <a:p>
            <a:r>
              <a:rPr lang="zh-CN" altLang="en-US" sz="2000" dirty="0">
                <a:solidFill>
                  <a:schemeClr val="tx1">
                    <a:lumMod val="75000"/>
                    <a:lumOff val="25000"/>
                  </a:schemeClr>
                </a:solidFill>
              </a:rPr>
              <a:t>循环的意义在于，可以用电脑对不同的对象执行相同的命令。</a:t>
            </a:r>
          </a:p>
        </p:txBody>
      </p:sp>
      <p:grpSp>
        <p:nvGrpSpPr>
          <p:cNvPr id="15" name="组合 14"/>
          <p:cNvGrpSpPr/>
          <p:nvPr/>
        </p:nvGrpSpPr>
        <p:grpSpPr>
          <a:xfrm>
            <a:off x="-1" y="-2439"/>
            <a:ext cx="9145786" cy="718410"/>
            <a:chOff x="-1" y="190175"/>
            <a:chExt cx="9145786" cy="525795"/>
          </a:xfrm>
        </p:grpSpPr>
        <p:sp>
          <p:nvSpPr>
            <p:cNvPr id="16" name="任意多边形 15"/>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7" name="任意多边形 16"/>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8" name="任意多边形 17"/>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19"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8.1 </a:t>
            </a:r>
            <a:r>
              <a:rPr lang="zh-CN" altLang="en-US" sz="2100" b="1" spc="225" dirty="0">
                <a:solidFill>
                  <a:prstClr val="white"/>
                </a:solidFill>
              </a:rPr>
              <a:t>控制结构</a:t>
            </a:r>
          </a:p>
        </p:txBody>
      </p:sp>
      <p:sp>
        <p:nvSpPr>
          <p:cNvPr id="20"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1" name="文本框 27"/>
          <p:cNvSpPr txBox="1"/>
          <p:nvPr/>
        </p:nvSpPr>
        <p:spPr>
          <a:xfrm>
            <a:off x="6401867" y="234392"/>
            <a:ext cx="1447832" cy="300082"/>
          </a:xfrm>
          <a:prstGeom prst="rect">
            <a:avLst/>
          </a:prstGeom>
          <a:noFill/>
        </p:spPr>
        <p:txBody>
          <a:bodyPr wrap="none" rtlCol="0">
            <a:spAutoFit/>
          </a:bodyPr>
          <a:lstStyle/>
          <a:p>
            <a:r>
              <a:rPr lang="zh-CN" altLang="en-US" sz="1350" dirty="0">
                <a:solidFill>
                  <a:prstClr val="white"/>
                </a:solidFill>
              </a:rPr>
              <a:t>第八章 高级编程</a:t>
            </a:r>
          </a:p>
        </p:txBody>
      </p:sp>
    </p:spTree>
    <p:extLst>
      <p:ext uri="{BB962C8B-B14F-4D97-AF65-F5344CB8AC3E}">
        <p14:creationId xmlns:p14="http://schemas.microsoft.com/office/powerpoint/2010/main" val="39064544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p:nvSpPr>
        <p:spPr>
          <a:xfrm>
            <a:off x="541465" y="781992"/>
            <a:ext cx="5689904" cy="461665"/>
          </a:xfrm>
          <a:prstGeom prst="rect">
            <a:avLst/>
          </a:prstGeom>
          <a:noFill/>
        </p:spPr>
        <p:txBody>
          <a:bodyPr wrap="square" rtlCol="0">
            <a:spAutoFit/>
          </a:bodyPr>
          <a:lstStyle>
            <a:defPPr>
              <a:defRPr lang="zh-CN"/>
            </a:defPPr>
            <a:lvl1pPr marL="285750" indent="-285750">
              <a:buClr>
                <a:schemeClr val="accent1"/>
              </a:buClr>
              <a:buFont typeface="Wingdings" panose="05000000000000000000" pitchFamily="2" charset="2"/>
              <a:buChar char="l"/>
              <a:defRPr sz="2400"/>
            </a:lvl1pPr>
          </a:lstStyle>
          <a:p>
            <a:r>
              <a:rPr lang="en-US" altLang="zh-CN" dirty="0">
                <a:solidFill>
                  <a:schemeClr val="tx1">
                    <a:lumMod val="75000"/>
                    <a:lumOff val="25000"/>
                  </a:schemeClr>
                </a:solidFill>
              </a:rPr>
              <a:t>while</a:t>
            </a:r>
            <a:r>
              <a:rPr lang="zh-CN" altLang="en-US" dirty="0">
                <a:solidFill>
                  <a:schemeClr val="tx1">
                    <a:lumMod val="75000"/>
                    <a:lumOff val="25000"/>
                  </a:schemeClr>
                </a:solidFill>
              </a:rPr>
              <a:t>循环</a:t>
            </a:r>
          </a:p>
        </p:txBody>
      </p:sp>
      <p:sp>
        <p:nvSpPr>
          <p:cNvPr id="6" name="TextBox 5"/>
          <p:cNvSpPr txBox="1"/>
          <p:nvPr/>
        </p:nvSpPr>
        <p:spPr>
          <a:xfrm>
            <a:off x="942535" y="1603717"/>
            <a:ext cx="7371471" cy="2554545"/>
          </a:xfrm>
          <a:prstGeom prst="rect">
            <a:avLst/>
          </a:prstGeom>
          <a:noFill/>
        </p:spPr>
        <p:txBody>
          <a:bodyPr wrap="square" rtlCol="0">
            <a:spAutoFit/>
          </a:bodyPr>
          <a:lstStyle/>
          <a:p>
            <a:r>
              <a:rPr lang="en-US" altLang="zh-CN" sz="2000" dirty="0">
                <a:solidFill>
                  <a:schemeClr val="tx1">
                    <a:lumMod val="75000"/>
                    <a:lumOff val="25000"/>
                  </a:schemeClr>
                </a:solidFill>
              </a:rPr>
              <a:t>while</a:t>
            </a:r>
            <a:r>
              <a:rPr lang="zh-CN" altLang="zh-CN" sz="2000" dirty="0">
                <a:solidFill>
                  <a:schemeClr val="tx1">
                    <a:lumMod val="75000"/>
                    <a:lumOff val="25000"/>
                  </a:schemeClr>
                </a:solidFill>
              </a:rPr>
              <a:t>循环重复的执行一个语句，直到条件不为真为止。语法为：</a:t>
            </a:r>
          </a:p>
          <a:p>
            <a:r>
              <a:rPr lang="en-US" altLang="zh-CN" sz="2000" dirty="0">
                <a:solidFill>
                  <a:schemeClr val="tx1">
                    <a:lumMod val="75000"/>
                    <a:lumOff val="25000"/>
                  </a:schemeClr>
                </a:solidFill>
              </a:rPr>
              <a:t>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while(</a:t>
            </a:r>
            <a:r>
              <a:rPr lang="en-US" altLang="zh-CN" sz="2000" dirty="0" err="1">
                <a:solidFill>
                  <a:schemeClr val="tx1">
                    <a:lumMod val="75000"/>
                    <a:lumOff val="25000"/>
                  </a:schemeClr>
                </a:solidFill>
              </a:rPr>
              <a:t>cond</a:t>
            </a:r>
            <a:r>
              <a:rPr lang="en-US" altLang="zh-CN" sz="2000" dirty="0">
                <a:solidFill>
                  <a:schemeClr val="tx1">
                    <a:lumMod val="75000"/>
                    <a:lumOff val="25000"/>
                  </a:schemeClr>
                </a:solidFill>
              </a:rPr>
              <a:t>) statement</a:t>
            </a:r>
            <a:endParaRPr lang="zh-CN" altLang="zh-CN" sz="2000" dirty="0">
              <a:solidFill>
                <a:schemeClr val="tx1">
                  <a:lumMod val="75000"/>
                  <a:lumOff val="25000"/>
                </a:schemeClr>
              </a:solidFill>
            </a:endParaRPr>
          </a:p>
          <a:p>
            <a:r>
              <a:rPr lang="en-US" altLang="zh-CN" sz="2000" dirty="0" err="1">
                <a:solidFill>
                  <a:schemeClr val="tx1">
                    <a:lumMod val="75000"/>
                    <a:lumOff val="25000"/>
                  </a:schemeClr>
                </a:solidFill>
              </a:rPr>
              <a:t>i</a:t>
            </a:r>
            <a:r>
              <a:rPr lang="en-US" altLang="zh-CN" sz="2000" dirty="0">
                <a:solidFill>
                  <a:schemeClr val="tx1">
                    <a:lumMod val="75000"/>
                    <a:lumOff val="25000"/>
                  </a:schemeClr>
                </a:solidFill>
              </a:rPr>
              <a:t> &lt;- 10</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while(</a:t>
            </a:r>
            <a:r>
              <a:rPr lang="en-US" altLang="zh-CN" sz="2000" dirty="0" err="1">
                <a:solidFill>
                  <a:schemeClr val="tx1">
                    <a:lumMod val="75000"/>
                    <a:lumOff val="25000"/>
                  </a:schemeClr>
                </a:solidFill>
              </a:rPr>
              <a:t>i</a:t>
            </a:r>
            <a:r>
              <a:rPr lang="en-US" altLang="zh-CN" sz="2000" dirty="0">
                <a:solidFill>
                  <a:schemeClr val="tx1">
                    <a:lumMod val="75000"/>
                    <a:lumOff val="25000"/>
                  </a:schemeClr>
                </a:solidFill>
              </a:rPr>
              <a:t>&gt;0) {print("Hello"); </a:t>
            </a:r>
            <a:r>
              <a:rPr lang="en-US" altLang="zh-CN" sz="2000" dirty="0" err="1">
                <a:solidFill>
                  <a:schemeClr val="tx1">
                    <a:lumMod val="75000"/>
                    <a:lumOff val="25000"/>
                  </a:schemeClr>
                </a:solidFill>
              </a:rPr>
              <a:t>i</a:t>
            </a:r>
            <a:r>
              <a:rPr lang="en-US" altLang="zh-CN" sz="2000" dirty="0">
                <a:solidFill>
                  <a:schemeClr val="tx1">
                    <a:lumMod val="75000"/>
                    <a:lumOff val="25000"/>
                  </a:schemeClr>
                </a:solidFill>
              </a:rPr>
              <a:t> &lt;- i-1}</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 </a:t>
            </a:r>
            <a:endParaRPr lang="zh-CN" altLang="zh-CN" sz="2000" dirty="0">
              <a:solidFill>
                <a:schemeClr val="tx1">
                  <a:lumMod val="75000"/>
                  <a:lumOff val="25000"/>
                </a:schemeClr>
              </a:solidFill>
            </a:endParaRPr>
          </a:p>
          <a:p>
            <a:r>
              <a:rPr lang="zh-CN" altLang="zh-CN" sz="2000" dirty="0">
                <a:solidFill>
                  <a:schemeClr val="tx1">
                    <a:lumMod val="75000"/>
                    <a:lumOff val="25000"/>
                  </a:schemeClr>
                </a:solidFill>
              </a:rPr>
              <a:t>请确保括号内</a:t>
            </a:r>
            <a:r>
              <a:rPr lang="en-US" altLang="zh-CN" sz="2000" dirty="0">
                <a:solidFill>
                  <a:schemeClr val="tx1">
                    <a:lumMod val="75000"/>
                    <a:lumOff val="25000"/>
                  </a:schemeClr>
                </a:solidFill>
              </a:rPr>
              <a:t>while</a:t>
            </a:r>
            <a:r>
              <a:rPr lang="zh-CN" altLang="zh-CN" sz="2000" dirty="0">
                <a:solidFill>
                  <a:schemeClr val="tx1">
                    <a:lumMod val="75000"/>
                    <a:lumOff val="25000"/>
                  </a:schemeClr>
                </a:solidFill>
              </a:rPr>
              <a:t>的条件语句能改变为假，否则循环将不会停止。</a:t>
            </a:r>
          </a:p>
        </p:txBody>
      </p:sp>
      <p:grpSp>
        <p:nvGrpSpPr>
          <p:cNvPr id="14" name="组合 13"/>
          <p:cNvGrpSpPr/>
          <p:nvPr/>
        </p:nvGrpSpPr>
        <p:grpSpPr>
          <a:xfrm>
            <a:off x="-1" y="-2439"/>
            <a:ext cx="9145786" cy="718410"/>
            <a:chOff x="-1" y="190175"/>
            <a:chExt cx="9145786" cy="525795"/>
          </a:xfrm>
        </p:grpSpPr>
        <p:sp>
          <p:nvSpPr>
            <p:cNvPr id="15" name="任意多边形 1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6" name="任意多边形 1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7" name="任意多边形 1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18"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8.1 </a:t>
            </a:r>
            <a:r>
              <a:rPr lang="zh-CN" altLang="en-US" sz="2100" b="1" spc="225" dirty="0">
                <a:solidFill>
                  <a:prstClr val="white"/>
                </a:solidFill>
              </a:rPr>
              <a:t>控制结构</a:t>
            </a:r>
          </a:p>
        </p:txBody>
      </p:sp>
      <p:sp>
        <p:nvSpPr>
          <p:cNvPr id="1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0" name="文本框 27"/>
          <p:cNvSpPr txBox="1"/>
          <p:nvPr/>
        </p:nvSpPr>
        <p:spPr>
          <a:xfrm>
            <a:off x="6401867" y="234392"/>
            <a:ext cx="1447832" cy="300082"/>
          </a:xfrm>
          <a:prstGeom prst="rect">
            <a:avLst/>
          </a:prstGeom>
          <a:noFill/>
        </p:spPr>
        <p:txBody>
          <a:bodyPr wrap="none" rtlCol="0">
            <a:spAutoFit/>
          </a:bodyPr>
          <a:lstStyle/>
          <a:p>
            <a:r>
              <a:rPr lang="zh-CN" altLang="en-US" sz="1350" dirty="0">
                <a:solidFill>
                  <a:prstClr val="white"/>
                </a:solidFill>
              </a:rPr>
              <a:t>第八章 高级编程</a:t>
            </a:r>
          </a:p>
        </p:txBody>
      </p:sp>
    </p:spTree>
    <p:extLst>
      <p:ext uri="{BB962C8B-B14F-4D97-AF65-F5344CB8AC3E}">
        <p14:creationId xmlns:p14="http://schemas.microsoft.com/office/powerpoint/2010/main" val="3689259072"/>
      </p:ext>
    </p:extLst>
  </p:cSld>
  <p:clrMapOvr>
    <a:masterClrMapping/>
  </p:clrMapOvr>
  <p:transition>
    <p:fade/>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p:nvSpPr>
        <p:spPr>
          <a:xfrm>
            <a:off x="541465" y="781992"/>
            <a:ext cx="5689904" cy="461665"/>
          </a:xfrm>
          <a:prstGeom prst="rect">
            <a:avLst/>
          </a:prstGeom>
          <a:noFill/>
        </p:spPr>
        <p:txBody>
          <a:bodyPr wrap="square" rtlCol="0">
            <a:spAutoFit/>
          </a:bodyPr>
          <a:lstStyle>
            <a:defPPr>
              <a:defRPr lang="zh-CN"/>
            </a:defPPr>
            <a:lvl1pPr marL="285750" indent="-285750">
              <a:buClr>
                <a:schemeClr val="accent1"/>
              </a:buClr>
              <a:buFont typeface="Wingdings" panose="05000000000000000000" pitchFamily="2" charset="2"/>
              <a:buChar char="l"/>
              <a:defRPr sz="2400"/>
            </a:lvl1pPr>
          </a:lstStyle>
          <a:p>
            <a:r>
              <a:rPr lang="en-US" altLang="zh-CN" dirty="0">
                <a:solidFill>
                  <a:schemeClr val="tx1">
                    <a:lumMod val="75000"/>
                    <a:lumOff val="25000"/>
                  </a:schemeClr>
                </a:solidFill>
              </a:rPr>
              <a:t>repeat</a:t>
            </a:r>
            <a:r>
              <a:rPr lang="zh-CN" altLang="en-US" dirty="0">
                <a:solidFill>
                  <a:schemeClr val="tx1">
                    <a:lumMod val="75000"/>
                    <a:lumOff val="25000"/>
                  </a:schemeClr>
                </a:solidFill>
              </a:rPr>
              <a:t>循环</a:t>
            </a:r>
          </a:p>
        </p:txBody>
      </p:sp>
      <p:sp>
        <p:nvSpPr>
          <p:cNvPr id="6" name="TextBox 5"/>
          <p:cNvSpPr txBox="1"/>
          <p:nvPr/>
        </p:nvSpPr>
        <p:spPr>
          <a:xfrm>
            <a:off x="942535" y="1603717"/>
            <a:ext cx="7371471" cy="3785652"/>
          </a:xfrm>
          <a:prstGeom prst="rect">
            <a:avLst/>
          </a:prstGeom>
          <a:noFill/>
        </p:spPr>
        <p:txBody>
          <a:bodyPr wrap="square" rtlCol="0">
            <a:spAutoFit/>
          </a:bodyPr>
          <a:lstStyle/>
          <a:p>
            <a:r>
              <a:rPr lang="en-US" altLang="zh-CN" sz="2000" dirty="0">
                <a:solidFill>
                  <a:schemeClr val="tx1">
                    <a:lumMod val="75000"/>
                    <a:lumOff val="25000"/>
                  </a:schemeClr>
                </a:solidFill>
              </a:rPr>
              <a:t>repeat statement</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repeat</a:t>
            </a:r>
            <a:r>
              <a:rPr lang="zh-CN" altLang="zh-CN" sz="2000" dirty="0">
                <a:solidFill>
                  <a:schemeClr val="tx1">
                    <a:lumMod val="75000"/>
                    <a:lumOff val="25000"/>
                  </a:schemeClr>
                </a:solidFill>
              </a:rPr>
              <a:t>是用来重复执行</a:t>
            </a:r>
            <a:r>
              <a:rPr lang="en-US" altLang="zh-CN" sz="2000" dirty="0">
                <a:solidFill>
                  <a:schemeClr val="tx1">
                    <a:lumMod val="75000"/>
                    <a:lumOff val="25000"/>
                  </a:schemeClr>
                </a:solidFill>
              </a:rPr>
              <a:t>statement</a:t>
            </a:r>
            <a:r>
              <a:rPr lang="zh-CN" altLang="zh-CN" sz="2000" dirty="0">
                <a:solidFill>
                  <a:schemeClr val="tx1">
                    <a:lumMod val="75000"/>
                    <a:lumOff val="25000"/>
                  </a:schemeClr>
                </a:solidFill>
              </a:rPr>
              <a:t>部门的函数，需要配合</a:t>
            </a:r>
            <a:r>
              <a:rPr lang="en-US" altLang="zh-CN" sz="2000" dirty="0">
                <a:solidFill>
                  <a:schemeClr val="tx1">
                    <a:lumMod val="75000"/>
                    <a:lumOff val="25000"/>
                  </a:schemeClr>
                </a:solidFill>
              </a:rPr>
              <a:t>break</a:t>
            </a:r>
            <a:r>
              <a:rPr lang="zh-CN" altLang="zh-CN" sz="2000" dirty="0">
                <a:solidFill>
                  <a:schemeClr val="tx1">
                    <a:lumMod val="75000"/>
                    <a:lumOff val="25000"/>
                  </a:schemeClr>
                </a:solidFill>
              </a:rPr>
              <a:t>来使用，否则无法结束循环。</a:t>
            </a:r>
          </a:p>
          <a:p>
            <a:r>
              <a:rPr lang="zh-CN" altLang="zh-CN" sz="2000" dirty="0">
                <a:solidFill>
                  <a:schemeClr val="tx1">
                    <a:lumMod val="75000"/>
                    <a:lumOff val="25000"/>
                  </a:schemeClr>
                </a:solidFill>
              </a:rPr>
              <a:t>例如：</a:t>
            </a:r>
          </a:p>
          <a:p>
            <a:r>
              <a:rPr lang="en-US" altLang="zh-CN" sz="2000" dirty="0">
                <a:solidFill>
                  <a:schemeClr val="tx1">
                    <a:lumMod val="75000"/>
                    <a:lumOff val="25000"/>
                  </a:schemeClr>
                </a:solidFill>
              </a:rPr>
              <a:t> </a:t>
            </a:r>
            <a:endParaRPr lang="zh-CN" altLang="zh-CN" sz="2000" dirty="0">
              <a:solidFill>
                <a:schemeClr val="tx1">
                  <a:lumMod val="75000"/>
                  <a:lumOff val="25000"/>
                </a:schemeClr>
              </a:solidFill>
            </a:endParaRPr>
          </a:p>
          <a:p>
            <a:r>
              <a:rPr lang="it-IT" altLang="zh-CN" sz="2000" dirty="0">
                <a:solidFill>
                  <a:schemeClr val="tx1">
                    <a:lumMod val="75000"/>
                    <a:lumOff val="25000"/>
                  </a:schemeClr>
                </a:solidFill>
              </a:rPr>
              <a:t>i&lt;-1</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repeat{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    </a:t>
            </a:r>
            <a:r>
              <a:rPr lang="en-US" altLang="zh-CN" sz="2000" dirty="0" err="1">
                <a:solidFill>
                  <a:schemeClr val="tx1">
                    <a:lumMod val="75000"/>
                    <a:lumOff val="25000"/>
                  </a:schemeClr>
                </a:solidFill>
              </a:rPr>
              <a:t>i</a:t>
            </a:r>
            <a:r>
              <a:rPr lang="en-US" altLang="zh-CN" sz="2000" dirty="0">
                <a:solidFill>
                  <a:schemeClr val="tx1">
                    <a:lumMod val="75000"/>
                    <a:lumOff val="25000"/>
                  </a:schemeClr>
                </a:solidFill>
              </a:rPr>
              <a:t>&lt;-i+1</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    if(</a:t>
            </a:r>
            <a:r>
              <a:rPr lang="en-US" altLang="zh-CN" sz="2000" dirty="0" err="1">
                <a:solidFill>
                  <a:schemeClr val="tx1">
                    <a:lumMod val="75000"/>
                    <a:lumOff val="25000"/>
                  </a:schemeClr>
                </a:solidFill>
              </a:rPr>
              <a:t>i</a:t>
            </a:r>
            <a:r>
              <a:rPr lang="en-US" altLang="zh-CN" sz="2000" dirty="0">
                <a:solidFill>
                  <a:schemeClr val="tx1">
                    <a:lumMod val="75000"/>
                    <a:lumOff val="25000"/>
                  </a:schemeClr>
                </a:solidFill>
              </a:rPr>
              <a:t>&gt;10) break</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 </a:t>
            </a:r>
          </a:p>
        </p:txBody>
      </p:sp>
      <p:grpSp>
        <p:nvGrpSpPr>
          <p:cNvPr id="14" name="组合 13"/>
          <p:cNvGrpSpPr/>
          <p:nvPr/>
        </p:nvGrpSpPr>
        <p:grpSpPr>
          <a:xfrm>
            <a:off x="-1" y="-2439"/>
            <a:ext cx="9145786" cy="718410"/>
            <a:chOff x="-1" y="190175"/>
            <a:chExt cx="9145786" cy="525795"/>
          </a:xfrm>
        </p:grpSpPr>
        <p:sp>
          <p:nvSpPr>
            <p:cNvPr id="15" name="任意多边形 1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6" name="任意多边形 1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7" name="任意多边形 1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18"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8.1 </a:t>
            </a:r>
            <a:r>
              <a:rPr lang="zh-CN" altLang="en-US" sz="2100" b="1" spc="225" dirty="0">
                <a:solidFill>
                  <a:prstClr val="white"/>
                </a:solidFill>
              </a:rPr>
              <a:t>控制结构</a:t>
            </a:r>
          </a:p>
        </p:txBody>
      </p:sp>
      <p:sp>
        <p:nvSpPr>
          <p:cNvPr id="1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0" name="文本框 27"/>
          <p:cNvSpPr txBox="1"/>
          <p:nvPr/>
        </p:nvSpPr>
        <p:spPr>
          <a:xfrm>
            <a:off x="6401867" y="234392"/>
            <a:ext cx="1447832" cy="300082"/>
          </a:xfrm>
          <a:prstGeom prst="rect">
            <a:avLst/>
          </a:prstGeom>
          <a:noFill/>
        </p:spPr>
        <p:txBody>
          <a:bodyPr wrap="none" rtlCol="0">
            <a:spAutoFit/>
          </a:bodyPr>
          <a:lstStyle/>
          <a:p>
            <a:r>
              <a:rPr lang="zh-CN" altLang="en-US" sz="1350" dirty="0">
                <a:solidFill>
                  <a:prstClr val="white"/>
                </a:solidFill>
              </a:rPr>
              <a:t>第八章 高级编程</a:t>
            </a:r>
          </a:p>
        </p:txBody>
      </p:sp>
    </p:spTree>
    <p:extLst>
      <p:ext uri="{BB962C8B-B14F-4D97-AF65-F5344CB8AC3E}">
        <p14:creationId xmlns:p14="http://schemas.microsoft.com/office/powerpoint/2010/main" val="1256627554"/>
      </p:ext>
    </p:extLst>
  </p:cSld>
  <p:clrMapOvr>
    <a:masterClrMapping/>
  </p:clrMapOvr>
  <p:transition>
    <p:fad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690257" y="854039"/>
            <a:ext cx="7832784" cy="781050"/>
            <a:chOff x="2788580" y="1152524"/>
            <a:chExt cx="3730770" cy="781050"/>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4"/>
            <p:cNvSpPr txBox="1"/>
            <p:nvPr/>
          </p:nvSpPr>
          <p:spPr>
            <a:xfrm>
              <a:off x="3904231" y="1169836"/>
              <a:ext cx="1335538" cy="523220"/>
            </a:xfrm>
            <a:prstGeom prst="rect">
              <a:avLst/>
            </a:prstGeom>
            <a:noFill/>
          </p:spPr>
          <p:txBody>
            <a:bodyPr wrap="none" rtlCol="0">
              <a:spAutoFit/>
            </a:bodyPr>
            <a:lstStyle/>
            <a:p>
              <a:pPr algn="ctr"/>
              <a:r>
                <a:rPr lang="zh-CN" altLang="en-US" sz="2800" dirty="0">
                  <a:solidFill>
                    <a:srgbClr val="C00000"/>
                  </a:solidFill>
                </a:rPr>
                <a:t>第八章 高级编程</a:t>
              </a:r>
            </a:p>
          </p:txBody>
        </p:sp>
      </p:grpSp>
      <p:grpSp>
        <p:nvGrpSpPr>
          <p:cNvPr id="68" name="组合 67"/>
          <p:cNvGrpSpPr/>
          <p:nvPr/>
        </p:nvGrpSpPr>
        <p:grpSpPr>
          <a:xfrm>
            <a:off x="1751096" y="2880021"/>
            <a:ext cx="5693399" cy="426278"/>
            <a:chOff x="1807265" y="2935089"/>
            <a:chExt cx="5693399" cy="426278"/>
          </a:xfrm>
        </p:grpSpPr>
        <p:sp>
          <p:nvSpPr>
            <p:cNvPr id="49" name="圆角矩形 48"/>
            <p:cNvSpPr/>
            <p:nvPr/>
          </p:nvSpPr>
          <p:spPr>
            <a:xfrm>
              <a:off x="1807265" y="2935089"/>
              <a:ext cx="5693399" cy="394200"/>
            </a:xfrm>
            <a:prstGeom prst="roundRect">
              <a:avLst>
                <a:gd name="adj" fmla="val 20658"/>
              </a:avLst>
            </a:prstGeom>
            <a:solidFill>
              <a:srgbClr val="3D89B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矩形 49"/>
            <p:cNvSpPr/>
            <p:nvPr/>
          </p:nvSpPr>
          <p:spPr>
            <a:xfrm>
              <a:off x="1881814" y="2945869"/>
              <a:ext cx="3038011" cy="415498"/>
            </a:xfrm>
            <a:prstGeom prst="rect">
              <a:avLst/>
            </a:prstGeom>
          </p:spPr>
          <p:txBody>
            <a:bodyPr wrap="none">
              <a:spAutoFit/>
            </a:bodyPr>
            <a:lstStyle/>
            <a:p>
              <a:r>
                <a:rPr lang="en-US" altLang="zh-CN" sz="2100" spc="225" dirty="0">
                  <a:solidFill>
                    <a:schemeClr val="bg1"/>
                  </a:solidFill>
                  <a:latin typeface="微软雅黑" panose="020B0503020204020204" pitchFamily="34" charset="-122"/>
                  <a:ea typeface="微软雅黑" panose="020B0503020204020204" pitchFamily="34" charset="-122"/>
                </a:rPr>
                <a:t>8.2</a:t>
              </a:r>
              <a:r>
                <a:rPr lang="zh-CN" altLang="en-US" sz="2100" spc="225" dirty="0">
                  <a:solidFill>
                    <a:schemeClr val="bg1"/>
                  </a:solidFill>
                  <a:latin typeface="微软雅黑" panose="020B0503020204020204" pitchFamily="34" charset="-122"/>
                  <a:ea typeface="微软雅黑" panose="020B0503020204020204" pitchFamily="34" charset="-122"/>
                </a:rPr>
                <a:t>　用户自定义函数</a:t>
              </a:r>
            </a:p>
          </p:txBody>
        </p:sp>
      </p:gr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3" name="组合 22"/>
          <p:cNvGrpSpPr/>
          <p:nvPr/>
        </p:nvGrpSpPr>
        <p:grpSpPr>
          <a:xfrm>
            <a:off x="1748748" y="2160016"/>
            <a:ext cx="5693399" cy="426278"/>
            <a:chOff x="1807265" y="2935089"/>
            <a:chExt cx="5693399" cy="426278"/>
          </a:xfrm>
        </p:grpSpPr>
        <p:sp>
          <p:nvSpPr>
            <p:cNvPr id="24" name="圆角矩形 23"/>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 name="矩形 24"/>
            <p:cNvSpPr/>
            <p:nvPr/>
          </p:nvSpPr>
          <p:spPr>
            <a:xfrm>
              <a:off x="1881814" y="2945869"/>
              <a:ext cx="2143536"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8.1</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逻辑运算</a:t>
              </a:r>
            </a:p>
          </p:txBody>
        </p:sp>
      </p:grpSp>
    </p:spTree>
    <p:extLst>
      <p:ext uri="{BB962C8B-B14F-4D97-AF65-F5344CB8AC3E}">
        <p14:creationId xmlns:p14="http://schemas.microsoft.com/office/powerpoint/2010/main" val="2888800119"/>
      </p:ext>
    </p:extLst>
  </p:cSld>
  <p:clrMapOvr>
    <a:masterClrMapping/>
  </p:clrMapOvr>
  <p:transition>
    <p:fade/>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TextBox 11"/>
          <p:cNvSpPr txBox="1"/>
          <p:nvPr/>
        </p:nvSpPr>
        <p:spPr>
          <a:xfrm>
            <a:off x="961094" y="1012825"/>
            <a:ext cx="7118253" cy="707886"/>
          </a:xfrm>
          <a:prstGeom prst="rect">
            <a:avLst/>
          </a:prstGeom>
          <a:noFill/>
        </p:spPr>
        <p:txBody>
          <a:bodyPr wrap="square" rtlCol="0">
            <a:spAutoFit/>
          </a:bodyPr>
          <a:lstStyle/>
          <a:p>
            <a:r>
              <a:rPr lang="en-US" altLang="zh-CN" sz="2000" dirty="0"/>
              <a:t>  </a:t>
            </a:r>
            <a:r>
              <a:rPr lang="en-US" altLang="zh-CN" sz="2000" dirty="0">
                <a:solidFill>
                  <a:schemeClr val="tx1">
                    <a:lumMod val="75000"/>
                    <a:lumOff val="25000"/>
                  </a:schemeClr>
                </a:solidFill>
              </a:rPr>
              <a:t>     </a:t>
            </a:r>
            <a:r>
              <a:rPr lang="zh-CN" altLang="zh-CN" sz="2000" dirty="0">
                <a:solidFill>
                  <a:schemeClr val="tx1">
                    <a:lumMod val="75000"/>
                    <a:lumOff val="25000"/>
                  </a:schemeClr>
                </a:solidFill>
              </a:rPr>
              <a:t>函数是一个组织在一起的一组执行特定任务的语句。</a:t>
            </a:r>
            <a:r>
              <a:rPr lang="en-US" altLang="zh-CN" sz="2000" dirty="0">
                <a:solidFill>
                  <a:schemeClr val="tx1">
                    <a:lumMod val="75000"/>
                    <a:lumOff val="25000"/>
                  </a:schemeClr>
                </a:solidFill>
              </a:rPr>
              <a:t>R</a:t>
            </a:r>
            <a:r>
              <a:rPr lang="zh-CN" altLang="zh-CN" sz="2000" dirty="0">
                <a:solidFill>
                  <a:schemeClr val="tx1">
                    <a:lumMod val="75000"/>
                    <a:lumOff val="25000"/>
                  </a:schemeClr>
                </a:solidFill>
              </a:rPr>
              <a:t>语言有大量的内置函数，用户也可以创建自己的函数。</a:t>
            </a:r>
          </a:p>
        </p:txBody>
      </p:sp>
      <p:grpSp>
        <p:nvGrpSpPr>
          <p:cNvPr id="30" name="组合 29"/>
          <p:cNvGrpSpPr/>
          <p:nvPr/>
        </p:nvGrpSpPr>
        <p:grpSpPr>
          <a:xfrm>
            <a:off x="-1" y="-2439"/>
            <a:ext cx="9145786" cy="718410"/>
            <a:chOff x="-1" y="190175"/>
            <a:chExt cx="9145786" cy="525795"/>
          </a:xfrm>
        </p:grpSpPr>
        <p:sp>
          <p:nvSpPr>
            <p:cNvPr id="31" name="任意多边形 3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2" name="任意多边形 3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3" name="任意多边形 3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34" name="文本框 6"/>
          <p:cNvSpPr txBox="1"/>
          <p:nvPr/>
        </p:nvSpPr>
        <p:spPr>
          <a:xfrm>
            <a:off x="452232" y="173917"/>
            <a:ext cx="2281394" cy="415498"/>
          </a:xfrm>
          <a:prstGeom prst="rect">
            <a:avLst/>
          </a:prstGeom>
          <a:noFill/>
        </p:spPr>
        <p:txBody>
          <a:bodyPr wrap="none" rtlCol="0">
            <a:spAutoFit/>
          </a:bodyPr>
          <a:lstStyle/>
          <a:p>
            <a:r>
              <a:rPr lang="en-US" altLang="zh-CN" sz="2100" b="1" spc="225" dirty="0">
                <a:solidFill>
                  <a:prstClr val="white"/>
                </a:solidFill>
              </a:rPr>
              <a:t>8.2 </a:t>
            </a:r>
            <a:r>
              <a:rPr lang="zh-CN" altLang="en-US" sz="2100" b="1" spc="225" dirty="0">
                <a:solidFill>
                  <a:prstClr val="white"/>
                </a:solidFill>
              </a:rPr>
              <a:t>自定义函数</a:t>
            </a:r>
          </a:p>
        </p:txBody>
      </p:sp>
      <p:sp>
        <p:nvSpPr>
          <p:cNvPr id="35"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36" name="文本框 27"/>
          <p:cNvSpPr txBox="1"/>
          <p:nvPr/>
        </p:nvSpPr>
        <p:spPr>
          <a:xfrm>
            <a:off x="6401867" y="234392"/>
            <a:ext cx="1447832" cy="300082"/>
          </a:xfrm>
          <a:prstGeom prst="rect">
            <a:avLst/>
          </a:prstGeom>
          <a:noFill/>
        </p:spPr>
        <p:txBody>
          <a:bodyPr wrap="none" rtlCol="0">
            <a:spAutoFit/>
          </a:bodyPr>
          <a:lstStyle/>
          <a:p>
            <a:r>
              <a:rPr lang="zh-CN" altLang="en-US" sz="1350" dirty="0">
                <a:solidFill>
                  <a:prstClr val="white"/>
                </a:solidFill>
              </a:rPr>
              <a:t>第八章 高级编程</a:t>
            </a:r>
          </a:p>
        </p:txBody>
      </p:sp>
      <p:sp>
        <p:nvSpPr>
          <p:cNvPr id="13" name="文本框 12"/>
          <p:cNvSpPr txBox="1"/>
          <p:nvPr/>
        </p:nvSpPr>
        <p:spPr>
          <a:xfrm>
            <a:off x="460339" y="1864995"/>
            <a:ext cx="5689904" cy="461665"/>
          </a:xfrm>
          <a:prstGeom prst="rect">
            <a:avLst/>
          </a:prstGeom>
          <a:noFill/>
        </p:spPr>
        <p:txBody>
          <a:bodyPr wrap="square" rtlCol="0">
            <a:spAutoFit/>
          </a:bodyPr>
          <a:lstStyle>
            <a:defPPr>
              <a:defRPr lang="zh-CN"/>
            </a:defPPr>
            <a:lvl1pPr marL="285750" indent="-285750">
              <a:buClr>
                <a:schemeClr val="accent1"/>
              </a:buClr>
              <a:buFont typeface="Wingdings" panose="05000000000000000000" pitchFamily="2" charset="2"/>
              <a:buChar char="l"/>
              <a:defRPr sz="2400"/>
            </a:lvl1pPr>
          </a:lstStyle>
          <a:p>
            <a:r>
              <a:rPr lang="zh-CN" altLang="zh-CN" dirty="0">
                <a:solidFill>
                  <a:schemeClr val="tx1">
                    <a:lumMod val="75000"/>
                    <a:lumOff val="25000"/>
                  </a:schemeClr>
                </a:solidFill>
              </a:rPr>
              <a:t>函数定义</a:t>
            </a:r>
          </a:p>
        </p:txBody>
      </p:sp>
      <p:sp>
        <p:nvSpPr>
          <p:cNvPr id="4" name="TextBox 3"/>
          <p:cNvSpPr txBox="1"/>
          <p:nvPr/>
        </p:nvSpPr>
        <p:spPr>
          <a:xfrm>
            <a:off x="1139483" y="2658794"/>
            <a:ext cx="7343335" cy="1631216"/>
          </a:xfrm>
          <a:prstGeom prst="rect">
            <a:avLst/>
          </a:prstGeom>
          <a:noFill/>
        </p:spPr>
        <p:txBody>
          <a:bodyPr wrap="square" rtlCol="0">
            <a:spAutoFit/>
          </a:bodyPr>
          <a:lstStyle/>
          <a:p>
            <a:r>
              <a:rPr lang="en-US" altLang="zh-CN" sz="2000" dirty="0" err="1">
                <a:solidFill>
                  <a:schemeClr val="tx1">
                    <a:lumMod val="75000"/>
                    <a:lumOff val="25000"/>
                  </a:schemeClr>
                </a:solidFill>
              </a:rPr>
              <a:t>function_name</a:t>
            </a:r>
            <a:r>
              <a:rPr lang="en-US" altLang="zh-CN" sz="2000" dirty="0">
                <a:solidFill>
                  <a:schemeClr val="tx1">
                    <a:lumMod val="75000"/>
                    <a:lumOff val="25000"/>
                  </a:schemeClr>
                </a:solidFill>
              </a:rPr>
              <a:t> &lt;- function(arg_1, arg_2, ...)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    </a:t>
            </a:r>
            <a:r>
              <a:rPr lang="zh-CN" altLang="zh-CN" sz="2000" dirty="0">
                <a:solidFill>
                  <a:schemeClr val="tx1">
                    <a:lumMod val="75000"/>
                    <a:lumOff val="25000"/>
                  </a:schemeClr>
                </a:solidFill>
              </a:rPr>
              <a:t>函数体</a:t>
            </a:r>
            <a:r>
              <a:rPr lang="en-US" altLang="zh-CN" sz="2000" dirty="0">
                <a:solidFill>
                  <a:schemeClr val="tx1">
                    <a:lumMod val="75000"/>
                    <a:lumOff val="25000"/>
                  </a:schemeClr>
                </a:solidFill>
              </a:rPr>
              <a:t>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a:t>
            </a:r>
            <a:endParaRPr lang="zh-CN" altLang="zh-CN" sz="2000" dirty="0"/>
          </a:p>
          <a:p>
            <a:r>
              <a:rPr lang="en-US" altLang="zh-CN" sz="2000" dirty="0"/>
              <a:t> </a:t>
            </a:r>
            <a:endParaRPr lang="zh-CN" altLang="zh-CN" sz="2000" dirty="0"/>
          </a:p>
          <a:p>
            <a:endParaRPr lang="zh-CN" altLang="en-US" sz="2000" dirty="0"/>
          </a:p>
        </p:txBody>
      </p:sp>
    </p:spTree>
    <p:extLst>
      <p:ext uri="{BB962C8B-B14F-4D97-AF65-F5344CB8AC3E}">
        <p14:creationId xmlns:p14="http://schemas.microsoft.com/office/powerpoint/2010/main" val="3196852202"/>
      </p:ext>
    </p:extLst>
  </p:cSld>
  <p:clrMapOvr>
    <a:masterClrMapping/>
  </p:clrMapOvr>
  <p:transition>
    <p:fade/>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p:nvSpPr>
        <p:spPr>
          <a:xfrm>
            <a:off x="541465" y="921386"/>
            <a:ext cx="5689904" cy="461665"/>
          </a:xfrm>
          <a:prstGeom prst="rect">
            <a:avLst/>
          </a:prstGeom>
          <a:noFill/>
        </p:spPr>
        <p:txBody>
          <a:bodyPr wrap="square" rtlCol="0">
            <a:spAutoFit/>
          </a:bodyPr>
          <a:lstStyle>
            <a:defPPr>
              <a:defRPr lang="zh-CN"/>
            </a:defPPr>
            <a:lvl1pPr marL="285750" indent="-285750">
              <a:buClr>
                <a:schemeClr val="accent1"/>
              </a:buClr>
              <a:buFont typeface="Wingdings" panose="05000000000000000000" pitchFamily="2" charset="2"/>
              <a:buChar char="l"/>
              <a:defRPr sz="2400"/>
            </a:lvl1pPr>
          </a:lstStyle>
          <a:p>
            <a:r>
              <a:rPr lang="zh-CN" altLang="zh-CN" dirty="0">
                <a:solidFill>
                  <a:schemeClr val="tx1">
                    <a:lumMod val="75000"/>
                    <a:lumOff val="25000"/>
                  </a:schemeClr>
                </a:solidFill>
              </a:rPr>
              <a:t>函数调用</a:t>
            </a:r>
          </a:p>
        </p:txBody>
      </p:sp>
      <p:sp>
        <p:nvSpPr>
          <p:cNvPr id="4" name="TextBox 3"/>
          <p:cNvSpPr txBox="1"/>
          <p:nvPr/>
        </p:nvSpPr>
        <p:spPr>
          <a:xfrm>
            <a:off x="900332" y="1843186"/>
            <a:ext cx="7343335" cy="4093428"/>
          </a:xfrm>
          <a:prstGeom prst="rect">
            <a:avLst/>
          </a:prstGeom>
          <a:noFill/>
        </p:spPr>
        <p:txBody>
          <a:bodyPr wrap="square" rtlCol="0">
            <a:spAutoFit/>
          </a:bodyPr>
          <a:lstStyle/>
          <a:p>
            <a:r>
              <a:rPr lang="zh-CN" altLang="zh-CN" sz="2000" dirty="0">
                <a:solidFill>
                  <a:schemeClr val="tx1">
                    <a:lumMod val="75000"/>
                    <a:lumOff val="25000"/>
                  </a:schemeClr>
                </a:solidFill>
              </a:rPr>
              <a:t>格式：</a:t>
            </a:r>
            <a:r>
              <a:rPr lang="en-US" altLang="zh-CN" sz="2000" dirty="0" err="1">
                <a:solidFill>
                  <a:schemeClr val="tx1">
                    <a:lumMod val="75000"/>
                    <a:lumOff val="25000"/>
                  </a:schemeClr>
                </a:solidFill>
              </a:rPr>
              <a:t>function_name</a:t>
            </a:r>
            <a:r>
              <a:rPr lang="en-US" altLang="zh-CN" sz="2000" dirty="0">
                <a:solidFill>
                  <a:schemeClr val="tx1">
                    <a:lumMod val="75000"/>
                    <a:lumOff val="25000"/>
                  </a:schemeClr>
                </a:solidFill>
              </a:rPr>
              <a:t>(arg_1, arg_2, ...)</a:t>
            </a:r>
            <a:endParaRPr lang="zh-CN" altLang="zh-CN" sz="2000" dirty="0">
              <a:solidFill>
                <a:schemeClr val="tx1">
                  <a:lumMod val="75000"/>
                  <a:lumOff val="25000"/>
                </a:schemeClr>
              </a:solidFill>
            </a:endParaRPr>
          </a:p>
          <a:p>
            <a:r>
              <a:rPr lang="zh-CN" altLang="zh-CN" sz="2000" dirty="0">
                <a:solidFill>
                  <a:schemeClr val="tx1">
                    <a:lumMod val="75000"/>
                    <a:lumOff val="25000"/>
                  </a:schemeClr>
                </a:solidFill>
              </a:rPr>
              <a:t>参数在传到函数调用时，可以以相同的顺序调用，如提供在函数定义的顺序一样，或者它们出可以以不同的顺序提供（按参数名称）。</a:t>
            </a:r>
          </a:p>
          <a:p>
            <a:r>
              <a:rPr lang="zh-CN" altLang="zh-CN" sz="2000" dirty="0">
                <a:solidFill>
                  <a:schemeClr val="tx1">
                    <a:lumMod val="75000"/>
                    <a:lumOff val="25000"/>
                  </a:schemeClr>
                </a:solidFill>
              </a:rPr>
              <a:t>【例</a:t>
            </a:r>
            <a:r>
              <a:rPr lang="en-US" altLang="zh-CN" sz="2000" dirty="0">
                <a:solidFill>
                  <a:schemeClr val="tx1">
                    <a:lumMod val="75000"/>
                    <a:lumOff val="25000"/>
                  </a:schemeClr>
                </a:solidFill>
              </a:rPr>
              <a:t>8.1</a:t>
            </a:r>
            <a:r>
              <a:rPr lang="zh-CN" altLang="zh-CN" sz="2000" dirty="0">
                <a:solidFill>
                  <a:schemeClr val="tx1">
                    <a:lumMod val="75000"/>
                    <a:lumOff val="25000"/>
                  </a:schemeClr>
                </a:solidFill>
              </a:rPr>
              <a:t>】自定义函数</a:t>
            </a:r>
          </a:p>
          <a:p>
            <a:r>
              <a:rPr lang="en-US" altLang="zh-CN" sz="2000" dirty="0">
                <a:solidFill>
                  <a:schemeClr val="tx1">
                    <a:lumMod val="75000"/>
                    <a:lumOff val="25000"/>
                  </a:schemeClr>
                </a:solidFill>
              </a:rPr>
              <a:t> </a:t>
            </a:r>
            <a:endParaRPr lang="zh-CN" altLang="zh-CN" sz="2000" dirty="0">
              <a:solidFill>
                <a:schemeClr val="tx1">
                  <a:lumMod val="75000"/>
                  <a:lumOff val="25000"/>
                </a:schemeClr>
              </a:solidFill>
            </a:endParaRPr>
          </a:p>
          <a:p>
            <a:r>
              <a:rPr lang="en-US" altLang="zh-CN" sz="2000" dirty="0" err="1">
                <a:solidFill>
                  <a:schemeClr val="tx1">
                    <a:lumMod val="75000"/>
                    <a:lumOff val="25000"/>
                  </a:schemeClr>
                </a:solidFill>
              </a:rPr>
              <a:t>new.function</a:t>
            </a:r>
            <a:r>
              <a:rPr lang="en-US" altLang="zh-CN" sz="2000" dirty="0">
                <a:solidFill>
                  <a:schemeClr val="tx1">
                    <a:lumMod val="75000"/>
                    <a:lumOff val="25000"/>
                  </a:schemeClr>
                </a:solidFill>
              </a:rPr>
              <a:t> &lt;- function(a)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  for(</a:t>
            </a:r>
            <a:r>
              <a:rPr lang="en-US" altLang="zh-CN" sz="2000" dirty="0" err="1">
                <a:solidFill>
                  <a:schemeClr val="tx1">
                    <a:lumMod val="75000"/>
                    <a:lumOff val="25000"/>
                  </a:schemeClr>
                </a:solidFill>
              </a:rPr>
              <a:t>i</a:t>
            </a:r>
            <a:r>
              <a:rPr lang="en-US" altLang="zh-CN" sz="2000" dirty="0">
                <a:solidFill>
                  <a:schemeClr val="tx1">
                    <a:lumMod val="75000"/>
                    <a:lumOff val="25000"/>
                  </a:schemeClr>
                </a:solidFill>
              </a:rPr>
              <a:t> in 1:a)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		b &lt;- i^2</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		print(b)</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   }	</a:t>
            </a:r>
            <a:endParaRPr lang="zh-CN" altLang="zh-CN" sz="2000" dirty="0">
              <a:solidFill>
                <a:schemeClr val="tx1">
                  <a:lumMod val="75000"/>
                  <a:lumOff val="25000"/>
                </a:schemeClr>
              </a:solidFill>
            </a:endParaRPr>
          </a:p>
          <a:p>
            <a:endParaRPr lang="zh-CN" altLang="zh-CN" sz="2000" dirty="0">
              <a:solidFill>
                <a:schemeClr val="tx1">
                  <a:lumMod val="75000"/>
                  <a:lumOff val="25000"/>
                </a:schemeClr>
              </a:solidFill>
            </a:endParaRPr>
          </a:p>
        </p:txBody>
      </p:sp>
      <p:grpSp>
        <p:nvGrpSpPr>
          <p:cNvPr id="14" name="组合 13"/>
          <p:cNvGrpSpPr/>
          <p:nvPr/>
        </p:nvGrpSpPr>
        <p:grpSpPr>
          <a:xfrm>
            <a:off x="-1" y="-2439"/>
            <a:ext cx="9145786" cy="718410"/>
            <a:chOff x="-1" y="190175"/>
            <a:chExt cx="9145786" cy="525795"/>
          </a:xfrm>
        </p:grpSpPr>
        <p:sp>
          <p:nvSpPr>
            <p:cNvPr id="15" name="任意多边形 1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6" name="任意多边形 1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7" name="任意多边形 1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18" name="文本框 6"/>
          <p:cNvSpPr txBox="1"/>
          <p:nvPr/>
        </p:nvSpPr>
        <p:spPr>
          <a:xfrm>
            <a:off x="452232" y="173917"/>
            <a:ext cx="2281394" cy="415498"/>
          </a:xfrm>
          <a:prstGeom prst="rect">
            <a:avLst/>
          </a:prstGeom>
          <a:noFill/>
        </p:spPr>
        <p:txBody>
          <a:bodyPr wrap="none" rtlCol="0">
            <a:spAutoFit/>
          </a:bodyPr>
          <a:lstStyle/>
          <a:p>
            <a:r>
              <a:rPr lang="en-US" altLang="zh-CN" sz="2100" b="1" spc="225" dirty="0">
                <a:solidFill>
                  <a:prstClr val="white"/>
                </a:solidFill>
              </a:rPr>
              <a:t>8.2 </a:t>
            </a:r>
            <a:r>
              <a:rPr lang="zh-CN" altLang="en-US" sz="2100" b="1" spc="225" dirty="0">
                <a:solidFill>
                  <a:prstClr val="white"/>
                </a:solidFill>
              </a:rPr>
              <a:t>自定义函数</a:t>
            </a:r>
          </a:p>
        </p:txBody>
      </p:sp>
      <p:sp>
        <p:nvSpPr>
          <p:cNvPr id="1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0" name="文本框 27"/>
          <p:cNvSpPr txBox="1"/>
          <p:nvPr/>
        </p:nvSpPr>
        <p:spPr>
          <a:xfrm>
            <a:off x="6401867" y="234392"/>
            <a:ext cx="1447832" cy="300082"/>
          </a:xfrm>
          <a:prstGeom prst="rect">
            <a:avLst/>
          </a:prstGeom>
          <a:noFill/>
        </p:spPr>
        <p:txBody>
          <a:bodyPr wrap="none" rtlCol="0">
            <a:spAutoFit/>
          </a:bodyPr>
          <a:lstStyle/>
          <a:p>
            <a:r>
              <a:rPr lang="zh-CN" altLang="en-US" sz="1350" dirty="0">
                <a:solidFill>
                  <a:prstClr val="white"/>
                </a:solidFill>
              </a:rPr>
              <a:t>第八章 高级编程</a:t>
            </a:r>
          </a:p>
        </p:txBody>
      </p:sp>
    </p:spTree>
    <p:extLst>
      <p:ext uri="{BB962C8B-B14F-4D97-AF65-F5344CB8AC3E}">
        <p14:creationId xmlns:p14="http://schemas.microsoft.com/office/powerpoint/2010/main" val="1839108206"/>
      </p:ext>
    </p:extLst>
  </p:cSld>
  <p:clrMapOvr>
    <a:masterClrMapping/>
  </p:clrMapOvr>
  <p:transition>
    <p:fade/>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690257" y="854040"/>
            <a:ext cx="7832785" cy="1326658"/>
            <a:chOff x="2788580" y="1152524"/>
            <a:chExt cx="3730770" cy="781050"/>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4"/>
            <p:cNvSpPr txBox="1"/>
            <p:nvPr/>
          </p:nvSpPr>
          <p:spPr>
            <a:xfrm>
              <a:off x="3170124" y="1301225"/>
              <a:ext cx="2967683" cy="308038"/>
            </a:xfrm>
            <a:prstGeom prst="rect">
              <a:avLst/>
            </a:prstGeom>
            <a:noFill/>
          </p:spPr>
          <p:txBody>
            <a:bodyPr wrap="square" rtlCol="0">
              <a:spAutoFit/>
            </a:bodyPr>
            <a:lstStyle/>
            <a:p>
              <a:pPr algn="ctr"/>
              <a:r>
                <a:rPr lang="zh-CN" altLang="en-US" sz="2800" dirty="0">
                  <a:solidFill>
                    <a:srgbClr val="C00000"/>
                  </a:solidFill>
                </a:rPr>
                <a:t>第九章 </a:t>
              </a:r>
              <a:r>
                <a:rPr lang="zh-CN" altLang="zh-CN" sz="2800" dirty="0">
                  <a:solidFill>
                    <a:srgbClr val="C00000"/>
                  </a:solidFill>
                </a:rPr>
                <a:t>大学录取分数线</a:t>
              </a:r>
              <a:r>
                <a:rPr lang="zh-CN" altLang="en-US" sz="2800" dirty="0">
                  <a:solidFill>
                    <a:srgbClr val="C00000"/>
                  </a:solidFill>
                </a:rPr>
                <a:t>影响</a:t>
              </a:r>
              <a:r>
                <a:rPr lang="zh-CN" altLang="zh-CN" sz="2800" dirty="0">
                  <a:solidFill>
                    <a:srgbClr val="C00000"/>
                  </a:solidFill>
                </a:rPr>
                <a:t>因素分析</a:t>
              </a:r>
              <a:endParaRPr lang="zh-CN" altLang="en-US" sz="2800" dirty="0">
                <a:solidFill>
                  <a:srgbClr val="C00000"/>
                </a:solidFill>
              </a:endParaRPr>
            </a:p>
          </p:txBody>
        </p:sp>
      </p:grpSp>
      <p:grpSp>
        <p:nvGrpSpPr>
          <p:cNvPr id="67" name="组合 66"/>
          <p:cNvGrpSpPr/>
          <p:nvPr/>
        </p:nvGrpSpPr>
        <p:grpSpPr>
          <a:xfrm>
            <a:off x="1751096" y="2520019"/>
            <a:ext cx="5693399" cy="415498"/>
            <a:chOff x="1807265" y="2462595"/>
            <a:chExt cx="5693399" cy="415498"/>
          </a:xfrm>
        </p:grpSpPr>
        <p:sp>
          <p:nvSpPr>
            <p:cNvPr id="47" name="圆角矩形 46"/>
            <p:cNvSpPr/>
            <p:nvPr/>
          </p:nvSpPr>
          <p:spPr>
            <a:xfrm>
              <a:off x="1807265" y="2478527"/>
              <a:ext cx="5693399" cy="394154"/>
            </a:xfrm>
            <a:prstGeom prst="roundRect">
              <a:avLst>
                <a:gd name="adj" fmla="val 20658"/>
              </a:avLst>
            </a:prstGeom>
            <a:solidFill>
              <a:srgbClr val="3D89B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矩形 47"/>
            <p:cNvSpPr/>
            <p:nvPr/>
          </p:nvSpPr>
          <p:spPr>
            <a:xfrm>
              <a:off x="1883286" y="2462595"/>
              <a:ext cx="2441694" cy="415498"/>
            </a:xfrm>
            <a:prstGeom prst="rect">
              <a:avLst/>
            </a:prstGeom>
          </p:spPr>
          <p:txBody>
            <a:bodyPr wrap="none">
              <a:spAutoFit/>
            </a:bodyPr>
            <a:lstStyle/>
            <a:p>
              <a:r>
                <a:rPr lang="en-US" altLang="zh-CN" sz="2100" spc="225" dirty="0">
                  <a:solidFill>
                    <a:schemeClr val="bg1"/>
                  </a:solidFill>
                  <a:latin typeface="微软雅黑" panose="020B0503020204020204" pitchFamily="34" charset="-122"/>
                  <a:ea typeface="微软雅黑" panose="020B0503020204020204" pitchFamily="34" charset="-122"/>
                </a:rPr>
                <a:t>9.1</a:t>
              </a:r>
              <a:r>
                <a:rPr lang="zh-CN" altLang="en-US" sz="2100" spc="225" dirty="0">
                  <a:solidFill>
                    <a:schemeClr val="bg1"/>
                  </a:solidFill>
                  <a:latin typeface="微软雅黑" panose="020B0503020204020204" pitchFamily="34" charset="-122"/>
                  <a:ea typeface="微软雅黑" panose="020B0503020204020204" pitchFamily="34" charset="-122"/>
                </a:rPr>
                <a:t>　背景与目标</a:t>
              </a:r>
              <a:endParaRPr lang="en-US" altLang="zh-CN" sz="2100" spc="225" dirty="0">
                <a:solidFill>
                  <a:schemeClr val="bg1"/>
                </a:solidFill>
                <a:latin typeface="微软雅黑" panose="020B0503020204020204" pitchFamily="34" charset="-122"/>
                <a:ea typeface="微软雅黑" panose="020B0503020204020204" pitchFamily="34" charset="-122"/>
              </a:endParaRPr>
            </a:p>
          </p:txBody>
        </p:sp>
      </p:grpSp>
      <p:grpSp>
        <p:nvGrpSpPr>
          <p:cNvPr id="68" name="组合 67"/>
          <p:cNvGrpSpPr/>
          <p:nvPr/>
        </p:nvGrpSpPr>
        <p:grpSpPr>
          <a:xfrm>
            <a:off x="1751096" y="3096023"/>
            <a:ext cx="5693399" cy="426278"/>
            <a:chOff x="1807265" y="2935089"/>
            <a:chExt cx="5693399" cy="426278"/>
          </a:xfrm>
        </p:grpSpPr>
        <p:sp>
          <p:nvSpPr>
            <p:cNvPr id="49"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矩形 49"/>
            <p:cNvSpPr/>
            <p:nvPr/>
          </p:nvSpPr>
          <p:spPr>
            <a:xfrm>
              <a:off x="1881814" y="2945869"/>
              <a:ext cx="2143536" cy="415498"/>
            </a:xfrm>
            <a:prstGeom prst="rect">
              <a:avLst/>
            </a:prstGeom>
          </p:spPr>
          <p:txBody>
            <a:bodyPr wrap="none">
              <a:spAutoFit/>
            </a:bodyPr>
            <a:lstStyle/>
            <a:p>
              <a:pPr algn="l"/>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9.2</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数据说明</a:t>
              </a:r>
            </a:p>
          </p:txBody>
        </p:sp>
      </p:gr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1" name="组合 40"/>
          <p:cNvGrpSpPr/>
          <p:nvPr/>
        </p:nvGrpSpPr>
        <p:grpSpPr>
          <a:xfrm>
            <a:off x="1749613" y="3672027"/>
            <a:ext cx="5693399" cy="426278"/>
            <a:chOff x="1807265" y="2935089"/>
            <a:chExt cx="5693399" cy="426278"/>
          </a:xfrm>
        </p:grpSpPr>
        <p:sp>
          <p:nvSpPr>
            <p:cNvPr id="42" name="圆角矩形 41"/>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4" name="矩形 43"/>
            <p:cNvSpPr/>
            <p:nvPr/>
          </p:nvSpPr>
          <p:spPr>
            <a:xfrm>
              <a:off x="1881814" y="2945869"/>
              <a:ext cx="2441694" cy="415498"/>
            </a:xfrm>
            <a:prstGeom prst="rect">
              <a:avLst/>
            </a:prstGeom>
          </p:spPr>
          <p:txBody>
            <a:bodyPr wrap="none">
              <a:spAutoFit/>
            </a:bodyPr>
            <a:lstStyle/>
            <a:p>
              <a:pPr algn="l"/>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9.3</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描述性分析</a:t>
              </a:r>
            </a:p>
          </p:txBody>
        </p:sp>
      </p:grpSp>
      <p:grpSp>
        <p:nvGrpSpPr>
          <p:cNvPr id="54" name="组合 53"/>
          <p:cNvGrpSpPr/>
          <p:nvPr/>
        </p:nvGrpSpPr>
        <p:grpSpPr>
          <a:xfrm>
            <a:off x="1749613" y="4248031"/>
            <a:ext cx="5693399" cy="426278"/>
            <a:chOff x="1807265" y="2935089"/>
            <a:chExt cx="5693399" cy="426278"/>
          </a:xfrm>
        </p:grpSpPr>
        <p:sp>
          <p:nvSpPr>
            <p:cNvPr id="55" name="圆角矩形 54"/>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6" name="矩形 55"/>
            <p:cNvSpPr/>
            <p:nvPr/>
          </p:nvSpPr>
          <p:spPr>
            <a:xfrm>
              <a:off x="1881814" y="2945869"/>
              <a:ext cx="2441694"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9.4</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总结与建议</a:t>
              </a:r>
            </a:p>
          </p:txBody>
        </p:sp>
      </p:grpSp>
    </p:spTree>
    <p:extLst>
      <p:ext uri="{BB962C8B-B14F-4D97-AF65-F5344CB8AC3E}">
        <p14:creationId xmlns:p14="http://schemas.microsoft.com/office/powerpoint/2010/main" val="2688171107"/>
      </p:ext>
    </p:extLst>
  </p:cSld>
  <p:clrMapOvr>
    <a:masterClrMapping/>
  </p:clrMapOvr>
  <p:transition>
    <p:fade/>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2242922" cy="415498"/>
          </a:xfrm>
          <a:prstGeom prst="rect">
            <a:avLst/>
          </a:prstGeom>
          <a:noFill/>
        </p:spPr>
        <p:txBody>
          <a:bodyPr wrap="none" rtlCol="0">
            <a:spAutoFit/>
          </a:bodyPr>
          <a:lstStyle/>
          <a:p>
            <a:r>
              <a:rPr lang="en-US" altLang="zh-CN" sz="2100" b="1" spc="225" dirty="0">
                <a:solidFill>
                  <a:prstClr val="white"/>
                </a:solidFill>
              </a:rPr>
              <a:t>9.1 </a:t>
            </a:r>
            <a:r>
              <a:rPr lang="zh-CN" altLang="en-US" sz="2100" b="1" spc="225" dirty="0">
                <a:solidFill>
                  <a:prstClr val="white"/>
                </a:solidFill>
              </a:rPr>
              <a:t>背景与目标</a:t>
            </a: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401867" y="234392"/>
            <a:ext cx="2140330" cy="300082"/>
          </a:xfrm>
          <a:prstGeom prst="rect">
            <a:avLst/>
          </a:prstGeom>
          <a:noFill/>
        </p:spPr>
        <p:txBody>
          <a:bodyPr wrap="none" rtlCol="0">
            <a:spAutoFit/>
          </a:bodyPr>
          <a:lstStyle/>
          <a:p>
            <a:r>
              <a:rPr lang="zh-CN" altLang="en-US" sz="1350" dirty="0">
                <a:solidFill>
                  <a:prstClr val="white"/>
                </a:solidFill>
              </a:rPr>
              <a:t>第九章 影响录取因素分析</a:t>
            </a:r>
          </a:p>
        </p:txBody>
      </p:sp>
      <p:sp>
        <p:nvSpPr>
          <p:cNvPr id="19" name="TextBox 18"/>
          <p:cNvSpPr txBox="1"/>
          <p:nvPr/>
        </p:nvSpPr>
        <p:spPr>
          <a:xfrm>
            <a:off x="633046" y="1603717"/>
            <a:ext cx="7652825" cy="1938020"/>
          </a:xfrm>
          <a:prstGeom prst="rect">
            <a:avLst/>
          </a:prstGeom>
          <a:noFill/>
        </p:spPr>
        <p:txBody>
          <a:bodyPr wrap="square" rtlCol="0">
            <a:spAutoFit/>
          </a:bodyPr>
          <a:lstStyle/>
          <a:p>
            <a:pPr indent="457200" algn="just"/>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如何去选择一所适合自己的大学，是每个考生一生中最重要的事，也是每个考生最头疼的问题。分数线，地区，类型，</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985</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211</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等都是考生选择高校的参考因素。</a:t>
            </a:r>
          </a:p>
          <a:p>
            <a:pPr indent="457200" algn="just"/>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分析的目标：建立回归模型，试图找出影响高校录取平均分数线的因素，预测没有录取平均分数的院校的录取平均分数线，为考生选择高校提供资料支持。</a:t>
            </a:r>
          </a:p>
        </p:txBody>
      </p:sp>
    </p:spTree>
    <p:extLst>
      <p:ext uri="{BB962C8B-B14F-4D97-AF65-F5344CB8AC3E}">
        <p14:creationId xmlns:p14="http://schemas.microsoft.com/office/powerpoint/2010/main" val="229254658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63" name="文本框 27"/>
          <p:cNvSpPr txBox="1"/>
          <p:nvPr/>
        </p:nvSpPr>
        <p:spPr>
          <a:xfrm>
            <a:off x="6373325" y="234392"/>
            <a:ext cx="1101584" cy="300082"/>
          </a:xfrm>
          <a:prstGeom prst="rect">
            <a:avLst/>
          </a:prstGeom>
          <a:noFill/>
        </p:spPr>
        <p:txBody>
          <a:bodyPr wrap="none" rtlCol="0">
            <a:spAutoFit/>
          </a:bodyPr>
          <a:lstStyle/>
          <a:p>
            <a:r>
              <a:rPr lang="zh-CN" altLang="en-US" sz="1350" dirty="0">
                <a:solidFill>
                  <a:prstClr val="white"/>
                </a:solidFill>
              </a:rPr>
              <a:t>第一章 绪论</a:t>
            </a:r>
          </a:p>
        </p:txBody>
      </p:sp>
      <p:sp>
        <p:nvSpPr>
          <p:cNvPr id="46" name="文本框 6"/>
          <p:cNvSpPr txBox="1"/>
          <p:nvPr/>
        </p:nvSpPr>
        <p:spPr>
          <a:xfrm>
            <a:off x="452232" y="173917"/>
            <a:ext cx="3175869" cy="415498"/>
          </a:xfrm>
          <a:prstGeom prst="rect">
            <a:avLst/>
          </a:prstGeom>
          <a:noFill/>
        </p:spPr>
        <p:txBody>
          <a:bodyPr wrap="none" rtlCol="0">
            <a:spAutoFit/>
          </a:bodyPr>
          <a:lstStyle/>
          <a:p>
            <a:r>
              <a:rPr lang="en-US" altLang="zh-CN" sz="2100" b="1" spc="225" dirty="0">
                <a:solidFill>
                  <a:prstClr val="white"/>
                </a:solidFill>
              </a:rPr>
              <a:t>1.2</a:t>
            </a:r>
            <a:r>
              <a:rPr lang="zh-CN" altLang="en-US" sz="2100" b="1" spc="225" dirty="0">
                <a:solidFill>
                  <a:prstClr val="white"/>
                </a:solidFill>
              </a:rPr>
              <a:t> 正确的数据思维观</a:t>
            </a:r>
          </a:p>
        </p:txBody>
      </p:sp>
      <p:sp>
        <p:nvSpPr>
          <p:cNvPr id="13" name="文本框 12"/>
          <p:cNvSpPr txBox="1"/>
          <p:nvPr/>
        </p:nvSpPr>
        <p:spPr>
          <a:xfrm>
            <a:off x="541465" y="781992"/>
            <a:ext cx="2764443"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en-US" sz="2400" dirty="0">
                <a:solidFill>
                  <a:schemeClr val="tx1">
                    <a:lumMod val="75000"/>
                    <a:lumOff val="25000"/>
                  </a:schemeClr>
                </a:solidFill>
              </a:rPr>
              <a:t>逻辑思维</a:t>
            </a:r>
            <a:endParaRPr kumimoji="1" lang="zh-CN" altLang="en-US" sz="2400" dirty="0">
              <a:solidFill>
                <a:schemeClr val="tx1">
                  <a:lumMod val="75000"/>
                  <a:lumOff val="25000"/>
                </a:schemeClr>
              </a:solidFill>
            </a:endParaRPr>
          </a:p>
        </p:txBody>
      </p:sp>
      <p:sp>
        <p:nvSpPr>
          <p:cNvPr id="8" name="TextBox 7"/>
          <p:cNvSpPr txBox="1"/>
          <p:nvPr/>
        </p:nvSpPr>
        <p:spPr>
          <a:xfrm>
            <a:off x="914400" y="1505243"/>
            <a:ext cx="7695028" cy="2862322"/>
          </a:xfrm>
          <a:prstGeom prst="rect">
            <a:avLst/>
          </a:prstGeom>
          <a:noFill/>
        </p:spPr>
        <p:txBody>
          <a:bodyPr wrap="square" rtlCol="0">
            <a:spAutoFit/>
          </a:bodyPr>
          <a:lstStyle/>
          <a:p>
            <a:r>
              <a:rPr lang="en-US" altLang="zh-CN" sz="2000" dirty="0"/>
              <a:t>   </a:t>
            </a:r>
            <a:r>
              <a:rPr lang="en-US" altLang="zh-CN" sz="2000" dirty="0">
                <a:solidFill>
                  <a:schemeClr val="tx1">
                    <a:lumMod val="75000"/>
                    <a:lumOff val="25000"/>
                  </a:schemeClr>
                </a:solidFill>
              </a:rPr>
              <a:t>   </a:t>
            </a:r>
            <a:r>
              <a:rPr lang="zh-CN" altLang="zh-CN" sz="2000" dirty="0">
                <a:solidFill>
                  <a:schemeClr val="tx1">
                    <a:lumMod val="75000"/>
                    <a:lumOff val="25000"/>
                  </a:schemeClr>
                </a:solidFill>
              </a:rPr>
              <a:t>逻辑思维是人的理性认识阶段，是人运用概念、判断、推理等思维类型反映事物本质与规律的认识过程。它是人的认识的高级阶段，即理性认识阶段。</a:t>
            </a:r>
          </a:p>
          <a:p>
            <a:r>
              <a:rPr lang="en-US" altLang="zh-CN" sz="2000" dirty="0">
                <a:solidFill>
                  <a:schemeClr val="tx1">
                    <a:lumMod val="75000"/>
                    <a:lumOff val="25000"/>
                  </a:schemeClr>
                </a:solidFill>
              </a:rPr>
              <a:t>       </a:t>
            </a:r>
            <a:r>
              <a:rPr lang="zh-CN" altLang="zh-CN" sz="2000" dirty="0">
                <a:solidFill>
                  <a:schemeClr val="tx1">
                    <a:lumMod val="75000"/>
                    <a:lumOff val="25000"/>
                  </a:schemeClr>
                </a:solidFill>
              </a:rPr>
              <a:t>逻辑思维是一种确定的，而不是模棱两可的；前后一贯的，而不是自相矛盾的；有条理、有根据的思维；在逻辑思维中，要用到概念、判断、推理等思维形式和比较、分析、综合、抽象、概括等思维方法，而掌握和运用这些思维形式和方法的程度，也就是逻辑思维的能力。</a:t>
            </a:r>
            <a:endParaRPr lang="zh-CN" altLang="zh-CN" sz="2000" dirty="0"/>
          </a:p>
          <a:p>
            <a:endParaRPr lang="zh-CN" altLang="en-US" sz="2000" dirty="0"/>
          </a:p>
        </p:txBody>
      </p:sp>
    </p:spTree>
    <p:extLst>
      <p:ext uri="{BB962C8B-B14F-4D97-AF65-F5344CB8AC3E}">
        <p14:creationId xmlns:p14="http://schemas.microsoft.com/office/powerpoint/2010/main" val="20422939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690257" y="854040"/>
            <a:ext cx="7832785" cy="1326658"/>
            <a:chOff x="2788580" y="1152524"/>
            <a:chExt cx="3730770" cy="781050"/>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4"/>
            <p:cNvSpPr txBox="1"/>
            <p:nvPr/>
          </p:nvSpPr>
          <p:spPr>
            <a:xfrm>
              <a:off x="3228194" y="1301660"/>
              <a:ext cx="2851542" cy="308038"/>
            </a:xfrm>
            <a:prstGeom prst="rect">
              <a:avLst/>
            </a:prstGeom>
            <a:noFill/>
          </p:spPr>
          <p:txBody>
            <a:bodyPr wrap="square" rtlCol="0">
              <a:spAutoFit/>
            </a:bodyPr>
            <a:lstStyle/>
            <a:p>
              <a:pPr algn="ctr"/>
              <a:r>
                <a:rPr lang="zh-CN" altLang="en-US" sz="2800" dirty="0">
                  <a:solidFill>
                    <a:srgbClr val="C00000"/>
                  </a:solidFill>
                </a:rPr>
                <a:t>第九章 </a:t>
              </a:r>
              <a:r>
                <a:rPr lang="zh-CN" altLang="zh-CN" sz="2800" dirty="0">
                  <a:solidFill>
                    <a:srgbClr val="C00000"/>
                  </a:solidFill>
                </a:rPr>
                <a:t>大学录取分数线影响因素分析</a:t>
              </a:r>
              <a:endParaRPr lang="zh-CN" altLang="en-US" sz="2800" dirty="0">
                <a:solidFill>
                  <a:srgbClr val="C00000"/>
                </a:solidFill>
              </a:endParaRPr>
            </a:p>
          </p:txBody>
        </p:sp>
      </p:grpSp>
      <p:grpSp>
        <p:nvGrpSpPr>
          <p:cNvPr id="67" name="组合 66"/>
          <p:cNvGrpSpPr/>
          <p:nvPr/>
        </p:nvGrpSpPr>
        <p:grpSpPr>
          <a:xfrm>
            <a:off x="1751096" y="3096023"/>
            <a:ext cx="5693399" cy="415498"/>
            <a:chOff x="1807265" y="2462595"/>
            <a:chExt cx="5693399" cy="415498"/>
          </a:xfrm>
        </p:grpSpPr>
        <p:sp>
          <p:nvSpPr>
            <p:cNvPr id="47" name="圆角矩形 46"/>
            <p:cNvSpPr/>
            <p:nvPr/>
          </p:nvSpPr>
          <p:spPr>
            <a:xfrm>
              <a:off x="1807265" y="2478527"/>
              <a:ext cx="5693399" cy="394154"/>
            </a:xfrm>
            <a:prstGeom prst="roundRect">
              <a:avLst>
                <a:gd name="adj" fmla="val 20658"/>
              </a:avLst>
            </a:prstGeom>
            <a:solidFill>
              <a:srgbClr val="3D89B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矩形 47"/>
            <p:cNvSpPr/>
            <p:nvPr/>
          </p:nvSpPr>
          <p:spPr>
            <a:xfrm>
              <a:off x="1883286" y="2462595"/>
              <a:ext cx="2143536" cy="415498"/>
            </a:xfrm>
            <a:prstGeom prst="rect">
              <a:avLst/>
            </a:prstGeom>
          </p:spPr>
          <p:txBody>
            <a:bodyPr wrap="none">
              <a:spAutoFit/>
            </a:bodyPr>
            <a:lstStyle/>
            <a:p>
              <a:r>
                <a:rPr lang="en-US" altLang="zh-CN" sz="2100" spc="225" dirty="0">
                  <a:solidFill>
                    <a:schemeClr val="bg1"/>
                  </a:solidFill>
                  <a:latin typeface="微软雅黑" panose="020B0503020204020204" pitchFamily="34" charset="-122"/>
                  <a:ea typeface="微软雅黑" panose="020B0503020204020204" pitchFamily="34" charset="-122"/>
                </a:rPr>
                <a:t>9.2</a:t>
              </a:r>
              <a:r>
                <a:rPr lang="zh-CN" altLang="en-US" sz="2100" spc="225" dirty="0">
                  <a:solidFill>
                    <a:schemeClr val="bg1"/>
                  </a:solidFill>
                  <a:latin typeface="微软雅黑" panose="020B0503020204020204" pitchFamily="34" charset="-122"/>
                  <a:ea typeface="微软雅黑" panose="020B0503020204020204" pitchFamily="34" charset="-122"/>
                </a:rPr>
                <a:t>　数据说明</a:t>
              </a:r>
              <a:endParaRPr lang="zh-CN" sz="2100" spc="225" dirty="0">
                <a:solidFill>
                  <a:schemeClr val="bg1"/>
                </a:solidFill>
                <a:latin typeface="微软雅黑" panose="020B0503020204020204" pitchFamily="34" charset="-122"/>
                <a:ea typeface="微软雅黑" panose="020B0503020204020204" pitchFamily="34" charset="-122"/>
              </a:endParaRPr>
            </a:p>
          </p:txBody>
        </p:sp>
      </p:grpSp>
      <p:grpSp>
        <p:nvGrpSpPr>
          <p:cNvPr id="68" name="组合 67"/>
          <p:cNvGrpSpPr/>
          <p:nvPr/>
        </p:nvGrpSpPr>
        <p:grpSpPr>
          <a:xfrm>
            <a:off x="1749613" y="2520019"/>
            <a:ext cx="5693399" cy="426278"/>
            <a:chOff x="1807265" y="2935089"/>
            <a:chExt cx="5693399" cy="426278"/>
          </a:xfrm>
        </p:grpSpPr>
        <p:sp>
          <p:nvSpPr>
            <p:cNvPr id="49"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矩形 49"/>
            <p:cNvSpPr/>
            <p:nvPr/>
          </p:nvSpPr>
          <p:spPr>
            <a:xfrm>
              <a:off x="1881814" y="2945869"/>
              <a:ext cx="2441694" cy="415498"/>
            </a:xfrm>
            <a:prstGeom prst="rect">
              <a:avLst/>
            </a:prstGeom>
          </p:spPr>
          <p:txBody>
            <a:bodyPr wrap="none">
              <a:spAutoFit/>
            </a:bodyPr>
            <a:lstStyle/>
            <a:p>
              <a:pPr algn="l"/>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9.1</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背景与目标</a:t>
              </a:r>
            </a:p>
          </p:txBody>
        </p:sp>
      </p:gr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1" name="组合 40"/>
          <p:cNvGrpSpPr/>
          <p:nvPr/>
        </p:nvGrpSpPr>
        <p:grpSpPr>
          <a:xfrm>
            <a:off x="1749613" y="3672027"/>
            <a:ext cx="5693399" cy="426278"/>
            <a:chOff x="1807265" y="2935089"/>
            <a:chExt cx="5693399" cy="426278"/>
          </a:xfrm>
        </p:grpSpPr>
        <p:sp>
          <p:nvSpPr>
            <p:cNvPr id="42" name="圆角矩形 41"/>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4" name="矩形 43"/>
            <p:cNvSpPr/>
            <p:nvPr/>
          </p:nvSpPr>
          <p:spPr>
            <a:xfrm>
              <a:off x="1881814" y="2945869"/>
              <a:ext cx="2441694" cy="415498"/>
            </a:xfrm>
            <a:prstGeom prst="rect">
              <a:avLst/>
            </a:prstGeom>
          </p:spPr>
          <p:txBody>
            <a:bodyPr wrap="none">
              <a:spAutoFit/>
            </a:bodyPr>
            <a:lstStyle/>
            <a:p>
              <a:pPr algn="l"/>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9.3</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描述性分析</a:t>
              </a:r>
            </a:p>
          </p:txBody>
        </p:sp>
      </p:grpSp>
      <p:grpSp>
        <p:nvGrpSpPr>
          <p:cNvPr id="54" name="组合 53"/>
          <p:cNvGrpSpPr/>
          <p:nvPr/>
        </p:nvGrpSpPr>
        <p:grpSpPr>
          <a:xfrm>
            <a:off x="1749613" y="4248031"/>
            <a:ext cx="5693399" cy="426278"/>
            <a:chOff x="1807265" y="2935089"/>
            <a:chExt cx="5693399" cy="426278"/>
          </a:xfrm>
        </p:grpSpPr>
        <p:sp>
          <p:nvSpPr>
            <p:cNvPr id="55" name="圆角矩形 54"/>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6" name="矩形 55"/>
            <p:cNvSpPr/>
            <p:nvPr/>
          </p:nvSpPr>
          <p:spPr>
            <a:xfrm>
              <a:off x="1881814" y="2945869"/>
              <a:ext cx="2441694"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9.4</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总结与建议</a:t>
              </a:r>
            </a:p>
          </p:txBody>
        </p:sp>
      </p:grpSp>
    </p:spTree>
    <p:extLst>
      <p:ext uri="{BB962C8B-B14F-4D97-AF65-F5344CB8AC3E}">
        <p14:creationId xmlns:p14="http://schemas.microsoft.com/office/powerpoint/2010/main" val="2736411109"/>
      </p:ext>
    </p:extLst>
  </p:cSld>
  <p:clrMapOvr>
    <a:masterClrMapping/>
  </p:clrMapOvr>
  <p:transition>
    <p:fade/>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0" name="组合 29"/>
          <p:cNvGrpSpPr/>
          <p:nvPr/>
        </p:nvGrpSpPr>
        <p:grpSpPr>
          <a:xfrm>
            <a:off x="-1" y="-2439"/>
            <a:ext cx="9145786" cy="718410"/>
            <a:chOff x="-1" y="190175"/>
            <a:chExt cx="9145786" cy="525795"/>
          </a:xfrm>
        </p:grpSpPr>
        <p:sp>
          <p:nvSpPr>
            <p:cNvPr id="31" name="任意多边形 3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2" name="任意多边形 3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3" name="任意多边形 3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34" name="文本框 6"/>
          <p:cNvSpPr txBox="1"/>
          <p:nvPr/>
        </p:nvSpPr>
        <p:spPr>
          <a:xfrm>
            <a:off x="452232" y="173917"/>
            <a:ext cx="1944763" cy="415498"/>
          </a:xfrm>
          <a:prstGeom prst="rect">
            <a:avLst/>
          </a:prstGeom>
          <a:noFill/>
        </p:spPr>
        <p:txBody>
          <a:bodyPr wrap="none" rtlCol="0">
            <a:spAutoFit/>
          </a:bodyPr>
          <a:lstStyle/>
          <a:p>
            <a:r>
              <a:rPr lang="en-US" altLang="zh-CN" sz="2100" b="1" spc="225" dirty="0">
                <a:solidFill>
                  <a:prstClr val="white"/>
                </a:solidFill>
              </a:rPr>
              <a:t>9.2 </a:t>
            </a:r>
            <a:r>
              <a:rPr lang="zh-CN" altLang="en-US" sz="2100" b="1" spc="225" dirty="0">
                <a:solidFill>
                  <a:prstClr val="white"/>
                </a:solidFill>
              </a:rPr>
              <a:t>数据说明</a:t>
            </a:r>
          </a:p>
        </p:txBody>
      </p:sp>
      <p:sp>
        <p:nvSpPr>
          <p:cNvPr id="35"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6" name="文本框 26"/>
          <p:cNvSpPr txBox="1">
            <a:spLocks noChangeArrowheads="1"/>
          </p:cNvSpPr>
          <p:nvPr/>
        </p:nvSpPr>
        <p:spPr bwMode="auto">
          <a:xfrm>
            <a:off x="2414588" y="3378200"/>
            <a:ext cx="3429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aphicFrame>
        <p:nvGraphicFramePr>
          <p:cNvPr id="8" name="表格 7"/>
          <p:cNvGraphicFramePr>
            <a:graphicFrameLocks noGrp="1"/>
          </p:cNvGraphicFramePr>
          <p:nvPr/>
        </p:nvGraphicFramePr>
        <p:xfrm>
          <a:off x="1034415" y="802640"/>
          <a:ext cx="7075805" cy="5253355"/>
        </p:xfrm>
        <a:graphic>
          <a:graphicData uri="http://schemas.openxmlformats.org/drawingml/2006/table">
            <a:tbl>
              <a:tblPr firstRow="1" firstCol="1" bandRow="1">
                <a:tableStyleId>{5C22544A-7EE6-4342-B048-85BDC9FD1C3A}</a:tableStyleId>
              </a:tblPr>
              <a:tblGrid>
                <a:gridCol w="919480">
                  <a:extLst>
                    <a:ext uri="{9D8B030D-6E8A-4147-A177-3AD203B41FA5}">
                      <a16:colId xmlns:a16="http://schemas.microsoft.com/office/drawing/2014/main" val="20000"/>
                    </a:ext>
                  </a:extLst>
                </a:gridCol>
                <a:gridCol w="931545">
                  <a:extLst>
                    <a:ext uri="{9D8B030D-6E8A-4147-A177-3AD203B41FA5}">
                      <a16:colId xmlns:a16="http://schemas.microsoft.com/office/drawing/2014/main" val="20001"/>
                    </a:ext>
                  </a:extLst>
                </a:gridCol>
                <a:gridCol w="1771650">
                  <a:extLst>
                    <a:ext uri="{9D8B030D-6E8A-4147-A177-3AD203B41FA5}">
                      <a16:colId xmlns:a16="http://schemas.microsoft.com/office/drawing/2014/main" val="20002"/>
                    </a:ext>
                  </a:extLst>
                </a:gridCol>
                <a:gridCol w="1931035">
                  <a:extLst>
                    <a:ext uri="{9D8B030D-6E8A-4147-A177-3AD203B41FA5}">
                      <a16:colId xmlns:a16="http://schemas.microsoft.com/office/drawing/2014/main" val="20003"/>
                    </a:ext>
                  </a:extLst>
                </a:gridCol>
                <a:gridCol w="1522095">
                  <a:extLst>
                    <a:ext uri="{9D8B030D-6E8A-4147-A177-3AD203B41FA5}">
                      <a16:colId xmlns:a16="http://schemas.microsoft.com/office/drawing/2014/main" val="20004"/>
                    </a:ext>
                  </a:extLst>
                </a:gridCol>
              </a:tblGrid>
              <a:tr h="320040">
                <a:tc gridSpan="2">
                  <a:txBody>
                    <a:bodyPr/>
                    <a:lstStyle/>
                    <a:p>
                      <a:pPr algn="just">
                        <a:lnSpc>
                          <a:spcPct val="150000"/>
                        </a:lnSpc>
                        <a:spcAft>
                          <a:spcPts val="0"/>
                        </a:spcAft>
                      </a:pPr>
                      <a:r>
                        <a:rPr lang="zh-CN" sz="1400" kern="100" dirty="0">
                          <a:effectLst/>
                        </a:rPr>
                        <a:t>变量类型</a:t>
                      </a:r>
                      <a:endParaRPr lang="zh-CN" sz="1400" kern="100" dirty="0">
                        <a:effectLst/>
                        <a:latin typeface="等线" panose="02010600030101010101" charset="-122"/>
                        <a:cs typeface="Times New Roman" panose="02020603050405020304"/>
                      </a:endParaRPr>
                    </a:p>
                  </a:txBody>
                  <a:tcPr marL="54392" marR="54392" marT="0" marB="0"/>
                </a:tc>
                <a:tc hMerge="1">
                  <a:txBody>
                    <a:bodyPr/>
                    <a:lstStyle/>
                    <a:p>
                      <a:endParaRPr lang="zh-CN"/>
                    </a:p>
                  </a:txBody>
                  <a:tcPr/>
                </a:tc>
                <a:tc>
                  <a:txBody>
                    <a:bodyPr/>
                    <a:lstStyle/>
                    <a:p>
                      <a:pPr algn="just">
                        <a:lnSpc>
                          <a:spcPct val="150000"/>
                        </a:lnSpc>
                        <a:spcAft>
                          <a:spcPts val="0"/>
                        </a:spcAft>
                      </a:pPr>
                      <a:r>
                        <a:rPr lang="zh-CN" sz="1400" kern="100">
                          <a:effectLst/>
                        </a:rPr>
                        <a:t>变量名</a:t>
                      </a:r>
                      <a:endParaRPr lang="zh-CN" sz="1400" kern="100">
                        <a:effectLst/>
                        <a:latin typeface="等线" panose="02010600030101010101" charset="-122"/>
                        <a:cs typeface="Times New Roman" panose="02020603050405020304"/>
                      </a:endParaRPr>
                    </a:p>
                  </a:txBody>
                  <a:tcPr marL="54392" marR="54392" marT="0" marB="0"/>
                </a:tc>
                <a:tc>
                  <a:txBody>
                    <a:bodyPr/>
                    <a:lstStyle/>
                    <a:p>
                      <a:pPr algn="just">
                        <a:lnSpc>
                          <a:spcPct val="150000"/>
                        </a:lnSpc>
                        <a:spcAft>
                          <a:spcPts val="0"/>
                        </a:spcAft>
                      </a:pPr>
                      <a:r>
                        <a:rPr lang="zh-CN" sz="1400" kern="100">
                          <a:effectLst/>
                        </a:rPr>
                        <a:t>取值范围</a:t>
                      </a:r>
                      <a:endParaRPr lang="zh-CN" sz="1400" kern="100">
                        <a:effectLst/>
                        <a:latin typeface="等线" panose="02010600030101010101" charset="-122"/>
                        <a:cs typeface="Times New Roman" panose="02020603050405020304"/>
                      </a:endParaRPr>
                    </a:p>
                  </a:txBody>
                  <a:tcPr marL="54392" marR="54392" marT="0" marB="0"/>
                </a:tc>
                <a:tc>
                  <a:txBody>
                    <a:bodyPr/>
                    <a:lstStyle/>
                    <a:p>
                      <a:pPr algn="just">
                        <a:lnSpc>
                          <a:spcPct val="150000"/>
                        </a:lnSpc>
                        <a:spcAft>
                          <a:spcPts val="0"/>
                        </a:spcAft>
                      </a:pPr>
                      <a:r>
                        <a:rPr lang="zh-CN" sz="1400" kern="100">
                          <a:effectLst/>
                        </a:rPr>
                        <a:t>备注</a:t>
                      </a:r>
                      <a:endParaRPr lang="zh-CN" sz="1400" kern="100">
                        <a:effectLst/>
                        <a:latin typeface="等线" panose="02010600030101010101" charset="-122"/>
                        <a:cs typeface="Times New Roman" panose="02020603050405020304"/>
                      </a:endParaRPr>
                    </a:p>
                  </a:txBody>
                  <a:tcPr marL="54392" marR="54392" marT="0" marB="0"/>
                </a:tc>
                <a:extLst>
                  <a:ext uri="{0D108BD9-81ED-4DB2-BD59-A6C34878D82A}">
                    <a16:rowId xmlns:a16="http://schemas.microsoft.com/office/drawing/2014/main" val="10000"/>
                  </a:ext>
                </a:extLst>
              </a:tr>
              <a:tr h="363855">
                <a:tc gridSpan="2">
                  <a:txBody>
                    <a:bodyPr/>
                    <a:lstStyle/>
                    <a:p>
                      <a:pPr algn="just">
                        <a:lnSpc>
                          <a:spcPct val="150000"/>
                        </a:lnSpc>
                        <a:spcAft>
                          <a:spcPts val="0"/>
                        </a:spcAft>
                      </a:pPr>
                      <a:r>
                        <a:rPr lang="zh-CN" sz="1400" kern="100">
                          <a:effectLst/>
                        </a:rPr>
                        <a:t>自变量</a:t>
                      </a:r>
                      <a:endParaRPr lang="zh-CN" sz="1400" kern="100">
                        <a:effectLst/>
                        <a:latin typeface="等线" panose="02010600030101010101" charset="-122"/>
                        <a:cs typeface="Times New Roman" panose="02020603050405020304"/>
                      </a:endParaRPr>
                    </a:p>
                  </a:txBody>
                  <a:tcPr marL="54392" marR="54392" marT="0" marB="0"/>
                </a:tc>
                <a:tc hMerge="1">
                  <a:txBody>
                    <a:bodyPr/>
                    <a:lstStyle/>
                    <a:p>
                      <a:endParaRPr lang="zh-CN"/>
                    </a:p>
                  </a:txBody>
                  <a:tcPr/>
                </a:tc>
                <a:tc>
                  <a:txBody>
                    <a:bodyPr/>
                    <a:lstStyle/>
                    <a:p>
                      <a:pPr algn="ctr">
                        <a:lnSpc>
                          <a:spcPct val="150000"/>
                        </a:lnSpc>
                        <a:spcAft>
                          <a:spcPts val="0"/>
                        </a:spcAft>
                      </a:pPr>
                      <a:r>
                        <a:rPr lang="en-US" sz="1400" kern="100">
                          <a:solidFill>
                            <a:schemeClr val="tx1">
                              <a:lumMod val="75000"/>
                              <a:lumOff val="25000"/>
                            </a:schemeClr>
                          </a:solidFill>
                          <a:effectLst/>
                        </a:rPr>
                        <a:t>2015</a:t>
                      </a:r>
                      <a:r>
                        <a:rPr lang="zh-CN" sz="1400" kern="100">
                          <a:solidFill>
                            <a:schemeClr val="tx1">
                              <a:lumMod val="75000"/>
                              <a:lumOff val="25000"/>
                            </a:schemeClr>
                          </a:solidFill>
                          <a:effectLst/>
                        </a:rPr>
                        <a:t>年平均分数线</a:t>
                      </a:r>
                      <a:endParaRPr lang="zh-CN" sz="1400" kern="100">
                        <a:solidFill>
                          <a:schemeClr val="tx1">
                            <a:lumMod val="75000"/>
                            <a:lumOff val="25000"/>
                          </a:schemeClr>
                        </a:solidFill>
                        <a:effectLst/>
                        <a:latin typeface="等线" panose="02010600030101010101" charset="-122"/>
                        <a:cs typeface="Times New Roman" panose="02020603050405020304"/>
                      </a:endParaRPr>
                    </a:p>
                  </a:txBody>
                  <a:tcPr marL="54392" marR="54392" marT="0" marB="0"/>
                </a:tc>
                <a:tc>
                  <a:txBody>
                    <a:bodyPr/>
                    <a:lstStyle/>
                    <a:p>
                      <a:pPr algn="ctr">
                        <a:lnSpc>
                          <a:spcPct val="150000"/>
                        </a:lnSpc>
                        <a:spcAft>
                          <a:spcPts val="0"/>
                        </a:spcAft>
                      </a:pPr>
                      <a:r>
                        <a:rPr lang="en-US" sz="1400" kern="100">
                          <a:solidFill>
                            <a:schemeClr val="tx1">
                              <a:lumMod val="75000"/>
                              <a:lumOff val="25000"/>
                            </a:schemeClr>
                          </a:solidFill>
                          <a:effectLst/>
                        </a:rPr>
                        <a:t>397~694</a:t>
                      </a:r>
                      <a:endParaRPr lang="en-US" sz="1400" kern="100">
                        <a:solidFill>
                          <a:schemeClr val="tx1">
                            <a:lumMod val="75000"/>
                            <a:lumOff val="25000"/>
                          </a:schemeClr>
                        </a:solidFill>
                        <a:effectLst/>
                        <a:latin typeface="等线" panose="02010600030101010101" charset="-122"/>
                        <a:cs typeface="Times New Roman" panose="02020603050405020304"/>
                      </a:endParaRPr>
                    </a:p>
                  </a:txBody>
                  <a:tcPr marL="54392" marR="54392" marT="0" marB="0"/>
                </a:tc>
                <a:tc>
                  <a:txBody>
                    <a:bodyPr/>
                    <a:lstStyle/>
                    <a:p>
                      <a:pPr algn="ctr">
                        <a:lnSpc>
                          <a:spcPct val="150000"/>
                        </a:lnSpc>
                        <a:spcAft>
                          <a:spcPts val="0"/>
                        </a:spcAft>
                      </a:pPr>
                      <a:r>
                        <a:rPr lang="zh-CN" sz="1400" kern="100">
                          <a:solidFill>
                            <a:schemeClr val="tx1">
                              <a:lumMod val="75000"/>
                              <a:lumOff val="25000"/>
                            </a:schemeClr>
                          </a:solidFill>
                          <a:effectLst/>
                        </a:rPr>
                        <a:t>连续变量</a:t>
                      </a:r>
                      <a:endParaRPr lang="zh-CN" sz="1400" kern="100">
                        <a:solidFill>
                          <a:schemeClr val="tx1">
                            <a:lumMod val="75000"/>
                            <a:lumOff val="25000"/>
                          </a:schemeClr>
                        </a:solidFill>
                        <a:effectLst/>
                        <a:latin typeface="等线" panose="02010600030101010101" charset="-122"/>
                        <a:cs typeface="Times New Roman" panose="02020603050405020304"/>
                      </a:endParaRPr>
                    </a:p>
                  </a:txBody>
                  <a:tcPr marL="54392" marR="54392" marT="0" marB="0"/>
                </a:tc>
                <a:extLst>
                  <a:ext uri="{0D108BD9-81ED-4DB2-BD59-A6C34878D82A}">
                    <a16:rowId xmlns:a16="http://schemas.microsoft.com/office/drawing/2014/main" val="10001"/>
                  </a:ext>
                </a:extLst>
              </a:tr>
              <a:tr h="320040">
                <a:tc rowSpan="13">
                  <a:txBody>
                    <a:bodyPr/>
                    <a:lstStyle/>
                    <a:p>
                      <a:pPr algn="just">
                        <a:lnSpc>
                          <a:spcPct val="150000"/>
                        </a:lnSpc>
                        <a:spcAft>
                          <a:spcPts val="0"/>
                        </a:spcAft>
                      </a:pPr>
                      <a:r>
                        <a:rPr lang="zh-CN" sz="1400" kern="100">
                          <a:effectLst/>
                        </a:rPr>
                        <a:t>因变量</a:t>
                      </a:r>
                      <a:endParaRPr lang="zh-CN" sz="1400" kern="100">
                        <a:effectLst/>
                        <a:latin typeface="等线" panose="02010600030101010101" charset="-122"/>
                        <a:cs typeface="Times New Roman" panose="02020603050405020304"/>
                      </a:endParaRPr>
                    </a:p>
                  </a:txBody>
                  <a:tcPr marL="54392" marR="54392" marT="0" marB="0" anchor="ctr"/>
                </a:tc>
                <a:tc>
                  <a:txBody>
                    <a:bodyPr/>
                    <a:lstStyle/>
                    <a:p>
                      <a:pPr algn="ctr">
                        <a:lnSpc>
                          <a:spcPct val="150000"/>
                        </a:lnSpc>
                        <a:spcAft>
                          <a:spcPts val="0"/>
                        </a:spcAft>
                      </a:pPr>
                      <a:r>
                        <a:rPr lang="zh-CN" sz="1400" kern="100">
                          <a:solidFill>
                            <a:schemeClr val="tx1">
                              <a:lumMod val="75000"/>
                              <a:lumOff val="25000"/>
                            </a:schemeClr>
                          </a:solidFill>
                          <a:effectLst/>
                        </a:rPr>
                        <a:t>字符串</a:t>
                      </a:r>
                      <a:endParaRPr lang="zh-CN" sz="1400" kern="100">
                        <a:solidFill>
                          <a:schemeClr val="tx1">
                            <a:lumMod val="75000"/>
                            <a:lumOff val="25000"/>
                          </a:schemeClr>
                        </a:solidFill>
                        <a:effectLst/>
                        <a:latin typeface="等线" panose="02010600030101010101" charset="-122"/>
                        <a:cs typeface="Times New Roman" panose="02020603050405020304"/>
                      </a:endParaRPr>
                    </a:p>
                  </a:txBody>
                  <a:tcPr marL="54392" marR="54392" marT="0" marB="0"/>
                </a:tc>
                <a:tc>
                  <a:txBody>
                    <a:bodyPr/>
                    <a:lstStyle/>
                    <a:p>
                      <a:pPr algn="ctr">
                        <a:lnSpc>
                          <a:spcPct val="150000"/>
                        </a:lnSpc>
                        <a:spcAft>
                          <a:spcPts val="0"/>
                        </a:spcAft>
                      </a:pPr>
                      <a:r>
                        <a:rPr lang="zh-CN" sz="1400" kern="100">
                          <a:solidFill>
                            <a:schemeClr val="tx1">
                              <a:lumMod val="75000"/>
                              <a:lumOff val="25000"/>
                            </a:schemeClr>
                          </a:solidFill>
                          <a:effectLst/>
                        </a:rPr>
                        <a:t>大学名称</a:t>
                      </a:r>
                      <a:endParaRPr lang="zh-CN" sz="1400" kern="100">
                        <a:solidFill>
                          <a:schemeClr val="tx1">
                            <a:lumMod val="75000"/>
                            <a:lumOff val="25000"/>
                          </a:schemeClr>
                        </a:solidFill>
                        <a:effectLst/>
                        <a:latin typeface="等线" panose="02010600030101010101" charset="-122"/>
                        <a:cs typeface="Times New Roman" panose="02020603050405020304"/>
                      </a:endParaRPr>
                    </a:p>
                  </a:txBody>
                  <a:tcPr marL="54392" marR="54392" marT="0" marB="0"/>
                </a:tc>
                <a:tc>
                  <a:txBody>
                    <a:bodyPr/>
                    <a:lstStyle/>
                    <a:p>
                      <a:pPr algn="ctr">
                        <a:lnSpc>
                          <a:spcPct val="150000"/>
                        </a:lnSpc>
                        <a:spcAft>
                          <a:spcPts val="0"/>
                        </a:spcAft>
                      </a:pPr>
                      <a:r>
                        <a:rPr lang="zh-CN" sz="1400" kern="100">
                          <a:solidFill>
                            <a:schemeClr val="tx1">
                              <a:lumMod val="75000"/>
                              <a:lumOff val="25000"/>
                            </a:schemeClr>
                          </a:solidFill>
                          <a:effectLst/>
                        </a:rPr>
                        <a:t>北京大学等</a:t>
                      </a:r>
                      <a:endParaRPr lang="zh-CN" sz="1400" kern="100">
                        <a:solidFill>
                          <a:schemeClr val="tx1">
                            <a:lumMod val="75000"/>
                            <a:lumOff val="25000"/>
                          </a:schemeClr>
                        </a:solidFill>
                        <a:effectLst/>
                        <a:latin typeface="等线" panose="02010600030101010101" charset="-122"/>
                        <a:cs typeface="Times New Roman" panose="02020603050405020304"/>
                      </a:endParaRPr>
                    </a:p>
                  </a:txBody>
                  <a:tcPr marL="54392" marR="54392" marT="0" marB="0"/>
                </a:tc>
                <a:tc>
                  <a:txBody>
                    <a:bodyPr/>
                    <a:lstStyle/>
                    <a:p>
                      <a:pPr algn="ctr">
                        <a:lnSpc>
                          <a:spcPct val="150000"/>
                        </a:lnSpc>
                        <a:spcAft>
                          <a:spcPts val="0"/>
                        </a:spcAft>
                      </a:pPr>
                      <a:r>
                        <a:rPr lang="zh-CN" sz="1400" kern="100">
                          <a:solidFill>
                            <a:schemeClr val="tx1">
                              <a:lumMod val="75000"/>
                              <a:lumOff val="25000"/>
                            </a:schemeClr>
                          </a:solidFill>
                          <a:effectLst/>
                        </a:rPr>
                        <a:t>分类变量</a:t>
                      </a:r>
                      <a:endParaRPr lang="zh-CN" sz="1400" kern="100">
                        <a:solidFill>
                          <a:schemeClr val="tx1">
                            <a:lumMod val="75000"/>
                            <a:lumOff val="25000"/>
                          </a:schemeClr>
                        </a:solidFill>
                        <a:effectLst/>
                        <a:latin typeface="等线" panose="02010600030101010101" charset="-122"/>
                        <a:cs typeface="Times New Roman" panose="02020603050405020304"/>
                      </a:endParaRPr>
                    </a:p>
                  </a:txBody>
                  <a:tcPr marL="54392" marR="54392" marT="0" marB="0"/>
                </a:tc>
                <a:extLst>
                  <a:ext uri="{0D108BD9-81ED-4DB2-BD59-A6C34878D82A}">
                    <a16:rowId xmlns:a16="http://schemas.microsoft.com/office/drawing/2014/main" val="10002"/>
                  </a:ext>
                </a:extLst>
              </a:tr>
              <a:tr h="365125">
                <a:tc vMerge="1">
                  <a:txBody>
                    <a:bodyPr/>
                    <a:lstStyle/>
                    <a:p>
                      <a:endParaRPr lang="zh-CN"/>
                    </a:p>
                  </a:txBody>
                  <a:tcPr/>
                </a:tc>
                <a:tc>
                  <a:txBody>
                    <a:bodyPr/>
                    <a:lstStyle/>
                    <a:p>
                      <a:pPr algn="ctr">
                        <a:lnSpc>
                          <a:spcPct val="150000"/>
                        </a:lnSpc>
                        <a:spcAft>
                          <a:spcPts val="0"/>
                        </a:spcAft>
                      </a:pPr>
                      <a:r>
                        <a:rPr lang="zh-CN" sz="1400" kern="100">
                          <a:solidFill>
                            <a:schemeClr val="tx1">
                              <a:lumMod val="75000"/>
                              <a:lumOff val="25000"/>
                            </a:schemeClr>
                          </a:solidFill>
                          <a:effectLst/>
                        </a:rPr>
                        <a:t>字符串</a:t>
                      </a:r>
                      <a:endParaRPr lang="zh-CN" sz="1400" kern="100">
                        <a:solidFill>
                          <a:schemeClr val="tx1">
                            <a:lumMod val="75000"/>
                            <a:lumOff val="25000"/>
                          </a:schemeClr>
                        </a:solidFill>
                        <a:effectLst/>
                        <a:latin typeface="等线" panose="02010600030101010101" charset="-122"/>
                        <a:cs typeface="Times New Roman" panose="02020603050405020304"/>
                      </a:endParaRPr>
                    </a:p>
                  </a:txBody>
                  <a:tcPr marL="54392" marR="54392" marT="0" marB="0"/>
                </a:tc>
                <a:tc>
                  <a:txBody>
                    <a:bodyPr/>
                    <a:lstStyle/>
                    <a:p>
                      <a:pPr algn="ctr">
                        <a:lnSpc>
                          <a:spcPct val="150000"/>
                        </a:lnSpc>
                        <a:spcAft>
                          <a:spcPts val="0"/>
                        </a:spcAft>
                      </a:pPr>
                      <a:r>
                        <a:rPr lang="zh-CN" sz="1400" kern="100">
                          <a:solidFill>
                            <a:schemeClr val="tx1">
                              <a:lumMod val="75000"/>
                              <a:lumOff val="25000"/>
                            </a:schemeClr>
                          </a:solidFill>
                          <a:effectLst/>
                        </a:rPr>
                        <a:t>所在地</a:t>
                      </a:r>
                      <a:endParaRPr lang="zh-CN" sz="1400" kern="100">
                        <a:solidFill>
                          <a:schemeClr val="tx1">
                            <a:lumMod val="75000"/>
                            <a:lumOff val="25000"/>
                          </a:schemeClr>
                        </a:solidFill>
                        <a:effectLst/>
                        <a:latin typeface="等线" panose="02010600030101010101" charset="-122"/>
                        <a:cs typeface="Times New Roman" panose="02020603050405020304"/>
                      </a:endParaRPr>
                    </a:p>
                  </a:txBody>
                  <a:tcPr marL="54392" marR="54392" marT="0" marB="0"/>
                </a:tc>
                <a:tc>
                  <a:txBody>
                    <a:bodyPr/>
                    <a:lstStyle/>
                    <a:p>
                      <a:pPr algn="ctr">
                        <a:lnSpc>
                          <a:spcPct val="150000"/>
                        </a:lnSpc>
                        <a:spcAft>
                          <a:spcPts val="0"/>
                        </a:spcAft>
                      </a:pPr>
                      <a:r>
                        <a:rPr lang="zh-CN" sz="1400" kern="100">
                          <a:solidFill>
                            <a:schemeClr val="tx1">
                              <a:lumMod val="75000"/>
                              <a:lumOff val="25000"/>
                            </a:schemeClr>
                          </a:solidFill>
                          <a:effectLst/>
                        </a:rPr>
                        <a:t>南昌、镇江、西安等</a:t>
                      </a:r>
                      <a:endParaRPr lang="zh-CN" sz="1400" kern="100">
                        <a:solidFill>
                          <a:schemeClr val="tx1">
                            <a:lumMod val="75000"/>
                            <a:lumOff val="25000"/>
                          </a:schemeClr>
                        </a:solidFill>
                        <a:effectLst/>
                        <a:latin typeface="等线" panose="02010600030101010101" charset="-122"/>
                        <a:cs typeface="Times New Roman" panose="02020603050405020304"/>
                      </a:endParaRPr>
                    </a:p>
                  </a:txBody>
                  <a:tcPr marL="54392" marR="54392" marT="0" marB="0"/>
                </a:tc>
                <a:tc>
                  <a:txBody>
                    <a:bodyPr/>
                    <a:lstStyle/>
                    <a:p>
                      <a:pPr algn="ctr">
                        <a:lnSpc>
                          <a:spcPct val="150000"/>
                        </a:lnSpc>
                        <a:spcAft>
                          <a:spcPts val="0"/>
                        </a:spcAft>
                      </a:pPr>
                      <a:r>
                        <a:rPr lang="en-US" sz="1400" kern="100">
                          <a:solidFill>
                            <a:schemeClr val="tx1">
                              <a:lumMod val="75000"/>
                              <a:lumOff val="25000"/>
                            </a:schemeClr>
                          </a:solidFill>
                          <a:effectLst/>
                        </a:rPr>
                        <a:t> </a:t>
                      </a:r>
                      <a:endParaRPr lang="en-US" sz="1400" kern="100">
                        <a:solidFill>
                          <a:schemeClr val="tx1">
                            <a:lumMod val="75000"/>
                            <a:lumOff val="25000"/>
                          </a:schemeClr>
                        </a:solidFill>
                        <a:effectLst/>
                        <a:latin typeface="等线" panose="02010600030101010101" charset="-122"/>
                        <a:cs typeface="Times New Roman" panose="02020603050405020304"/>
                      </a:endParaRPr>
                    </a:p>
                  </a:txBody>
                  <a:tcPr marL="54392" marR="54392" marT="0" marB="0"/>
                </a:tc>
                <a:extLst>
                  <a:ext uri="{0D108BD9-81ED-4DB2-BD59-A6C34878D82A}">
                    <a16:rowId xmlns:a16="http://schemas.microsoft.com/office/drawing/2014/main" val="10003"/>
                  </a:ext>
                </a:extLst>
              </a:tr>
              <a:tr h="320040">
                <a:tc vMerge="1">
                  <a:txBody>
                    <a:bodyPr/>
                    <a:lstStyle/>
                    <a:p>
                      <a:endParaRPr lang="zh-CN"/>
                    </a:p>
                  </a:txBody>
                  <a:tcPr/>
                </a:tc>
                <a:tc>
                  <a:txBody>
                    <a:bodyPr/>
                    <a:lstStyle/>
                    <a:p>
                      <a:pPr algn="ctr">
                        <a:lnSpc>
                          <a:spcPct val="150000"/>
                        </a:lnSpc>
                        <a:spcAft>
                          <a:spcPts val="0"/>
                        </a:spcAft>
                      </a:pPr>
                      <a:r>
                        <a:rPr lang="zh-CN" sz="1400" kern="100">
                          <a:solidFill>
                            <a:schemeClr val="tx1">
                              <a:lumMod val="75000"/>
                              <a:lumOff val="25000"/>
                            </a:schemeClr>
                          </a:solidFill>
                          <a:effectLst/>
                        </a:rPr>
                        <a:t>字符串</a:t>
                      </a:r>
                      <a:endParaRPr lang="zh-CN" sz="1400" kern="100">
                        <a:solidFill>
                          <a:schemeClr val="tx1">
                            <a:lumMod val="75000"/>
                            <a:lumOff val="25000"/>
                          </a:schemeClr>
                        </a:solidFill>
                        <a:effectLst/>
                        <a:latin typeface="等线" panose="02010600030101010101" charset="-122"/>
                        <a:cs typeface="Times New Roman" panose="02020603050405020304"/>
                      </a:endParaRPr>
                    </a:p>
                  </a:txBody>
                  <a:tcPr marL="54392" marR="54392" marT="0" marB="0"/>
                </a:tc>
                <a:tc>
                  <a:txBody>
                    <a:bodyPr/>
                    <a:lstStyle/>
                    <a:p>
                      <a:pPr algn="ctr">
                        <a:lnSpc>
                          <a:spcPct val="150000"/>
                        </a:lnSpc>
                        <a:spcAft>
                          <a:spcPts val="0"/>
                        </a:spcAft>
                      </a:pPr>
                      <a:r>
                        <a:rPr lang="zh-CN" sz="1400" kern="100">
                          <a:solidFill>
                            <a:schemeClr val="tx1">
                              <a:lumMod val="75000"/>
                              <a:lumOff val="25000"/>
                            </a:schemeClr>
                          </a:solidFill>
                          <a:effectLst/>
                        </a:rPr>
                        <a:t>隶属</a:t>
                      </a:r>
                      <a:endParaRPr lang="zh-CN" sz="1400" kern="100">
                        <a:solidFill>
                          <a:schemeClr val="tx1">
                            <a:lumMod val="75000"/>
                            <a:lumOff val="25000"/>
                          </a:schemeClr>
                        </a:solidFill>
                        <a:effectLst/>
                        <a:latin typeface="等线" panose="02010600030101010101" charset="-122"/>
                        <a:cs typeface="Times New Roman" panose="02020603050405020304"/>
                      </a:endParaRPr>
                    </a:p>
                  </a:txBody>
                  <a:tcPr marL="54392" marR="54392" marT="0" marB="0"/>
                </a:tc>
                <a:tc>
                  <a:txBody>
                    <a:bodyPr/>
                    <a:lstStyle/>
                    <a:p>
                      <a:pPr algn="ctr">
                        <a:lnSpc>
                          <a:spcPct val="150000"/>
                        </a:lnSpc>
                        <a:spcAft>
                          <a:spcPts val="0"/>
                        </a:spcAft>
                      </a:pPr>
                      <a:r>
                        <a:rPr lang="zh-CN" sz="1400" kern="100">
                          <a:solidFill>
                            <a:schemeClr val="tx1">
                              <a:lumMod val="75000"/>
                              <a:lumOff val="25000"/>
                            </a:schemeClr>
                          </a:solidFill>
                          <a:effectLst/>
                        </a:rPr>
                        <a:t>江西省教育厅等</a:t>
                      </a:r>
                      <a:endParaRPr lang="zh-CN" sz="1400" kern="100">
                        <a:solidFill>
                          <a:schemeClr val="tx1">
                            <a:lumMod val="75000"/>
                            <a:lumOff val="25000"/>
                          </a:schemeClr>
                        </a:solidFill>
                        <a:effectLst/>
                        <a:latin typeface="等线" panose="02010600030101010101" charset="-122"/>
                        <a:cs typeface="Times New Roman" panose="02020603050405020304"/>
                      </a:endParaRPr>
                    </a:p>
                  </a:txBody>
                  <a:tcPr marL="54392" marR="54392" marT="0" marB="0"/>
                </a:tc>
                <a:tc>
                  <a:txBody>
                    <a:bodyPr/>
                    <a:lstStyle/>
                    <a:p>
                      <a:pPr algn="ctr">
                        <a:lnSpc>
                          <a:spcPct val="150000"/>
                        </a:lnSpc>
                        <a:spcAft>
                          <a:spcPts val="0"/>
                        </a:spcAft>
                      </a:pPr>
                      <a:r>
                        <a:rPr lang="en-US" sz="1400" kern="100">
                          <a:solidFill>
                            <a:schemeClr val="tx1">
                              <a:lumMod val="75000"/>
                              <a:lumOff val="25000"/>
                            </a:schemeClr>
                          </a:solidFill>
                          <a:effectLst/>
                        </a:rPr>
                        <a:t> </a:t>
                      </a:r>
                      <a:endParaRPr lang="en-US" sz="1400" kern="100">
                        <a:solidFill>
                          <a:schemeClr val="tx1">
                            <a:lumMod val="75000"/>
                            <a:lumOff val="25000"/>
                          </a:schemeClr>
                        </a:solidFill>
                        <a:effectLst/>
                        <a:latin typeface="等线" panose="02010600030101010101" charset="-122"/>
                        <a:cs typeface="Times New Roman" panose="02020603050405020304"/>
                      </a:endParaRPr>
                    </a:p>
                  </a:txBody>
                  <a:tcPr marL="54392" marR="54392" marT="0" marB="0"/>
                </a:tc>
                <a:extLst>
                  <a:ext uri="{0D108BD9-81ED-4DB2-BD59-A6C34878D82A}">
                    <a16:rowId xmlns:a16="http://schemas.microsoft.com/office/drawing/2014/main" val="10004"/>
                  </a:ext>
                </a:extLst>
              </a:tr>
              <a:tr h="320040">
                <a:tc vMerge="1">
                  <a:txBody>
                    <a:bodyPr/>
                    <a:lstStyle/>
                    <a:p>
                      <a:endParaRPr lang="zh-CN"/>
                    </a:p>
                  </a:txBody>
                  <a:tcPr/>
                </a:tc>
                <a:tc>
                  <a:txBody>
                    <a:bodyPr/>
                    <a:lstStyle/>
                    <a:p>
                      <a:pPr algn="ctr">
                        <a:lnSpc>
                          <a:spcPct val="150000"/>
                        </a:lnSpc>
                        <a:spcAft>
                          <a:spcPts val="0"/>
                        </a:spcAft>
                      </a:pPr>
                      <a:r>
                        <a:rPr lang="zh-CN" sz="1400" kern="100">
                          <a:solidFill>
                            <a:schemeClr val="tx1">
                              <a:lumMod val="75000"/>
                              <a:lumOff val="25000"/>
                            </a:schemeClr>
                          </a:solidFill>
                          <a:effectLst/>
                        </a:rPr>
                        <a:t>整数</a:t>
                      </a:r>
                      <a:endParaRPr lang="zh-CN" sz="1400" kern="100">
                        <a:solidFill>
                          <a:schemeClr val="tx1">
                            <a:lumMod val="75000"/>
                            <a:lumOff val="25000"/>
                          </a:schemeClr>
                        </a:solidFill>
                        <a:effectLst/>
                        <a:latin typeface="等线" panose="02010600030101010101" charset="-122"/>
                        <a:cs typeface="Times New Roman" panose="02020603050405020304"/>
                      </a:endParaRPr>
                    </a:p>
                  </a:txBody>
                  <a:tcPr marL="54392" marR="54392" marT="0" marB="0"/>
                </a:tc>
                <a:tc>
                  <a:txBody>
                    <a:bodyPr/>
                    <a:lstStyle/>
                    <a:p>
                      <a:pPr algn="ctr">
                        <a:lnSpc>
                          <a:spcPct val="150000"/>
                        </a:lnSpc>
                        <a:spcAft>
                          <a:spcPts val="0"/>
                        </a:spcAft>
                      </a:pPr>
                      <a:r>
                        <a:rPr lang="zh-CN" sz="1400" kern="100">
                          <a:solidFill>
                            <a:schemeClr val="tx1">
                              <a:lumMod val="75000"/>
                              <a:lumOff val="25000"/>
                            </a:schemeClr>
                          </a:solidFill>
                          <a:effectLst/>
                        </a:rPr>
                        <a:t>院士</a:t>
                      </a:r>
                      <a:endParaRPr lang="zh-CN" sz="1400" kern="100">
                        <a:solidFill>
                          <a:schemeClr val="tx1">
                            <a:lumMod val="75000"/>
                            <a:lumOff val="25000"/>
                          </a:schemeClr>
                        </a:solidFill>
                        <a:effectLst/>
                        <a:latin typeface="等线" panose="02010600030101010101" charset="-122"/>
                        <a:cs typeface="Times New Roman" panose="02020603050405020304"/>
                      </a:endParaRPr>
                    </a:p>
                  </a:txBody>
                  <a:tcPr marL="54392" marR="54392" marT="0" marB="0"/>
                </a:tc>
                <a:tc>
                  <a:txBody>
                    <a:bodyPr/>
                    <a:lstStyle/>
                    <a:p>
                      <a:pPr algn="ctr">
                        <a:lnSpc>
                          <a:spcPct val="150000"/>
                        </a:lnSpc>
                        <a:spcAft>
                          <a:spcPts val="0"/>
                        </a:spcAft>
                      </a:pPr>
                      <a:r>
                        <a:rPr lang="en-US" sz="1400" kern="100">
                          <a:solidFill>
                            <a:schemeClr val="tx1">
                              <a:lumMod val="75000"/>
                              <a:lumOff val="25000"/>
                            </a:schemeClr>
                          </a:solidFill>
                          <a:effectLst/>
                        </a:rPr>
                        <a:t>0~70</a:t>
                      </a:r>
                      <a:endParaRPr lang="en-US" sz="1400" kern="100">
                        <a:solidFill>
                          <a:schemeClr val="tx1">
                            <a:lumMod val="75000"/>
                            <a:lumOff val="25000"/>
                          </a:schemeClr>
                        </a:solidFill>
                        <a:effectLst/>
                        <a:latin typeface="等线" panose="02010600030101010101" charset="-122"/>
                        <a:cs typeface="Times New Roman" panose="02020603050405020304"/>
                      </a:endParaRPr>
                    </a:p>
                  </a:txBody>
                  <a:tcPr marL="54392" marR="54392" marT="0" marB="0"/>
                </a:tc>
                <a:tc>
                  <a:txBody>
                    <a:bodyPr/>
                    <a:lstStyle/>
                    <a:p>
                      <a:pPr algn="ctr">
                        <a:lnSpc>
                          <a:spcPct val="150000"/>
                        </a:lnSpc>
                        <a:spcAft>
                          <a:spcPts val="0"/>
                        </a:spcAft>
                      </a:pPr>
                      <a:r>
                        <a:rPr lang="zh-CN" sz="1400" kern="100">
                          <a:solidFill>
                            <a:schemeClr val="tx1">
                              <a:lumMod val="75000"/>
                              <a:lumOff val="25000"/>
                            </a:schemeClr>
                          </a:solidFill>
                          <a:effectLst/>
                        </a:rPr>
                        <a:t>单位：位</a:t>
                      </a:r>
                      <a:endParaRPr lang="zh-CN" sz="1400" kern="100">
                        <a:solidFill>
                          <a:schemeClr val="tx1">
                            <a:lumMod val="75000"/>
                            <a:lumOff val="25000"/>
                          </a:schemeClr>
                        </a:solidFill>
                        <a:effectLst/>
                        <a:latin typeface="等线" panose="02010600030101010101" charset="-122"/>
                        <a:cs typeface="Times New Roman" panose="02020603050405020304"/>
                      </a:endParaRPr>
                    </a:p>
                  </a:txBody>
                  <a:tcPr marL="54392" marR="54392" marT="0" marB="0"/>
                </a:tc>
                <a:extLst>
                  <a:ext uri="{0D108BD9-81ED-4DB2-BD59-A6C34878D82A}">
                    <a16:rowId xmlns:a16="http://schemas.microsoft.com/office/drawing/2014/main" val="10005"/>
                  </a:ext>
                </a:extLst>
              </a:tr>
              <a:tr h="320040">
                <a:tc vMerge="1">
                  <a:txBody>
                    <a:bodyPr/>
                    <a:lstStyle/>
                    <a:p>
                      <a:endParaRPr lang="zh-CN"/>
                    </a:p>
                  </a:txBody>
                  <a:tcPr/>
                </a:tc>
                <a:tc>
                  <a:txBody>
                    <a:bodyPr/>
                    <a:lstStyle/>
                    <a:p>
                      <a:pPr algn="ctr">
                        <a:lnSpc>
                          <a:spcPct val="150000"/>
                        </a:lnSpc>
                        <a:spcAft>
                          <a:spcPts val="0"/>
                        </a:spcAft>
                      </a:pPr>
                      <a:r>
                        <a:rPr lang="zh-CN" sz="1400" kern="100">
                          <a:solidFill>
                            <a:schemeClr val="tx1">
                              <a:lumMod val="75000"/>
                              <a:lumOff val="25000"/>
                            </a:schemeClr>
                          </a:solidFill>
                          <a:effectLst/>
                        </a:rPr>
                        <a:t>整数</a:t>
                      </a:r>
                      <a:endParaRPr lang="zh-CN" sz="1400" kern="100">
                        <a:solidFill>
                          <a:schemeClr val="tx1">
                            <a:lumMod val="75000"/>
                            <a:lumOff val="25000"/>
                          </a:schemeClr>
                        </a:solidFill>
                        <a:effectLst/>
                        <a:latin typeface="等线" panose="02010600030101010101" charset="-122"/>
                        <a:cs typeface="Times New Roman" panose="02020603050405020304"/>
                      </a:endParaRPr>
                    </a:p>
                  </a:txBody>
                  <a:tcPr marL="54392" marR="54392" marT="0" marB="0"/>
                </a:tc>
                <a:tc>
                  <a:txBody>
                    <a:bodyPr/>
                    <a:lstStyle/>
                    <a:p>
                      <a:pPr algn="ctr">
                        <a:lnSpc>
                          <a:spcPct val="150000"/>
                        </a:lnSpc>
                        <a:spcAft>
                          <a:spcPts val="0"/>
                        </a:spcAft>
                      </a:pPr>
                      <a:r>
                        <a:rPr lang="zh-CN" sz="1400" kern="100">
                          <a:solidFill>
                            <a:schemeClr val="tx1">
                              <a:lumMod val="75000"/>
                              <a:lumOff val="25000"/>
                            </a:schemeClr>
                          </a:solidFill>
                          <a:effectLst/>
                        </a:rPr>
                        <a:t>硕士点</a:t>
                      </a:r>
                      <a:endParaRPr lang="zh-CN" sz="1400" kern="100">
                        <a:solidFill>
                          <a:schemeClr val="tx1">
                            <a:lumMod val="75000"/>
                            <a:lumOff val="25000"/>
                          </a:schemeClr>
                        </a:solidFill>
                        <a:effectLst/>
                        <a:latin typeface="等线" panose="02010600030101010101" charset="-122"/>
                        <a:cs typeface="Times New Roman" panose="02020603050405020304"/>
                      </a:endParaRPr>
                    </a:p>
                  </a:txBody>
                  <a:tcPr marL="54392" marR="54392" marT="0" marB="0"/>
                </a:tc>
                <a:tc>
                  <a:txBody>
                    <a:bodyPr/>
                    <a:lstStyle/>
                    <a:p>
                      <a:pPr algn="ctr">
                        <a:lnSpc>
                          <a:spcPct val="150000"/>
                        </a:lnSpc>
                        <a:spcAft>
                          <a:spcPts val="0"/>
                        </a:spcAft>
                      </a:pPr>
                      <a:r>
                        <a:rPr lang="en-US" sz="1400" kern="100">
                          <a:solidFill>
                            <a:schemeClr val="tx1">
                              <a:lumMod val="75000"/>
                              <a:lumOff val="25000"/>
                            </a:schemeClr>
                          </a:solidFill>
                          <a:effectLst/>
                        </a:rPr>
                        <a:t>0~345</a:t>
                      </a:r>
                      <a:endParaRPr lang="en-US" sz="1400" kern="100">
                        <a:solidFill>
                          <a:schemeClr val="tx1">
                            <a:lumMod val="75000"/>
                            <a:lumOff val="25000"/>
                          </a:schemeClr>
                        </a:solidFill>
                        <a:effectLst/>
                        <a:latin typeface="等线" panose="02010600030101010101" charset="-122"/>
                        <a:cs typeface="Times New Roman" panose="02020603050405020304"/>
                      </a:endParaRPr>
                    </a:p>
                  </a:txBody>
                  <a:tcPr marL="54392" marR="54392" marT="0" marB="0"/>
                </a:tc>
                <a:tc>
                  <a:txBody>
                    <a:bodyPr/>
                    <a:lstStyle/>
                    <a:p>
                      <a:pPr algn="ctr">
                        <a:lnSpc>
                          <a:spcPct val="150000"/>
                        </a:lnSpc>
                        <a:spcAft>
                          <a:spcPts val="0"/>
                        </a:spcAft>
                      </a:pPr>
                      <a:r>
                        <a:rPr lang="zh-CN" sz="1400" kern="100">
                          <a:solidFill>
                            <a:schemeClr val="tx1">
                              <a:lumMod val="75000"/>
                              <a:lumOff val="25000"/>
                            </a:schemeClr>
                          </a:solidFill>
                          <a:effectLst/>
                        </a:rPr>
                        <a:t>单位：个</a:t>
                      </a:r>
                      <a:endParaRPr lang="zh-CN" sz="1400" kern="100">
                        <a:solidFill>
                          <a:schemeClr val="tx1">
                            <a:lumMod val="75000"/>
                            <a:lumOff val="25000"/>
                          </a:schemeClr>
                        </a:solidFill>
                        <a:effectLst/>
                        <a:latin typeface="等线" panose="02010600030101010101" charset="-122"/>
                        <a:cs typeface="Times New Roman" panose="02020603050405020304"/>
                      </a:endParaRPr>
                    </a:p>
                  </a:txBody>
                  <a:tcPr marL="54392" marR="54392" marT="0" marB="0"/>
                </a:tc>
                <a:extLst>
                  <a:ext uri="{0D108BD9-81ED-4DB2-BD59-A6C34878D82A}">
                    <a16:rowId xmlns:a16="http://schemas.microsoft.com/office/drawing/2014/main" val="10006"/>
                  </a:ext>
                </a:extLst>
              </a:tr>
              <a:tr h="640080">
                <a:tc vMerge="1">
                  <a:txBody>
                    <a:bodyPr/>
                    <a:lstStyle/>
                    <a:p>
                      <a:endParaRPr lang="zh-CN"/>
                    </a:p>
                  </a:txBody>
                  <a:tcPr/>
                </a:tc>
                <a:tc>
                  <a:txBody>
                    <a:bodyPr/>
                    <a:lstStyle/>
                    <a:p>
                      <a:pPr algn="ctr">
                        <a:lnSpc>
                          <a:spcPct val="150000"/>
                        </a:lnSpc>
                        <a:spcAft>
                          <a:spcPts val="0"/>
                        </a:spcAft>
                      </a:pPr>
                      <a:r>
                        <a:rPr lang="zh-CN" sz="1400" kern="100">
                          <a:solidFill>
                            <a:schemeClr val="tx1">
                              <a:lumMod val="75000"/>
                              <a:lumOff val="25000"/>
                            </a:schemeClr>
                          </a:solidFill>
                          <a:effectLst/>
                        </a:rPr>
                        <a:t>字符串</a:t>
                      </a:r>
                      <a:endParaRPr lang="zh-CN" sz="1400" kern="100">
                        <a:solidFill>
                          <a:schemeClr val="tx1">
                            <a:lumMod val="75000"/>
                            <a:lumOff val="25000"/>
                          </a:schemeClr>
                        </a:solidFill>
                        <a:effectLst/>
                        <a:latin typeface="等线" panose="02010600030101010101" charset="-122"/>
                        <a:cs typeface="Times New Roman" panose="02020603050405020304"/>
                      </a:endParaRPr>
                    </a:p>
                  </a:txBody>
                  <a:tcPr marL="54392" marR="54392" marT="0" marB="0"/>
                </a:tc>
                <a:tc>
                  <a:txBody>
                    <a:bodyPr/>
                    <a:lstStyle/>
                    <a:p>
                      <a:pPr algn="ctr">
                        <a:lnSpc>
                          <a:spcPct val="150000"/>
                        </a:lnSpc>
                        <a:spcAft>
                          <a:spcPts val="0"/>
                        </a:spcAft>
                      </a:pPr>
                      <a:r>
                        <a:rPr lang="zh-CN" sz="1400" kern="100">
                          <a:solidFill>
                            <a:schemeClr val="tx1">
                              <a:lumMod val="75000"/>
                              <a:lumOff val="25000"/>
                            </a:schemeClr>
                          </a:solidFill>
                          <a:effectLst/>
                        </a:rPr>
                        <a:t>类型</a:t>
                      </a:r>
                      <a:endParaRPr lang="zh-CN" sz="1400" kern="100">
                        <a:solidFill>
                          <a:schemeClr val="tx1">
                            <a:lumMod val="75000"/>
                            <a:lumOff val="25000"/>
                          </a:schemeClr>
                        </a:solidFill>
                        <a:effectLst/>
                        <a:latin typeface="等线" panose="02010600030101010101" charset="-122"/>
                        <a:cs typeface="Times New Roman" panose="02020603050405020304"/>
                      </a:endParaRPr>
                    </a:p>
                  </a:txBody>
                  <a:tcPr marL="54392" marR="54392" marT="0" marB="0"/>
                </a:tc>
                <a:tc>
                  <a:txBody>
                    <a:bodyPr/>
                    <a:lstStyle/>
                    <a:p>
                      <a:pPr algn="ctr">
                        <a:lnSpc>
                          <a:spcPct val="150000"/>
                        </a:lnSpc>
                        <a:spcAft>
                          <a:spcPts val="0"/>
                        </a:spcAft>
                      </a:pPr>
                      <a:r>
                        <a:rPr lang="zh-CN" sz="1400" kern="100">
                          <a:solidFill>
                            <a:schemeClr val="tx1">
                              <a:lumMod val="75000"/>
                              <a:lumOff val="25000"/>
                            </a:schemeClr>
                          </a:solidFill>
                          <a:effectLst/>
                        </a:rPr>
                        <a:t>综合、语言、政法，师范、工科等</a:t>
                      </a:r>
                      <a:endParaRPr lang="zh-CN" sz="1400" kern="100">
                        <a:solidFill>
                          <a:schemeClr val="tx1">
                            <a:lumMod val="75000"/>
                            <a:lumOff val="25000"/>
                          </a:schemeClr>
                        </a:solidFill>
                        <a:effectLst/>
                        <a:latin typeface="等线" panose="02010600030101010101" charset="-122"/>
                        <a:cs typeface="Times New Roman" panose="02020603050405020304"/>
                      </a:endParaRPr>
                    </a:p>
                  </a:txBody>
                  <a:tcPr marL="54392" marR="54392" marT="0" marB="0"/>
                </a:tc>
                <a:tc>
                  <a:txBody>
                    <a:bodyPr/>
                    <a:lstStyle/>
                    <a:p>
                      <a:pPr algn="ctr">
                        <a:lnSpc>
                          <a:spcPct val="150000"/>
                        </a:lnSpc>
                        <a:spcAft>
                          <a:spcPts val="0"/>
                        </a:spcAft>
                      </a:pPr>
                      <a:r>
                        <a:rPr lang="zh-CN" sz="1400" kern="100">
                          <a:solidFill>
                            <a:schemeClr val="tx1">
                              <a:lumMod val="75000"/>
                              <a:lumOff val="25000"/>
                            </a:schemeClr>
                          </a:solidFill>
                          <a:effectLst/>
                        </a:rPr>
                        <a:t>分类变量</a:t>
                      </a:r>
                      <a:endParaRPr lang="zh-CN" sz="1400" kern="100">
                        <a:solidFill>
                          <a:schemeClr val="tx1">
                            <a:lumMod val="75000"/>
                            <a:lumOff val="25000"/>
                          </a:schemeClr>
                        </a:solidFill>
                        <a:effectLst/>
                        <a:latin typeface="等线" panose="02010600030101010101" charset="-122"/>
                        <a:cs typeface="Times New Roman" panose="02020603050405020304"/>
                      </a:endParaRPr>
                    </a:p>
                  </a:txBody>
                  <a:tcPr marL="54392" marR="54392" marT="0" marB="0"/>
                </a:tc>
                <a:extLst>
                  <a:ext uri="{0D108BD9-81ED-4DB2-BD59-A6C34878D82A}">
                    <a16:rowId xmlns:a16="http://schemas.microsoft.com/office/drawing/2014/main" val="10007"/>
                  </a:ext>
                </a:extLst>
              </a:tr>
              <a:tr h="320040">
                <a:tc vMerge="1">
                  <a:txBody>
                    <a:bodyPr/>
                    <a:lstStyle/>
                    <a:p>
                      <a:endParaRPr lang="zh-CN"/>
                    </a:p>
                  </a:txBody>
                  <a:tcPr/>
                </a:tc>
                <a:tc>
                  <a:txBody>
                    <a:bodyPr/>
                    <a:lstStyle/>
                    <a:p>
                      <a:pPr algn="ctr">
                        <a:lnSpc>
                          <a:spcPct val="150000"/>
                        </a:lnSpc>
                        <a:spcAft>
                          <a:spcPts val="0"/>
                        </a:spcAft>
                      </a:pPr>
                      <a:r>
                        <a:rPr lang="zh-CN" sz="1400" kern="100">
                          <a:solidFill>
                            <a:schemeClr val="tx1">
                              <a:lumMod val="75000"/>
                              <a:lumOff val="25000"/>
                            </a:schemeClr>
                          </a:solidFill>
                          <a:effectLst/>
                        </a:rPr>
                        <a:t>整数</a:t>
                      </a:r>
                      <a:endParaRPr lang="zh-CN" sz="1400" kern="100">
                        <a:solidFill>
                          <a:schemeClr val="tx1">
                            <a:lumMod val="75000"/>
                            <a:lumOff val="25000"/>
                          </a:schemeClr>
                        </a:solidFill>
                        <a:effectLst/>
                        <a:latin typeface="等线" panose="02010600030101010101" charset="-122"/>
                        <a:cs typeface="Times New Roman" panose="02020603050405020304"/>
                      </a:endParaRPr>
                    </a:p>
                  </a:txBody>
                  <a:tcPr marL="54392" marR="54392" marT="0" marB="0"/>
                </a:tc>
                <a:tc>
                  <a:txBody>
                    <a:bodyPr/>
                    <a:lstStyle/>
                    <a:p>
                      <a:pPr algn="ctr">
                        <a:lnSpc>
                          <a:spcPct val="150000"/>
                        </a:lnSpc>
                        <a:spcAft>
                          <a:spcPts val="0"/>
                        </a:spcAft>
                      </a:pPr>
                      <a:r>
                        <a:rPr lang="zh-CN" sz="1400" kern="100">
                          <a:solidFill>
                            <a:schemeClr val="tx1">
                              <a:lumMod val="75000"/>
                              <a:lumOff val="25000"/>
                            </a:schemeClr>
                          </a:solidFill>
                          <a:effectLst/>
                        </a:rPr>
                        <a:t>重点学科</a:t>
                      </a:r>
                      <a:endParaRPr lang="zh-CN" sz="1400" kern="100">
                        <a:solidFill>
                          <a:schemeClr val="tx1">
                            <a:lumMod val="75000"/>
                            <a:lumOff val="25000"/>
                          </a:schemeClr>
                        </a:solidFill>
                        <a:effectLst/>
                        <a:latin typeface="等线" panose="02010600030101010101" charset="-122"/>
                        <a:cs typeface="Times New Roman" panose="02020603050405020304"/>
                      </a:endParaRPr>
                    </a:p>
                  </a:txBody>
                  <a:tcPr marL="54392" marR="54392" marT="0" marB="0"/>
                </a:tc>
                <a:tc>
                  <a:txBody>
                    <a:bodyPr/>
                    <a:lstStyle/>
                    <a:p>
                      <a:pPr algn="ctr">
                        <a:lnSpc>
                          <a:spcPct val="150000"/>
                        </a:lnSpc>
                        <a:spcAft>
                          <a:spcPts val="0"/>
                        </a:spcAft>
                      </a:pPr>
                      <a:r>
                        <a:rPr lang="en-US" sz="1400" kern="100">
                          <a:solidFill>
                            <a:schemeClr val="tx1">
                              <a:lumMod val="75000"/>
                              <a:lumOff val="25000"/>
                            </a:schemeClr>
                          </a:solidFill>
                          <a:effectLst/>
                        </a:rPr>
                        <a:t>0~81</a:t>
                      </a:r>
                      <a:endParaRPr lang="en-US" sz="1400" kern="100">
                        <a:solidFill>
                          <a:schemeClr val="tx1">
                            <a:lumMod val="75000"/>
                            <a:lumOff val="25000"/>
                          </a:schemeClr>
                        </a:solidFill>
                        <a:effectLst/>
                        <a:latin typeface="等线" panose="02010600030101010101" charset="-122"/>
                        <a:cs typeface="Times New Roman" panose="02020603050405020304"/>
                      </a:endParaRPr>
                    </a:p>
                  </a:txBody>
                  <a:tcPr marL="54392" marR="54392" marT="0" marB="0"/>
                </a:tc>
                <a:tc>
                  <a:txBody>
                    <a:bodyPr/>
                    <a:lstStyle/>
                    <a:p>
                      <a:pPr algn="ctr">
                        <a:lnSpc>
                          <a:spcPct val="150000"/>
                        </a:lnSpc>
                        <a:spcAft>
                          <a:spcPts val="0"/>
                        </a:spcAft>
                      </a:pPr>
                      <a:r>
                        <a:rPr lang="zh-CN" sz="1400" kern="100">
                          <a:solidFill>
                            <a:schemeClr val="tx1">
                              <a:lumMod val="75000"/>
                              <a:lumOff val="25000"/>
                            </a:schemeClr>
                          </a:solidFill>
                          <a:effectLst/>
                        </a:rPr>
                        <a:t>单位：个</a:t>
                      </a:r>
                      <a:endParaRPr lang="zh-CN" sz="1400" kern="100">
                        <a:solidFill>
                          <a:schemeClr val="tx1">
                            <a:lumMod val="75000"/>
                            <a:lumOff val="25000"/>
                          </a:schemeClr>
                        </a:solidFill>
                        <a:effectLst/>
                        <a:latin typeface="等线" panose="02010600030101010101" charset="-122"/>
                        <a:cs typeface="Times New Roman" panose="02020603050405020304"/>
                      </a:endParaRPr>
                    </a:p>
                  </a:txBody>
                  <a:tcPr marL="54392" marR="54392" marT="0" marB="0"/>
                </a:tc>
                <a:extLst>
                  <a:ext uri="{0D108BD9-81ED-4DB2-BD59-A6C34878D82A}">
                    <a16:rowId xmlns:a16="http://schemas.microsoft.com/office/drawing/2014/main" val="10008"/>
                  </a:ext>
                </a:extLst>
              </a:tr>
              <a:tr h="320040">
                <a:tc vMerge="1">
                  <a:txBody>
                    <a:bodyPr/>
                    <a:lstStyle/>
                    <a:p>
                      <a:endParaRPr lang="zh-CN"/>
                    </a:p>
                  </a:txBody>
                  <a:tcPr/>
                </a:tc>
                <a:tc>
                  <a:txBody>
                    <a:bodyPr/>
                    <a:lstStyle/>
                    <a:p>
                      <a:pPr algn="ctr">
                        <a:lnSpc>
                          <a:spcPct val="150000"/>
                        </a:lnSpc>
                        <a:spcAft>
                          <a:spcPts val="0"/>
                        </a:spcAft>
                      </a:pPr>
                      <a:r>
                        <a:rPr lang="zh-CN" sz="1400" kern="100">
                          <a:solidFill>
                            <a:schemeClr val="tx1">
                              <a:lumMod val="75000"/>
                              <a:lumOff val="25000"/>
                            </a:schemeClr>
                          </a:solidFill>
                          <a:effectLst/>
                        </a:rPr>
                        <a:t>整数</a:t>
                      </a:r>
                      <a:endParaRPr lang="zh-CN" sz="1400" kern="100">
                        <a:solidFill>
                          <a:schemeClr val="tx1">
                            <a:lumMod val="75000"/>
                            <a:lumOff val="25000"/>
                          </a:schemeClr>
                        </a:solidFill>
                        <a:effectLst/>
                        <a:latin typeface="等线" panose="02010600030101010101" charset="-122"/>
                        <a:cs typeface="Times New Roman" panose="02020603050405020304"/>
                      </a:endParaRPr>
                    </a:p>
                  </a:txBody>
                  <a:tcPr marL="54392" marR="54392" marT="0" marB="0"/>
                </a:tc>
                <a:tc>
                  <a:txBody>
                    <a:bodyPr/>
                    <a:lstStyle/>
                    <a:p>
                      <a:pPr algn="ctr">
                        <a:lnSpc>
                          <a:spcPct val="150000"/>
                        </a:lnSpc>
                        <a:spcAft>
                          <a:spcPts val="0"/>
                        </a:spcAft>
                      </a:pPr>
                      <a:r>
                        <a:rPr lang="zh-CN" sz="1400" kern="100">
                          <a:solidFill>
                            <a:schemeClr val="tx1">
                              <a:lumMod val="75000"/>
                              <a:lumOff val="25000"/>
                            </a:schemeClr>
                          </a:solidFill>
                          <a:effectLst/>
                        </a:rPr>
                        <a:t>博士点</a:t>
                      </a:r>
                      <a:endParaRPr lang="zh-CN" sz="1400" kern="100">
                        <a:solidFill>
                          <a:schemeClr val="tx1">
                            <a:lumMod val="75000"/>
                            <a:lumOff val="25000"/>
                          </a:schemeClr>
                        </a:solidFill>
                        <a:effectLst/>
                        <a:latin typeface="等线" panose="02010600030101010101" charset="-122"/>
                        <a:cs typeface="Times New Roman" panose="02020603050405020304"/>
                      </a:endParaRPr>
                    </a:p>
                  </a:txBody>
                  <a:tcPr marL="54392" marR="54392" marT="0" marB="0"/>
                </a:tc>
                <a:tc>
                  <a:txBody>
                    <a:bodyPr/>
                    <a:lstStyle/>
                    <a:p>
                      <a:pPr algn="ctr">
                        <a:lnSpc>
                          <a:spcPct val="150000"/>
                        </a:lnSpc>
                        <a:spcAft>
                          <a:spcPts val="0"/>
                        </a:spcAft>
                      </a:pPr>
                      <a:r>
                        <a:rPr lang="en-US" sz="1400" kern="100">
                          <a:solidFill>
                            <a:schemeClr val="tx1">
                              <a:lumMod val="75000"/>
                              <a:lumOff val="25000"/>
                            </a:schemeClr>
                          </a:solidFill>
                          <a:effectLst/>
                        </a:rPr>
                        <a:t>0~283</a:t>
                      </a:r>
                      <a:endParaRPr lang="en-US" sz="1400" kern="100">
                        <a:solidFill>
                          <a:schemeClr val="tx1">
                            <a:lumMod val="75000"/>
                            <a:lumOff val="25000"/>
                          </a:schemeClr>
                        </a:solidFill>
                        <a:effectLst/>
                        <a:latin typeface="等线" panose="02010600030101010101" charset="-122"/>
                        <a:cs typeface="Times New Roman" panose="02020603050405020304"/>
                      </a:endParaRPr>
                    </a:p>
                  </a:txBody>
                  <a:tcPr marL="54392" marR="54392" marT="0" marB="0"/>
                </a:tc>
                <a:tc>
                  <a:txBody>
                    <a:bodyPr/>
                    <a:lstStyle/>
                    <a:p>
                      <a:pPr algn="ctr">
                        <a:lnSpc>
                          <a:spcPct val="150000"/>
                        </a:lnSpc>
                        <a:spcAft>
                          <a:spcPts val="0"/>
                        </a:spcAft>
                      </a:pPr>
                      <a:r>
                        <a:rPr lang="zh-CN" sz="1400" kern="100">
                          <a:solidFill>
                            <a:schemeClr val="tx1">
                              <a:lumMod val="75000"/>
                              <a:lumOff val="25000"/>
                            </a:schemeClr>
                          </a:solidFill>
                          <a:effectLst/>
                        </a:rPr>
                        <a:t>单位：个</a:t>
                      </a:r>
                      <a:endParaRPr lang="zh-CN" sz="1400" kern="100">
                        <a:solidFill>
                          <a:schemeClr val="tx1">
                            <a:lumMod val="75000"/>
                            <a:lumOff val="25000"/>
                          </a:schemeClr>
                        </a:solidFill>
                        <a:effectLst/>
                        <a:latin typeface="等线" panose="02010600030101010101" charset="-122"/>
                        <a:cs typeface="Times New Roman" panose="02020603050405020304"/>
                      </a:endParaRPr>
                    </a:p>
                  </a:txBody>
                  <a:tcPr marL="54392" marR="54392" marT="0" marB="0"/>
                </a:tc>
                <a:extLst>
                  <a:ext uri="{0D108BD9-81ED-4DB2-BD59-A6C34878D82A}">
                    <a16:rowId xmlns:a16="http://schemas.microsoft.com/office/drawing/2014/main" val="10009"/>
                  </a:ext>
                </a:extLst>
              </a:tr>
              <a:tr h="320040">
                <a:tc vMerge="1">
                  <a:txBody>
                    <a:bodyPr/>
                    <a:lstStyle/>
                    <a:p>
                      <a:endParaRPr lang="zh-CN"/>
                    </a:p>
                  </a:txBody>
                  <a:tcPr/>
                </a:tc>
                <a:tc>
                  <a:txBody>
                    <a:bodyPr/>
                    <a:lstStyle/>
                    <a:p>
                      <a:pPr algn="ctr">
                        <a:lnSpc>
                          <a:spcPct val="150000"/>
                        </a:lnSpc>
                        <a:spcAft>
                          <a:spcPts val="0"/>
                        </a:spcAft>
                      </a:pPr>
                      <a:r>
                        <a:rPr lang="zh-CN" sz="1400" kern="100">
                          <a:solidFill>
                            <a:schemeClr val="tx1">
                              <a:lumMod val="75000"/>
                              <a:lumOff val="25000"/>
                            </a:schemeClr>
                          </a:solidFill>
                          <a:effectLst/>
                        </a:rPr>
                        <a:t>字符串</a:t>
                      </a:r>
                      <a:endParaRPr lang="zh-CN" sz="1400" kern="100">
                        <a:solidFill>
                          <a:schemeClr val="tx1">
                            <a:lumMod val="75000"/>
                            <a:lumOff val="25000"/>
                          </a:schemeClr>
                        </a:solidFill>
                        <a:effectLst/>
                        <a:latin typeface="等线" panose="02010600030101010101" charset="-122"/>
                        <a:cs typeface="Times New Roman" panose="02020603050405020304"/>
                      </a:endParaRPr>
                    </a:p>
                  </a:txBody>
                  <a:tcPr marL="54392" marR="54392" marT="0" marB="0"/>
                </a:tc>
                <a:tc>
                  <a:txBody>
                    <a:bodyPr/>
                    <a:lstStyle/>
                    <a:p>
                      <a:pPr algn="ctr">
                        <a:lnSpc>
                          <a:spcPct val="150000"/>
                        </a:lnSpc>
                        <a:spcAft>
                          <a:spcPts val="0"/>
                        </a:spcAft>
                      </a:pPr>
                      <a:r>
                        <a:rPr lang="zh-CN" sz="1400" kern="100">
                          <a:solidFill>
                            <a:schemeClr val="tx1">
                              <a:lumMod val="75000"/>
                              <a:lumOff val="25000"/>
                            </a:schemeClr>
                          </a:solidFill>
                          <a:effectLst/>
                        </a:rPr>
                        <a:t>地址</a:t>
                      </a:r>
                      <a:endParaRPr lang="zh-CN" sz="1400" kern="100">
                        <a:solidFill>
                          <a:schemeClr val="tx1">
                            <a:lumMod val="75000"/>
                            <a:lumOff val="25000"/>
                          </a:schemeClr>
                        </a:solidFill>
                        <a:effectLst/>
                        <a:latin typeface="等线" panose="02010600030101010101" charset="-122"/>
                        <a:cs typeface="Times New Roman" panose="02020603050405020304"/>
                      </a:endParaRPr>
                    </a:p>
                  </a:txBody>
                  <a:tcPr marL="54392" marR="54392" marT="0" marB="0"/>
                </a:tc>
                <a:tc>
                  <a:txBody>
                    <a:bodyPr/>
                    <a:lstStyle/>
                    <a:p>
                      <a:pPr algn="ctr">
                        <a:lnSpc>
                          <a:spcPct val="150000"/>
                        </a:lnSpc>
                        <a:spcAft>
                          <a:spcPts val="0"/>
                        </a:spcAft>
                      </a:pPr>
                      <a:r>
                        <a:rPr lang="en-US" sz="1400" kern="100">
                          <a:solidFill>
                            <a:schemeClr val="tx1">
                              <a:lumMod val="75000"/>
                              <a:lumOff val="25000"/>
                            </a:schemeClr>
                          </a:solidFill>
                          <a:effectLst/>
                        </a:rPr>
                        <a:t> </a:t>
                      </a:r>
                      <a:endParaRPr lang="en-US" sz="1400" kern="100">
                        <a:solidFill>
                          <a:schemeClr val="tx1">
                            <a:lumMod val="75000"/>
                            <a:lumOff val="25000"/>
                          </a:schemeClr>
                        </a:solidFill>
                        <a:effectLst/>
                        <a:latin typeface="等线" panose="02010600030101010101" charset="-122"/>
                        <a:cs typeface="Times New Roman" panose="02020603050405020304"/>
                      </a:endParaRPr>
                    </a:p>
                  </a:txBody>
                  <a:tcPr marL="54392" marR="54392" marT="0" marB="0"/>
                </a:tc>
                <a:tc>
                  <a:txBody>
                    <a:bodyPr/>
                    <a:lstStyle/>
                    <a:p>
                      <a:pPr algn="ctr">
                        <a:lnSpc>
                          <a:spcPct val="150000"/>
                        </a:lnSpc>
                        <a:spcAft>
                          <a:spcPts val="0"/>
                        </a:spcAft>
                      </a:pPr>
                      <a:r>
                        <a:rPr lang="en-US" sz="1400" kern="100">
                          <a:solidFill>
                            <a:schemeClr val="tx1">
                              <a:lumMod val="75000"/>
                              <a:lumOff val="25000"/>
                            </a:schemeClr>
                          </a:solidFill>
                          <a:effectLst/>
                        </a:rPr>
                        <a:t> </a:t>
                      </a:r>
                      <a:endParaRPr lang="en-US" sz="1400" kern="100">
                        <a:solidFill>
                          <a:schemeClr val="tx1">
                            <a:lumMod val="75000"/>
                            <a:lumOff val="25000"/>
                          </a:schemeClr>
                        </a:solidFill>
                        <a:effectLst/>
                        <a:latin typeface="等线" panose="02010600030101010101" charset="-122"/>
                        <a:cs typeface="Times New Roman" panose="02020603050405020304"/>
                      </a:endParaRPr>
                    </a:p>
                  </a:txBody>
                  <a:tcPr marL="54392" marR="54392" marT="0" marB="0"/>
                </a:tc>
                <a:extLst>
                  <a:ext uri="{0D108BD9-81ED-4DB2-BD59-A6C34878D82A}">
                    <a16:rowId xmlns:a16="http://schemas.microsoft.com/office/drawing/2014/main" val="10010"/>
                  </a:ext>
                </a:extLst>
              </a:tr>
              <a:tr h="320040">
                <a:tc vMerge="1">
                  <a:txBody>
                    <a:bodyPr/>
                    <a:lstStyle/>
                    <a:p>
                      <a:endParaRPr lang="zh-CN"/>
                    </a:p>
                  </a:txBody>
                  <a:tcPr/>
                </a:tc>
                <a:tc>
                  <a:txBody>
                    <a:bodyPr/>
                    <a:lstStyle/>
                    <a:p>
                      <a:pPr algn="ctr">
                        <a:lnSpc>
                          <a:spcPct val="150000"/>
                        </a:lnSpc>
                        <a:spcAft>
                          <a:spcPts val="0"/>
                        </a:spcAft>
                      </a:pPr>
                      <a:r>
                        <a:rPr lang="zh-CN" sz="1400" kern="100">
                          <a:solidFill>
                            <a:schemeClr val="tx1">
                              <a:lumMod val="75000"/>
                              <a:lumOff val="25000"/>
                            </a:schemeClr>
                          </a:solidFill>
                          <a:effectLst/>
                        </a:rPr>
                        <a:t>因子</a:t>
                      </a:r>
                      <a:endParaRPr lang="zh-CN" sz="1400" kern="100">
                        <a:solidFill>
                          <a:schemeClr val="tx1">
                            <a:lumMod val="75000"/>
                            <a:lumOff val="25000"/>
                          </a:schemeClr>
                        </a:solidFill>
                        <a:effectLst/>
                        <a:latin typeface="等线" panose="02010600030101010101" charset="-122"/>
                        <a:cs typeface="Times New Roman" panose="02020603050405020304"/>
                      </a:endParaRPr>
                    </a:p>
                  </a:txBody>
                  <a:tcPr marL="54392" marR="54392" marT="0" marB="0"/>
                </a:tc>
                <a:tc>
                  <a:txBody>
                    <a:bodyPr/>
                    <a:lstStyle/>
                    <a:p>
                      <a:pPr algn="ctr">
                        <a:lnSpc>
                          <a:spcPct val="150000"/>
                        </a:lnSpc>
                        <a:spcAft>
                          <a:spcPts val="0"/>
                        </a:spcAft>
                      </a:pPr>
                      <a:r>
                        <a:rPr lang="zh-CN" sz="1400" kern="100">
                          <a:solidFill>
                            <a:schemeClr val="tx1">
                              <a:lumMod val="75000"/>
                              <a:lumOff val="25000"/>
                            </a:schemeClr>
                          </a:solidFill>
                          <a:effectLst/>
                        </a:rPr>
                        <a:t>是否</a:t>
                      </a:r>
                      <a:r>
                        <a:rPr lang="en-US" sz="1400" kern="100">
                          <a:solidFill>
                            <a:schemeClr val="tx1">
                              <a:lumMod val="75000"/>
                              <a:lumOff val="25000"/>
                            </a:schemeClr>
                          </a:solidFill>
                          <a:effectLst/>
                        </a:rPr>
                        <a:t>985</a:t>
                      </a:r>
                      <a:endParaRPr lang="en-US" sz="1400" kern="100">
                        <a:solidFill>
                          <a:schemeClr val="tx1">
                            <a:lumMod val="75000"/>
                            <a:lumOff val="25000"/>
                          </a:schemeClr>
                        </a:solidFill>
                        <a:effectLst/>
                        <a:latin typeface="等线" panose="02010600030101010101" charset="-122"/>
                        <a:cs typeface="Times New Roman" panose="02020603050405020304"/>
                      </a:endParaRPr>
                    </a:p>
                  </a:txBody>
                  <a:tcPr marL="54392" marR="54392" marT="0" marB="0"/>
                </a:tc>
                <a:tc>
                  <a:txBody>
                    <a:bodyPr/>
                    <a:lstStyle/>
                    <a:p>
                      <a:pPr algn="ctr">
                        <a:lnSpc>
                          <a:spcPct val="150000"/>
                        </a:lnSpc>
                        <a:spcAft>
                          <a:spcPts val="0"/>
                        </a:spcAft>
                      </a:pPr>
                      <a:r>
                        <a:rPr lang="zh-CN" sz="1400" kern="100">
                          <a:solidFill>
                            <a:schemeClr val="tx1">
                              <a:lumMod val="75000"/>
                              <a:lumOff val="25000"/>
                            </a:schemeClr>
                          </a:solidFill>
                          <a:effectLst/>
                        </a:rPr>
                        <a:t>是，否</a:t>
                      </a:r>
                      <a:endParaRPr lang="zh-CN" sz="1400" kern="100">
                        <a:solidFill>
                          <a:schemeClr val="tx1">
                            <a:lumMod val="75000"/>
                            <a:lumOff val="25000"/>
                          </a:schemeClr>
                        </a:solidFill>
                        <a:effectLst/>
                        <a:latin typeface="等线" panose="02010600030101010101" charset="-122"/>
                        <a:cs typeface="Times New Roman" panose="02020603050405020304"/>
                      </a:endParaRPr>
                    </a:p>
                  </a:txBody>
                  <a:tcPr marL="54392" marR="54392" marT="0" marB="0"/>
                </a:tc>
                <a:tc>
                  <a:txBody>
                    <a:bodyPr/>
                    <a:lstStyle/>
                    <a:p>
                      <a:pPr algn="ctr">
                        <a:lnSpc>
                          <a:spcPct val="150000"/>
                        </a:lnSpc>
                        <a:spcAft>
                          <a:spcPts val="0"/>
                        </a:spcAft>
                      </a:pPr>
                      <a:r>
                        <a:rPr lang="en-US" sz="1400" kern="100">
                          <a:solidFill>
                            <a:schemeClr val="tx1">
                              <a:lumMod val="75000"/>
                              <a:lumOff val="25000"/>
                            </a:schemeClr>
                          </a:solidFill>
                          <a:effectLst/>
                        </a:rPr>
                        <a:t> </a:t>
                      </a:r>
                      <a:endParaRPr lang="en-US" sz="1400" kern="100">
                        <a:solidFill>
                          <a:schemeClr val="tx1">
                            <a:lumMod val="75000"/>
                            <a:lumOff val="25000"/>
                          </a:schemeClr>
                        </a:solidFill>
                        <a:effectLst/>
                        <a:latin typeface="等线" panose="02010600030101010101" charset="-122"/>
                        <a:cs typeface="Times New Roman" panose="02020603050405020304"/>
                      </a:endParaRPr>
                    </a:p>
                  </a:txBody>
                  <a:tcPr marL="54392" marR="54392" marT="0" marB="0"/>
                </a:tc>
                <a:extLst>
                  <a:ext uri="{0D108BD9-81ED-4DB2-BD59-A6C34878D82A}">
                    <a16:rowId xmlns:a16="http://schemas.microsoft.com/office/drawing/2014/main" val="10011"/>
                  </a:ext>
                </a:extLst>
              </a:tr>
              <a:tr h="363855">
                <a:tc vMerge="1">
                  <a:txBody>
                    <a:bodyPr/>
                    <a:lstStyle/>
                    <a:p>
                      <a:endParaRPr lang="zh-CN"/>
                    </a:p>
                  </a:txBody>
                  <a:tcPr/>
                </a:tc>
                <a:tc>
                  <a:txBody>
                    <a:bodyPr/>
                    <a:lstStyle/>
                    <a:p>
                      <a:pPr algn="ctr">
                        <a:lnSpc>
                          <a:spcPct val="150000"/>
                        </a:lnSpc>
                        <a:spcAft>
                          <a:spcPts val="0"/>
                        </a:spcAft>
                      </a:pPr>
                      <a:r>
                        <a:rPr lang="zh-CN" sz="1400" kern="100">
                          <a:solidFill>
                            <a:schemeClr val="tx1">
                              <a:lumMod val="75000"/>
                              <a:lumOff val="25000"/>
                            </a:schemeClr>
                          </a:solidFill>
                          <a:effectLst/>
                        </a:rPr>
                        <a:t>因子</a:t>
                      </a:r>
                      <a:endParaRPr lang="zh-CN" sz="1400" kern="100">
                        <a:solidFill>
                          <a:schemeClr val="tx1">
                            <a:lumMod val="75000"/>
                            <a:lumOff val="25000"/>
                          </a:schemeClr>
                        </a:solidFill>
                        <a:effectLst/>
                        <a:latin typeface="等线" panose="02010600030101010101" charset="-122"/>
                        <a:cs typeface="Times New Roman" panose="02020603050405020304"/>
                      </a:endParaRPr>
                    </a:p>
                  </a:txBody>
                  <a:tcPr marL="54392" marR="54392" marT="0" marB="0"/>
                </a:tc>
                <a:tc>
                  <a:txBody>
                    <a:bodyPr/>
                    <a:lstStyle/>
                    <a:p>
                      <a:pPr algn="ctr">
                        <a:lnSpc>
                          <a:spcPct val="150000"/>
                        </a:lnSpc>
                        <a:spcAft>
                          <a:spcPts val="0"/>
                        </a:spcAft>
                      </a:pPr>
                      <a:r>
                        <a:rPr lang="zh-CN" sz="1400" kern="100">
                          <a:solidFill>
                            <a:schemeClr val="tx1">
                              <a:lumMod val="75000"/>
                              <a:lumOff val="25000"/>
                            </a:schemeClr>
                          </a:solidFill>
                          <a:effectLst/>
                        </a:rPr>
                        <a:t>平均线</a:t>
                      </a:r>
                      <a:endParaRPr lang="zh-CN" sz="1400" kern="100">
                        <a:solidFill>
                          <a:schemeClr val="tx1">
                            <a:lumMod val="75000"/>
                            <a:lumOff val="25000"/>
                          </a:schemeClr>
                        </a:solidFill>
                        <a:effectLst/>
                        <a:latin typeface="等线" panose="02010600030101010101" charset="-122"/>
                        <a:cs typeface="Times New Roman" panose="02020603050405020304"/>
                      </a:endParaRPr>
                    </a:p>
                  </a:txBody>
                  <a:tcPr marL="54392" marR="54392" marT="0" marB="0"/>
                </a:tc>
                <a:tc>
                  <a:txBody>
                    <a:bodyPr/>
                    <a:lstStyle/>
                    <a:p>
                      <a:pPr algn="ctr">
                        <a:lnSpc>
                          <a:spcPct val="150000"/>
                        </a:lnSpc>
                        <a:spcAft>
                          <a:spcPts val="0"/>
                        </a:spcAft>
                      </a:pPr>
                      <a:r>
                        <a:rPr lang="en-US" sz="1400" kern="100">
                          <a:solidFill>
                            <a:schemeClr val="tx1">
                              <a:lumMod val="75000"/>
                              <a:lumOff val="25000"/>
                            </a:schemeClr>
                          </a:solidFill>
                          <a:effectLst/>
                        </a:rPr>
                        <a:t> </a:t>
                      </a:r>
                      <a:endParaRPr lang="en-US" sz="1400" kern="100">
                        <a:solidFill>
                          <a:schemeClr val="tx1">
                            <a:lumMod val="75000"/>
                            <a:lumOff val="25000"/>
                          </a:schemeClr>
                        </a:solidFill>
                        <a:effectLst/>
                        <a:latin typeface="等线" panose="02010600030101010101" charset="-122"/>
                        <a:cs typeface="Times New Roman" panose="02020603050405020304"/>
                      </a:endParaRPr>
                    </a:p>
                  </a:txBody>
                  <a:tcPr marL="54392" marR="54392" marT="0" marB="0"/>
                </a:tc>
                <a:tc>
                  <a:txBody>
                    <a:bodyPr/>
                    <a:lstStyle/>
                    <a:p>
                      <a:pPr algn="ctr">
                        <a:lnSpc>
                          <a:spcPct val="150000"/>
                        </a:lnSpc>
                        <a:spcAft>
                          <a:spcPts val="0"/>
                        </a:spcAft>
                      </a:pPr>
                      <a:r>
                        <a:rPr lang="en-US" sz="1400" kern="100">
                          <a:solidFill>
                            <a:schemeClr val="tx1">
                              <a:lumMod val="75000"/>
                              <a:lumOff val="25000"/>
                            </a:schemeClr>
                          </a:solidFill>
                          <a:effectLst/>
                        </a:rPr>
                        <a:t>2015</a:t>
                      </a:r>
                      <a:r>
                        <a:rPr lang="zh-CN" sz="1400" kern="100">
                          <a:solidFill>
                            <a:schemeClr val="tx1">
                              <a:lumMod val="75000"/>
                              <a:lumOff val="25000"/>
                            </a:schemeClr>
                          </a:solidFill>
                          <a:effectLst/>
                        </a:rPr>
                        <a:t>年平均线</a:t>
                      </a:r>
                      <a:endParaRPr lang="zh-CN" sz="1400" kern="100">
                        <a:solidFill>
                          <a:schemeClr val="tx1">
                            <a:lumMod val="75000"/>
                            <a:lumOff val="25000"/>
                          </a:schemeClr>
                        </a:solidFill>
                        <a:effectLst/>
                        <a:latin typeface="等线" panose="02010600030101010101" charset="-122"/>
                        <a:cs typeface="Times New Roman" panose="02020603050405020304"/>
                      </a:endParaRPr>
                    </a:p>
                  </a:txBody>
                  <a:tcPr marL="54392" marR="54392" marT="0" marB="0"/>
                </a:tc>
                <a:extLst>
                  <a:ext uri="{0D108BD9-81ED-4DB2-BD59-A6C34878D82A}">
                    <a16:rowId xmlns:a16="http://schemas.microsoft.com/office/drawing/2014/main" val="10012"/>
                  </a:ext>
                </a:extLst>
              </a:tr>
              <a:tr h="320040">
                <a:tc vMerge="1">
                  <a:txBody>
                    <a:bodyPr/>
                    <a:lstStyle/>
                    <a:p>
                      <a:endParaRPr lang="zh-CN"/>
                    </a:p>
                  </a:txBody>
                  <a:tcPr/>
                </a:tc>
                <a:tc>
                  <a:txBody>
                    <a:bodyPr/>
                    <a:lstStyle/>
                    <a:p>
                      <a:pPr algn="ctr">
                        <a:lnSpc>
                          <a:spcPct val="150000"/>
                        </a:lnSpc>
                        <a:spcAft>
                          <a:spcPts val="0"/>
                        </a:spcAft>
                      </a:pPr>
                      <a:r>
                        <a:rPr lang="zh-CN" sz="1400" kern="100">
                          <a:solidFill>
                            <a:schemeClr val="tx1">
                              <a:lumMod val="75000"/>
                              <a:lumOff val="25000"/>
                            </a:schemeClr>
                          </a:solidFill>
                          <a:effectLst/>
                        </a:rPr>
                        <a:t>因子</a:t>
                      </a:r>
                      <a:endParaRPr lang="zh-CN" sz="1400" kern="100">
                        <a:solidFill>
                          <a:schemeClr val="tx1">
                            <a:lumMod val="75000"/>
                            <a:lumOff val="25000"/>
                          </a:schemeClr>
                        </a:solidFill>
                        <a:effectLst/>
                        <a:latin typeface="等线" panose="02010600030101010101" charset="-122"/>
                        <a:cs typeface="Times New Roman" panose="02020603050405020304"/>
                      </a:endParaRPr>
                    </a:p>
                  </a:txBody>
                  <a:tcPr marL="54392" marR="54392" marT="0" marB="0"/>
                </a:tc>
                <a:tc>
                  <a:txBody>
                    <a:bodyPr/>
                    <a:lstStyle/>
                    <a:p>
                      <a:pPr algn="ctr">
                        <a:lnSpc>
                          <a:spcPct val="150000"/>
                        </a:lnSpc>
                        <a:spcAft>
                          <a:spcPts val="0"/>
                        </a:spcAft>
                      </a:pPr>
                      <a:r>
                        <a:rPr lang="zh-CN" sz="1400" kern="100">
                          <a:solidFill>
                            <a:schemeClr val="tx1">
                              <a:lumMod val="75000"/>
                              <a:lumOff val="25000"/>
                            </a:schemeClr>
                          </a:solidFill>
                          <a:effectLst/>
                        </a:rPr>
                        <a:t>是否</a:t>
                      </a:r>
                      <a:r>
                        <a:rPr lang="en-US" sz="1400" kern="100">
                          <a:solidFill>
                            <a:schemeClr val="tx1">
                              <a:lumMod val="75000"/>
                              <a:lumOff val="25000"/>
                            </a:schemeClr>
                          </a:solidFill>
                          <a:effectLst/>
                        </a:rPr>
                        <a:t>211</a:t>
                      </a:r>
                      <a:endParaRPr lang="en-US" sz="1400" kern="100">
                        <a:solidFill>
                          <a:schemeClr val="tx1">
                            <a:lumMod val="75000"/>
                            <a:lumOff val="25000"/>
                          </a:schemeClr>
                        </a:solidFill>
                        <a:effectLst/>
                        <a:latin typeface="等线" panose="02010600030101010101" charset="-122"/>
                        <a:cs typeface="Times New Roman" panose="02020603050405020304"/>
                      </a:endParaRPr>
                    </a:p>
                  </a:txBody>
                  <a:tcPr marL="54392" marR="54392" marT="0" marB="0"/>
                </a:tc>
                <a:tc>
                  <a:txBody>
                    <a:bodyPr/>
                    <a:lstStyle/>
                    <a:p>
                      <a:pPr algn="ctr">
                        <a:lnSpc>
                          <a:spcPct val="150000"/>
                        </a:lnSpc>
                        <a:spcAft>
                          <a:spcPts val="0"/>
                        </a:spcAft>
                      </a:pPr>
                      <a:r>
                        <a:rPr lang="zh-CN" sz="1400" kern="100">
                          <a:solidFill>
                            <a:schemeClr val="tx1">
                              <a:lumMod val="75000"/>
                              <a:lumOff val="25000"/>
                            </a:schemeClr>
                          </a:solidFill>
                          <a:effectLst/>
                        </a:rPr>
                        <a:t>是，否</a:t>
                      </a:r>
                      <a:endParaRPr lang="zh-CN" sz="1400" kern="100">
                        <a:solidFill>
                          <a:schemeClr val="tx1">
                            <a:lumMod val="75000"/>
                            <a:lumOff val="25000"/>
                          </a:schemeClr>
                        </a:solidFill>
                        <a:effectLst/>
                        <a:latin typeface="等线" panose="02010600030101010101" charset="-122"/>
                        <a:cs typeface="Times New Roman" panose="02020603050405020304"/>
                      </a:endParaRPr>
                    </a:p>
                  </a:txBody>
                  <a:tcPr marL="54392" marR="54392" marT="0" marB="0"/>
                </a:tc>
                <a:tc>
                  <a:txBody>
                    <a:bodyPr/>
                    <a:lstStyle/>
                    <a:p>
                      <a:pPr algn="just">
                        <a:lnSpc>
                          <a:spcPct val="150000"/>
                        </a:lnSpc>
                        <a:spcAft>
                          <a:spcPts val="0"/>
                        </a:spcAft>
                      </a:pPr>
                      <a:r>
                        <a:rPr lang="en-US" sz="1400" kern="100">
                          <a:effectLst/>
                        </a:rPr>
                        <a:t> </a:t>
                      </a:r>
                      <a:endParaRPr lang="zh-CN" sz="1400" kern="100">
                        <a:effectLst/>
                        <a:latin typeface="等线" panose="02010600030101010101" charset="-122"/>
                        <a:cs typeface="Times New Roman" panose="02020603050405020304"/>
                      </a:endParaRPr>
                    </a:p>
                  </a:txBody>
                  <a:tcPr marL="54392" marR="54392" marT="0" marB="0"/>
                </a:tc>
                <a:extLst>
                  <a:ext uri="{0D108BD9-81ED-4DB2-BD59-A6C34878D82A}">
                    <a16:rowId xmlns:a16="http://schemas.microsoft.com/office/drawing/2014/main" val="10013"/>
                  </a:ext>
                </a:extLst>
              </a:tr>
              <a:tr h="320040">
                <a:tc vMerge="1">
                  <a:txBody>
                    <a:bodyPr/>
                    <a:lstStyle/>
                    <a:p>
                      <a:endParaRPr lang="zh-CN"/>
                    </a:p>
                  </a:txBody>
                  <a:tcPr/>
                </a:tc>
                <a:tc>
                  <a:txBody>
                    <a:bodyPr/>
                    <a:lstStyle/>
                    <a:p>
                      <a:pPr algn="ctr">
                        <a:lnSpc>
                          <a:spcPct val="150000"/>
                        </a:lnSpc>
                        <a:spcAft>
                          <a:spcPts val="0"/>
                        </a:spcAft>
                      </a:pPr>
                      <a:r>
                        <a:rPr lang="zh-CN" sz="1400" kern="100">
                          <a:solidFill>
                            <a:schemeClr val="tx1">
                              <a:lumMod val="75000"/>
                              <a:lumOff val="25000"/>
                            </a:schemeClr>
                          </a:solidFill>
                          <a:effectLst/>
                        </a:rPr>
                        <a:t>因子</a:t>
                      </a:r>
                      <a:endParaRPr lang="zh-CN" sz="1400" kern="100">
                        <a:solidFill>
                          <a:schemeClr val="tx1">
                            <a:lumMod val="75000"/>
                            <a:lumOff val="25000"/>
                          </a:schemeClr>
                        </a:solidFill>
                        <a:effectLst/>
                        <a:latin typeface="等线" panose="02010600030101010101" charset="-122"/>
                        <a:cs typeface="Times New Roman" panose="02020603050405020304"/>
                      </a:endParaRPr>
                    </a:p>
                  </a:txBody>
                  <a:tcPr marL="54392" marR="54392" marT="0" marB="0"/>
                </a:tc>
                <a:tc>
                  <a:txBody>
                    <a:bodyPr/>
                    <a:lstStyle/>
                    <a:p>
                      <a:pPr algn="ctr">
                        <a:lnSpc>
                          <a:spcPct val="150000"/>
                        </a:lnSpc>
                        <a:spcAft>
                          <a:spcPts val="0"/>
                        </a:spcAft>
                      </a:pPr>
                      <a:r>
                        <a:rPr lang="zh-CN" sz="1400" kern="100">
                          <a:solidFill>
                            <a:schemeClr val="tx1">
                              <a:lumMod val="75000"/>
                              <a:lumOff val="25000"/>
                            </a:schemeClr>
                          </a:solidFill>
                          <a:effectLst/>
                        </a:rPr>
                        <a:t>搜自主招生</a:t>
                      </a:r>
                      <a:endParaRPr lang="zh-CN" sz="1400" kern="100">
                        <a:solidFill>
                          <a:schemeClr val="tx1">
                            <a:lumMod val="75000"/>
                            <a:lumOff val="25000"/>
                          </a:schemeClr>
                        </a:solidFill>
                        <a:effectLst/>
                        <a:latin typeface="等线" panose="02010600030101010101" charset="-122"/>
                        <a:cs typeface="Times New Roman" panose="02020603050405020304"/>
                      </a:endParaRPr>
                    </a:p>
                  </a:txBody>
                  <a:tcPr marL="54392" marR="54392" marT="0" marB="0"/>
                </a:tc>
                <a:tc>
                  <a:txBody>
                    <a:bodyPr/>
                    <a:lstStyle/>
                    <a:p>
                      <a:pPr algn="ctr">
                        <a:lnSpc>
                          <a:spcPct val="150000"/>
                        </a:lnSpc>
                        <a:spcAft>
                          <a:spcPts val="0"/>
                        </a:spcAft>
                      </a:pPr>
                      <a:r>
                        <a:rPr lang="zh-CN" sz="1400" kern="100">
                          <a:solidFill>
                            <a:schemeClr val="tx1">
                              <a:lumMod val="75000"/>
                              <a:lumOff val="25000"/>
                            </a:schemeClr>
                          </a:solidFill>
                          <a:effectLst/>
                        </a:rPr>
                        <a:t>是，否</a:t>
                      </a:r>
                      <a:endParaRPr lang="zh-CN" sz="1400" kern="100">
                        <a:solidFill>
                          <a:schemeClr val="tx1">
                            <a:lumMod val="75000"/>
                            <a:lumOff val="25000"/>
                          </a:schemeClr>
                        </a:solidFill>
                        <a:effectLst/>
                        <a:latin typeface="等线" panose="02010600030101010101" charset="-122"/>
                        <a:cs typeface="Times New Roman" panose="02020603050405020304"/>
                      </a:endParaRPr>
                    </a:p>
                  </a:txBody>
                  <a:tcPr marL="54392" marR="54392" marT="0" marB="0"/>
                </a:tc>
                <a:tc>
                  <a:txBody>
                    <a:bodyPr/>
                    <a:lstStyle/>
                    <a:p>
                      <a:pPr algn="just">
                        <a:lnSpc>
                          <a:spcPct val="150000"/>
                        </a:lnSpc>
                        <a:spcAft>
                          <a:spcPts val="0"/>
                        </a:spcAft>
                      </a:pPr>
                      <a:r>
                        <a:rPr lang="en-US" sz="1400" kern="100" dirty="0">
                          <a:effectLst/>
                        </a:rPr>
                        <a:t> </a:t>
                      </a:r>
                      <a:endParaRPr lang="zh-CN" sz="1400" kern="100" dirty="0">
                        <a:effectLst/>
                        <a:latin typeface="等线" panose="02010600030101010101" charset="-122"/>
                        <a:cs typeface="Times New Roman" panose="02020603050405020304"/>
                      </a:endParaRPr>
                    </a:p>
                  </a:txBody>
                  <a:tcPr marL="54392" marR="54392" marT="0" marB="0"/>
                </a:tc>
                <a:extLst>
                  <a:ext uri="{0D108BD9-81ED-4DB2-BD59-A6C34878D82A}">
                    <a16:rowId xmlns:a16="http://schemas.microsoft.com/office/drawing/2014/main" val="10014"/>
                  </a:ext>
                </a:extLst>
              </a:tr>
            </a:tbl>
          </a:graphicData>
        </a:graphic>
      </p:graphicFrame>
      <p:sp>
        <p:nvSpPr>
          <p:cNvPr id="16" name="文本框 27"/>
          <p:cNvSpPr txBox="1"/>
          <p:nvPr/>
        </p:nvSpPr>
        <p:spPr>
          <a:xfrm>
            <a:off x="6401867" y="234392"/>
            <a:ext cx="2145139" cy="307777"/>
          </a:xfrm>
          <a:prstGeom prst="rect">
            <a:avLst/>
          </a:prstGeom>
          <a:noFill/>
        </p:spPr>
        <p:txBody>
          <a:bodyPr wrap="none" rtlCol="0">
            <a:spAutoFit/>
          </a:bodyPr>
          <a:lstStyle/>
          <a:p>
            <a:r>
              <a:rPr lang="zh-CN" altLang="en-US" sz="1350" dirty="0">
                <a:solidFill>
                  <a:prstClr val="white"/>
                </a:solidFill>
              </a:rPr>
              <a:t>第九章 影响录取因素分析</a:t>
            </a:r>
          </a:p>
        </p:txBody>
      </p:sp>
    </p:spTree>
    <p:extLst>
      <p:ext uri="{BB962C8B-B14F-4D97-AF65-F5344CB8AC3E}">
        <p14:creationId xmlns:p14="http://schemas.microsoft.com/office/powerpoint/2010/main" val="381978229"/>
      </p:ext>
    </p:extLst>
  </p:cSld>
  <p:clrMapOvr>
    <a:masterClrMapping/>
  </p:clrMapOvr>
  <p:transition>
    <p:fade/>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0" name="组合 29"/>
          <p:cNvGrpSpPr/>
          <p:nvPr/>
        </p:nvGrpSpPr>
        <p:grpSpPr>
          <a:xfrm>
            <a:off x="-1" y="-2439"/>
            <a:ext cx="9145786" cy="718410"/>
            <a:chOff x="-1" y="190175"/>
            <a:chExt cx="9145786" cy="525795"/>
          </a:xfrm>
        </p:grpSpPr>
        <p:sp>
          <p:nvSpPr>
            <p:cNvPr id="31" name="任意多边形 3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2" name="任意多边形 3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3" name="任意多边形 3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34" name="文本框 6"/>
          <p:cNvSpPr txBox="1"/>
          <p:nvPr/>
        </p:nvSpPr>
        <p:spPr>
          <a:xfrm>
            <a:off x="452232" y="173917"/>
            <a:ext cx="1944763" cy="415498"/>
          </a:xfrm>
          <a:prstGeom prst="rect">
            <a:avLst/>
          </a:prstGeom>
          <a:noFill/>
        </p:spPr>
        <p:txBody>
          <a:bodyPr wrap="none" rtlCol="0">
            <a:spAutoFit/>
          </a:bodyPr>
          <a:lstStyle/>
          <a:p>
            <a:r>
              <a:rPr lang="en-US" altLang="zh-CN" sz="2100" b="1" spc="225" dirty="0">
                <a:solidFill>
                  <a:prstClr val="white"/>
                </a:solidFill>
              </a:rPr>
              <a:t>9.2 </a:t>
            </a:r>
            <a:r>
              <a:rPr lang="zh-CN" altLang="en-US" sz="2100" b="1" spc="225" dirty="0">
                <a:solidFill>
                  <a:prstClr val="white"/>
                </a:solidFill>
              </a:rPr>
              <a:t>数据说明</a:t>
            </a:r>
          </a:p>
        </p:txBody>
      </p:sp>
      <p:sp>
        <p:nvSpPr>
          <p:cNvPr id="35"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6" name="文本框 26"/>
          <p:cNvSpPr txBox="1">
            <a:spLocks noChangeArrowheads="1"/>
          </p:cNvSpPr>
          <p:nvPr/>
        </p:nvSpPr>
        <p:spPr bwMode="auto">
          <a:xfrm>
            <a:off x="2414588" y="3378200"/>
            <a:ext cx="3429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pic>
        <p:nvPicPr>
          <p:cNvPr id="13" name="图片 12"/>
          <p:cNvPicPr/>
          <p:nvPr/>
        </p:nvPicPr>
        <p:blipFill>
          <a:blip r:embed="rId2"/>
          <a:stretch>
            <a:fillRect/>
          </a:stretch>
        </p:blipFill>
        <p:spPr>
          <a:xfrm>
            <a:off x="840422" y="1126954"/>
            <a:ext cx="7389178" cy="4457920"/>
          </a:xfrm>
          <a:prstGeom prst="rect">
            <a:avLst/>
          </a:prstGeom>
          <a:noFill/>
          <a:ln w="9525">
            <a:noFill/>
          </a:ln>
        </p:spPr>
      </p:pic>
      <p:sp>
        <p:nvSpPr>
          <p:cNvPr id="14" name="文本框 27"/>
          <p:cNvSpPr txBox="1"/>
          <p:nvPr/>
        </p:nvSpPr>
        <p:spPr>
          <a:xfrm>
            <a:off x="6401867" y="234392"/>
            <a:ext cx="2140330" cy="300082"/>
          </a:xfrm>
          <a:prstGeom prst="rect">
            <a:avLst/>
          </a:prstGeom>
          <a:noFill/>
        </p:spPr>
        <p:txBody>
          <a:bodyPr wrap="none" rtlCol="0">
            <a:spAutoFit/>
          </a:bodyPr>
          <a:lstStyle/>
          <a:p>
            <a:r>
              <a:rPr lang="zh-CN" altLang="en-US" sz="1350" dirty="0">
                <a:solidFill>
                  <a:prstClr val="white"/>
                </a:solidFill>
              </a:rPr>
              <a:t>第九章 影响录取因素分析</a:t>
            </a:r>
          </a:p>
        </p:txBody>
      </p:sp>
    </p:spTree>
    <p:extLst>
      <p:ext uri="{BB962C8B-B14F-4D97-AF65-F5344CB8AC3E}">
        <p14:creationId xmlns:p14="http://schemas.microsoft.com/office/powerpoint/2010/main" val="2888248538"/>
      </p:ext>
    </p:extLst>
  </p:cSld>
  <p:clrMapOvr>
    <a:masterClrMapping/>
  </p:clrMapOvr>
  <p:transition>
    <p:fade/>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0" name="组合 29"/>
          <p:cNvGrpSpPr/>
          <p:nvPr/>
        </p:nvGrpSpPr>
        <p:grpSpPr>
          <a:xfrm>
            <a:off x="-1" y="-2439"/>
            <a:ext cx="9145786" cy="718410"/>
            <a:chOff x="-1" y="190175"/>
            <a:chExt cx="9145786" cy="525795"/>
          </a:xfrm>
        </p:grpSpPr>
        <p:sp>
          <p:nvSpPr>
            <p:cNvPr id="31" name="任意多边形 3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2" name="任意多边形 3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3" name="任意多边形 3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34" name="文本框 6"/>
          <p:cNvSpPr txBox="1"/>
          <p:nvPr/>
        </p:nvSpPr>
        <p:spPr>
          <a:xfrm>
            <a:off x="452232" y="173917"/>
            <a:ext cx="1944763" cy="415498"/>
          </a:xfrm>
          <a:prstGeom prst="rect">
            <a:avLst/>
          </a:prstGeom>
          <a:noFill/>
        </p:spPr>
        <p:txBody>
          <a:bodyPr wrap="none" rtlCol="0">
            <a:spAutoFit/>
          </a:bodyPr>
          <a:lstStyle/>
          <a:p>
            <a:r>
              <a:rPr lang="en-US" altLang="zh-CN" sz="2100" b="1" spc="225" dirty="0">
                <a:solidFill>
                  <a:prstClr val="white"/>
                </a:solidFill>
              </a:rPr>
              <a:t>9.2 </a:t>
            </a:r>
            <a:r>
              <a:rPr lang="zh-CN" altLang="en-US" sz="2100" b="1" spc="225" dirty="0">
                <a:solidFill>
                  <a:prstClr val="white"/>
                </a:solidFill>
              </a:rPr>
              <a:t>数据说明</a:t>
            </a:r>
          </a:p>
        </p:txBody>
      </p:sp>
      <p:sp>
        <p:nvSpPr>
          <p:cNvPr id="35"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6" name="文本框 26"/>
          <p:cNvSpPr txBox="1">
            <a:spLocks noChangeArrowheads="1"/>
          </p:cNvSpPr>
          <p:nvPr/>
        </p:nvSpPr>
        <p:spPr bwMode="auto">
          <a:xfrm>
            <a:off x="2414588" y="3378200"/>
            <a:ext cx="3429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 name="TextBox 4"/>
          <p:cNvSpPr txBox="1"/>
          <p:nvPr/>
        </p:nvSpPr>
        <p:spPr>
          <a:xfrm>
            <a:off x="590843" y="1012825"/>
            <a:ext cx="7807569" cy="4092575"/>
          </a:xfrm>
          <a:prstGeom prst="rect">
            <a:avLst/>
          </a:prstGeom>
          <a:noFill/>
        </p:spPr>
        <p:txBody>
          <a:bodyPr wrap="square" rtlCol="0">
            <a:spAutoFit/>
          </a:bodyPr>
          <a:lstStyle/>
          <a:p>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）数据集构造 </a:t>
            </a: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没有录取平均分数的院校有</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736</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所，作为测试集</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test</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，余下的</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433</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个样本作为训练集</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train</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p>
          <a:p>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）平均线概况</a:t>
            </a: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平均线转换为数值型</a:t>
            </a: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&gt;train$</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平均线</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&lt;-</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as.numeric</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as.character</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(train$</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平均线</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查看平均线情况</a:t>
            </a: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&gt; summary(train$</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平均线</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各录取平均线院校数量</a:t>
            </a: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t1&lt;-</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as.data.frame</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(table(train$</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平均线</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plot(t1)</a:t>
            </a:r>
            <a:endPar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dirty="0">
                <a:latin typeface="仿宋" panose="02010609060101010101" pitchFamily="49" charset="-122"/>
                <a:ea typeface="仿宋" panose="02010609060101010101" pitchFamily="49" charset="-122"/>
              </a:rPr>
              <a:t>   </a:t>
            </a:r>
            <a:endParaRPr lang="zh-CN" altLang="zh-CN" sz="2000" dirty="0">
              <a:latin typeface="仿宋" panose="02010609060101010101" pitchFamily="49" charset="-122"/>
              <a:ea typeface="仿宋" panose="02010609060101010101" pitchFamily="49" charset="-122"/>
            </a:endParaRPr>
          </a:p>
          <a:p>
            <a:endParaRPr lang="zh-CN" altLang="en-US" sz="2000" dirty="0">
              <a:latin typeface="仿宋" panose="02010609060101010101" pitchFamily="49" charset="-122"/>
              <a:ea typeface="仿宋" panose="02010609060101010101" pitchFamily="49" charset="-122"/>
            </a:endParaRPr>
          </a:p>
        </p:txBody>
      </p:sp>
      <p:sp>
        <p:nvSpPr>
          <p:cNvPr id="16" name="文本框 27"/>
          <p:cNvSpPr txBox="1"/>
          <p:nvPr/>
        </p:nvSpPr>
        <p:spPr>
          <a:xfrm>
            <a:off x="6401867" y="234392"/>
            <a:ext cx="2140330" cy="300082"/>
          </a:xfrm>
          <a:prstGeom prst="rect">
            <a:avLst/>
          </a:prstGeom>
          <a:noFill/>
        </p:spPr>
        <p:txBody>
          <a:bodyPr wrap="none" rtlCol="0">
            <a:spAutoFit/>
          </a:bodyPr>
          <a:lstStyle/>
          <a:p>
            <a:r>
              <a:rPr lang="zh-CN" altLang="en-US" sz="1350" dirty="0">
                <a:solidFill>
                  <a:prstClr val="white"/>
                </a:solidFill>
              </a:rPr>
              <a:t>第九章 影响录取因素分析</a:t>
            </a:r>
          </a:p>
        </p:txBody>
      </p:sp>
    </p:spTree>
    <p:extLst>
      <p:ext uri="{BB962C8B-B14F-4D97-AF65-F5344CB8AC3E}">
        <p14:creationId xmlns:p14="http://schemas.microsoft.com/office/powerpoint/2010/main" val="1009111932"/>
      </p:ext>
    </p:extLst>
  </p:cSld>
  <p:clrMapOvr>
    <a:masterClrMapping/>
  </p:clrMapOvr>
  <p:transition>
    <p:fade/>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文本框 26"/>
          <p:cNvSpPr txBox="1">
            <a:spLocks noChangeArrowheads="1"/>
          </p:cNvSpPr>
          <p:nvPr/>
        </p:nvSpPr>
        <p:spPr bwMode="auto">
          <a:xfrm>
            <a:off x="2414588" y="3378200"/>
            <a:ext cx="3429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pSp>
        <p:nvGrpSpPr>
          <p:cNvPr id="14" name="组合 13"/>
          <p:cNvGrpSpPr/>
          <p:nvPr/>
        </p:nvGrpSpPr>
        <p:grpSpPr>
          <a:xfrm>
            <a:off x="-1" y="-2439"/>
            <a:ext cx="9145786" cy="718410"/>
            <a:chOff x="-1" y="190175"/>
            <a:chExt cx="9145786" cy="525795"/>
          </a:xfrm>
        </p:grpSpPr>
        <p:sp>
          <p:nvSpPr>
            <p:cNvPr id="15" name="任意多边形 1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6" name="任意多边形 1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7" name="任意多边形 1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18" name="文本框 6"/>
          <p:cNvSpPr txBox="1"/>
          <p:nvPr/>
        </p:nvSpPr>
        <p:spPr>
          <a:xfrm>
            <a:off x="452232" y="173917"/>
            <a:ext cx="1944763" cy="415498"/>
          </a:xfrm>
          <a:prstGeom prst="rect">
            <a:avLst/>
          </a:prstGeom>
          <a:noFill/>
        </p:spPr>
        <p:txBody>
          <a:bodyPr wrap="none" rtlCol="0">
            <a:spAutoFit/>
          </a:bodyPr>
          <a:lstStyle/>
          <a:p>
            <a:r>
              <a:rPr lang="en-US" altLang="zh-CN" sz="2100" b="1" spc="225" dirty="0">
                <a:solidFill>
                  <a:prstClr val="white"/>
                </a:solidFill>
              </a:rPr>
              <a:t>9.2 </a:t>
            </a:r>
            <a:r>
              <a:rPr lang="zh-CN" altLang="en-US" sz="2100" b="1" spc="225" dirty="0">
                <a:solidFill>
                  <a:prstClr val="white"/>
                </a:solidFill>
              </a:rPr>
              <a:t>数据说明</a:t>
            </a:r>
          </a:p>
        </p:txBody>
      </p:sp>
      <p:sp>
        <p:nvSpPr>
          <p:cNvPr id="1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0" name="文本框 27"/>
          <p:cNvSpPr txBox="1"/>
          <p:nvPr/>
        </p:nvSpPr>
        <p:spPr>
          <a:xfrm>
            <a:off x="6401867" y="234392"/>
            <a:ext cx="2140330" cy="300082"/>
          </a:xfrm>
          <a:prstGeom prst="rect">
            <a:avLst/>
          </a:prstGeom>
          <a:noFill/>
        </p:spPr>
        <p:txBody>
          <a:bodyPr wrap="none" rtlCol="0">
            <a:spAutoFit/>
          </a:bodyPr>
          <a:lstStyle/>
          <a:p>
            <a:r>
              <a:rPr lang="zh-CN" altLang="en-US" sz="1350" dirty="0">
                <a:solidFill>
                  <a:prstClr val="white"/>
                </a:solidFill>
              </a:rPr>
              <a:t>第九章 影响录取因素分析</a:t>
            </a:r>
          </a:p>
        </p:txBody>
      </p:sp>
      <p:pic>
        <p:nvPicPr>
          <p:cNvPr id="21" name="图片 20"/>
          <p:cNvPicPr/>
          <p:nvPr/>
        </p:nvPicPr>
        <p:blipFill>
          <a:blip r:embed="rId2">
            <a:extLst>
              <a:ext uri="{28A0092B-C50C-407E-A947-70E740481C1C}">
                <a14:useLocalDpi xmlns:a14="http://schemas.microsoft.com/office/drawing/2010/main" val="0"/>
              </a:ext>
            </a:extLst>
          </a:blip>
          <a:srcRect/>
          <a:stretch>
            <a:fillRect/>
          </a:stretch>
        </p:blipFill>
        <p:spPr bwMode="auto">
          <a:xfrm>
            <a:off x="1360267" y="1150644"/>
            <a:ext cx="6559844" cy="3885590"/>
          </a:xfrm>
          <a:prstGeom prst="rect">
            <a:avLst/>
          </a:prstGeom>
          <a:noFill/>
          <a:ln>
            <a:noFill/>
          </a:ln>
        </p:spPr>
      </p:pic>
      <p:sp>
        <p:nvSpPr>
          <p:cNvPr id="5" name="TextBox 4"/>
          <p:cNvSpPr txBox="1"/>
          <p:nvPr/>
        </p:nvSpPr>
        <p:spPr>
          <a:xfrm>
            <a:off x="1541633" y="5317588"/>
            <a:ext cx="5801702" cy="400110"/>
          </a:xfrm>
          <a:prstGeom prst="rect">
            <a:avLst/>
          </a:prstGeom>
          <a:noFill/>
        </p:spPr>
        <p:txBody>
          <a:bodyPr wrap="square" rtlCol="0">
            <a:spAutoFit/>
          </a:bodyPr>
          <a:lstStyle/>
          <a:p>
            <a:r>
              <a:rPr lang="zh-CN" altLang="zh-CN" sz="2000" dirty="0">
                <a:solidFill>
                  <a:schemeClr val="tx1">
                    <a:lumMod val="75000"/>
                    <a:lumOff val="25000"/>
                  </a:schemeClr>
                </a:solidFill>
              </a:rPr>
              <a:t>从图看出</a:t>
            </a:r>
            <a:r>
              <a:rPr lang="en-US" altLang="zh-CN" sz="2000" dirty="0">
                <a:solidFill>
                  <a:schemeClr val="tx1">
                    <a:lumMod val="75000"/>
                    <a:lumOff val="25000"/>
                  </a:schemeClr>
                </a:solidFill>
              </a:rPr>
              <a:t>480-510</a:t>
            </a:r>
            <a:r>
              <a:rPr lang="zh-CN" altLang="zh-CN" sz="2000" dirty="0">
                <a:solidFill>
                  <a:schemeClr val="tx1">
                    <a:lumMod val="75000"/>
                    <a:lumOff val="25000"/>
                  </a:schemeClr>
                </a:solidFill>
              </a:rPr>
              <a:t>分录取的院校最多。</a:t>
            </a:r>
          </a:p>
        </p:txBody>
      </p:sp>
    </p:spTree>
    <p:extLst>
      <p:ext uri="{BB962C8B-B14F-4D97-AF65-F5344CB8AC3E}">
        <p14:creationId xmlns:p14="http://schemas.microsoft.com/office/powerpoint/2010/main" val="1198825223"/>
      </p:ext>
    </p:extLst>
  </p:cSld>
  <p:clrMapOvr>
    <a:masterClrMapping/>
  </p:clrMapOvr>
  <p:transition>
    <p:fade/>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文本框 26"/>
          <p:cNvSpPr txBox="1">
            <a:spLocks noChangeArrowheads="1"/>
          </p:cNvSpPr>
          <p:nvPr/>
        </p:nvSpPr>
        <p:spPr bwMode="auto">
          <a:xfrm>
            <a:off x="2414588" y="3378200"/>
            <a:ext cx="3429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pSp>
        <p:nvGrpSpPr>
          <p:cNvPr id="19" name="组合 18"/>
          <p:cNvGrpSpPr/>
          <p:nvPr/>
        </p:nvGrpSpPr>
        <p:grpSpPr>
          <a:xfrm>
            <a:off x="-1" y="-2439"/>
            <a:ext cx="9145786" cy="718410"/>
            <a:chOff x="-1" y="190175"/>
            <a:chExt cx="9145786" cy="525795"/>
          </a:xfrm>
        </p:grpSpPr>
        <p:sp>
          <p:nvSpPr>
            <p:cNvPr id="20" name="任意多边形 1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1" name="任意多边形 20"/>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2" name="任意多边形 21"/>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3" name="文本框 6"/>
          <p:cNvSpPr txBox="1"/>
          <p:nvPr/>
        </p:nvSpPr>
        <p:spPr>
          <a:xfrm>
            <a:off x="452232" y="173917"/>
            <a:ext cx="1944763" cy="415498"/>
          </a:xfrm>
          <a:prstGeom prst="rect">
            <a:avLst/>
          </a:prstGeom>
          <a:noFill/>
        </p:spPr>
        <p:txBody>
          <a:bodyPr wrap="none" rtlCol="0">
            <a:spAutoFit/>
          </a:bodyPr>
          <a:lstStyle/>
          <a:p>
            <a:r>
              <a:rPr lang="en-US" altLang="zh-CN" sz="2100" b="1" spc="225" dirty="0">
                <a:solidFill>
                  <a:prstClr val="white"/>
                </a:solidFill>
              </a:rPr>
              <a:t>9.2 </a:t>
            </a:r>
            <a:r>
              <a:rPr lang="zh-CN" altLang="en-US" sz="2100" b="1" spc="225" dirty="0">
                <a:solidFill>
                  <a:prstClr val="white"/>
                </a:solidFill>
              </a:rPr>
              <a:t>数据说明</a:t>
            </a:r>
          </a:p>
        </p:txBody>
      </p:sp>
      <p:sp>
        <p:nvSpPr>
          <p:cNvPr id="24"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5" name="文本框 27"/>
          <p:cNvSpPr txBox="1"/>
          <p:nvPr/>
        </p:nvSpPr>
        <p:spPr>
          <a:xfrm>
            <a:off x="6401867" y="234392"/>
            <a:ext cx="2140330" cy="300082"/>
          </a:xfrm>
          <a:prstGeom prst="rect">
            <a:avLst/>
          </a:prstGeom>
          <a:noFill/>
        </p:spPr>
        <p:txBody>
          <a:bodyPr wrap="none" rtlCol="0">
            <a:spAutoFit/>
          </a:bodyPr>
          <a:lstStyle/>
          <a:p>
            <a:r>
              <a:rPr lang="zh-CN" altLang="en-US" sz="1350" dirty="0">
                <a:solidFill>
                  <a:prstClr val="white"/>
                </a:solidFill>
              </a:rPr>
              <a:t>第九章 影响录取因素分析</a:t>
            </a:r>
          </a:p>
        </p:txBody>
      </p:sp>
      <p:sp>
        <p:nvSpPr>
          <p:cNvPr id="7" name="TextBox 6"/>
          <p:cNvSpPr txBox="1"/>
          <p:nvPr/>
        </p:nvSpPr>
        <p:spPr>
          <a:xfrm>
            <a:off x="815926" y="1012825"/>
            <a:ext cx="4065563" cy="1015663"/>
          </a:xfrm>
          <a:prstGeom prst="rect">
            <a:avLst/>
          </a:prstGeom>
          <a:noFill/>
        </p:spPr>
        <p:txBody>
          <a:bodyPr wrap="square" rtlCol="0">
            <a:spAutoFit/>
          </a:bodyPr>
          <a:lstStyle/>
          <a:p>
            <a:r>
              <a:rPr lang="zh-CN" altLang="zh-CN" sz="2000" dirty="0">
                <a:solidFill>
                  <a:schemeClr val="tx1">
                    <a:lumMod val="75000"/>
                    <a:lumOff val="25000"/>
                  </a:schemeClr>
                </a:solidFill>
              </a:rPr>
              <a:t>（</a:t>
            </a:r>
            <a:r>
              <a:rPr lang="en-US" altLang="zh-CN" sz="2000" dirty="0">
                <a:solidFill>
                  <a:schemeClr val="tx1">
                    <a:lumMod val="75000"/>
                    <a:lumOff val="25000"/>
                  </a:schemeClr>
                </a:solidFill>
              </a:rPr>
              <a:t>3</a:t>
            </a:r>
            <a:r>
              <a:rPr lang="zh-CN" altLang="zh-CN" sz="2000" dirty="0">
                <a:solidFill>
                  <a:schemeClr val="tx1">
                    <a:lumMod val="75000"/>
                    <a:lumOff val="25000"/>
                  </a:schemeClr>
                </a:solidFill>
              </a:rPr>
              <a:t>）院校分布概况</a:t>
            </a:r>
          </a:p>
          <a:p>
            <a:r>
              <a:rPr lang="en-US" altLang="zh-CN" sz="2000" dirty="0">
                <a:solidFill>
                  <a:schemeClr val="tx1">
                    <a:lumMod val="75000"/>
                    <a:lumOff val="25000"/>
                  </a:schemeClr>
                </a:solidFill>
              </a:rPr>
              <a:t>   </a:t>
            </a:r>
            <a:r>
              <a:rPr lang="zh-CN" altLang="zh-CN" sz="2000" dirty="0">
                <a:solidFill>
                  <a:schemeClr val="tx1">
                    <a:lumMod val="75000"/>
                    <a:lumOff val="25000"/>
                  </a:schemeClr>
                </a:solidFill>
              </a:rPr>
              <a:t>院校分布如图所示。</a:t>
            </a:r>
            <a:endParaRPr lang="zh-CN" altLang="zh-CN" sz="2000" dirty="0"/>
          </a:p>
          <a:p>
            <a:endParaRPr lang="zh-CN" altLang="en-US" sz="2000" dirty="0"/>
          </a:p>
        </p:txBody>
      </p:sp>
      <p:pic>
        <p:nvPicPr>
          <p:cNvPr id="27" name="图片 26"/>
          <p:cNvPicPr/>
          <p:nvPr/>
        </p:nvPicPr>
        <p:blipFill>
          <a:blip r:embed="rId2">
            <a:extLst>
              <a:ext uri="{28A0092B-C50C-407E-A947-70E740481C1C}">
                <a14:useLocalDpi xmlns:a14="http://schemas.microsoft.com/office/drawing/2010/main" val="0"/>
              </a:ext>
            </a:extLst>
          </a:blip>
          <a:srcRect/>
          <a:stretch>
            <a:fillRect/>
          </a:stretch>
        </p:blipFill>
        <p:spPr bwMode="auto">
          <a:xfrm>
            <a:off x="1292249" y="1773237"/>
            <a:ext cx="6867013" cy="4008585"/>
          </a:xfrm>
          <a:prstGeom prst="rect">
            <a:avLst/>
          </a:prstGeom>
          <a:noFill/>
          <a:ln>
            <a:noFill/>
          </a:ln>
        </p:spPr>
      </p:pic>
    </p:spTree>
    <p:extLst>
      <p:ext uri="{BB962C8B-B14F-4D97-AF65-F5344CB8AC3E}">
        <p14:creationId xmlns:p14="http://schemas.microsoft.com/office/powerpoint/2010/main" val="910374106"/>
      </p:ext>
    </p:extLst>
  </p:cSld>
  <p:clrMapOvr>
    <a:masterClrMapping/>
  </p:clrMapOvr>
  <p:transition>
    <p:fade/>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690257" y="854040"/>
            <a:ext cx="7832785" cy="1326658"/>
            <a:chOff x="2788580" y="1152524"/>
            <a:chExt cx="3730770" cy="781050"/>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4"/>
            <p:cNvSpPr txBox="1"/>
            <p:nvPr/>
          </p:nvSpPr>
          <p:spPr>
            <a:xfrm>
              <a:off x="3182784" y="1311587"/>
              <a:ext cx="2942362" cy="308038"/>
            </a:xfrm>
            <a:prstGeom prst="rect">
              <a:avLst/>
            </a:prstGeom>
            <a:noFill/>
          </p:spPr>
          <p:txBody>
            <a:bodyPr wrap="square" rtlCol="0">
              <a:spAutoFit/>
            </a:bodyPr>
            <a:lstStyle/>
            <a:p>
              <a:pPr algn="ctr"/>
              <a:r>
                <a:rPr lang="zh-CN" altLang="en-US" sz="2800" dirty="0">
                  <a:solidFill>
                    <a:srgbClr val="C00000"/>
                  </a:solidFill>
                </a:rPr>
                <a:t>第九章 </a:t>
              </a:r>
              <a:r>
                <a:rPr lang="zh-CN" altLang="zh-CN" sz="2800" dirty="0">
                  <a:solidFill>
                    <a:srgbClr val="C00000"/>
                  </a:solidFill>
                </a:rPr>
                <a:t>大学录取分数线影响因素分析</a:t>
              </a:r>
              <a:endParaRPr lang="zh-CN" altLang="en-US" sz="2800" dirty="0">
                <a:solidFill>
                  <a:srgbClr val="C00000"/>
                </a:solidFill>
              </a:endParaRPr>
            </a:p>
          </p:txBody>
        </p:sp>
      </p:grpSp>
      <p:grpSp>
        <p:nvGrpSpPr>
          <p:cNvPr id="67" name="组合 66"/>
          <p:cNvGrpSpPr/>
          <p:nvPr/>
        </p:nvGrpSpPr>
        <p:grpSpPr>
          <a:xfrm>
            <a:off x="1749613" y="3672027"/>
            <a:ext cx="5693399" cy="415498"/>
            <a:chOff x="1807265" y="2462595"/>
            <a:chExt cx="5693399" cy="415498"/>
          </a:xfrm>
        </p:grpSpPr>
        <p:sp>
          <p:nvSpPr>
            <p:cNvPr id="47" name="圆角矩形 46"/>
            <p:cNvSpPr/>
            <p:nvPr/>
          </p:nvSpPr>
          <p:spPr>
            <a:xfrm>
              <a:off x="1807265" y="2478527"/>
              <a:ext cx="5693399" cy="394154"/>
            </a:xfrm>
            <a:prstGeom prst="roundRect">
              <a:avLst>
                <a:gd name="adj" fmla="val 20658"/>
              </a:avLst>
            </a:prstGeom>
            <a:solidFill>
              <a:srgbClr val="3D89B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矩形 47"/>
            <p:cNvSpPr/>
            <p:nvPr/>
          </p:nvSpPr>
          <p:spPr>
            <a:xfrm>
              <a:off x="1883286" y="2462595"/>
              <a:ext cx="2441694" cy="415498"/>
            </a:xfrm>
            <a:prstGeom prst="rect">
              <a:avLst/>
            </a:prstGeom>
          </p:spPr>
          <p:txBody>
            <a:bodyPr wrap="none">
              <a:spAutoFit/>
            </a:bodyPr>
            <a:lstStyle/>
            <a:p>
              <a:r>
                <a:rPr lang="en-US" altLang="zh-CN" sz="2100" spc="225" dirty="0">
                  <a:solidFill>
                    <a:schemeClr val="bg1"/>
                  </a:solidFill>
                  <a:latin typeface="微软雅黑" panose="020B0503020204020204" pitchFamily="34" charset="-122"/>
                  <a:ea typeface="微软雅黑" panose="020B0503020204020204" pitchFamily="34" charset="-122"/>
                </a:rPr>
                <a:t>9.3</a:t>
              </a:r>
              <a:r>
                <a:rPr lang="zh-CN" altLang="en-US" sz="2100" spc="225" dirty="0">
                  <a:solidFill>
                    <a:schemeClr val="bg1"/>
                  </a:solidFill>
                  <a:latin typeface="微软雅黑" panose="020B0503020204020204" pitchFamily="34" charset="-122"/>
                  <a:ea typeface="微软雅黑" panose="020B0503020204020204" pitchFamily="34" charset="-122"/>
                </a:rPr>
                <a:t>　描述性分析</a:t>
              </a:r>
              <a:endParaRPr lang="zh-CN" sz="2100" spc="225" dirty="0">
                <a:solidFill>
                  <a:schemeClr val="bg1"/>
                </a:solidFill>
                <a:latin typeface="微软雅黑" panose="020B0503020204020204" pitchFamily="34" charset="-122"/>
                <a:ea typeface="微软雅黑" panose="020B0503020204020204" pitchFamily="34" charset="-122"/>
              </a:endParaRPr>
            </a:p>
          </p:txBody>
        </p:sp>
      </p:grpSp>
      <p:grpSp>
        <p:nvGrpSpPr>
          <p:cNvPr id="68" name="组合 67"/>
          <p:cNvGrpSpPr/>
          <p:nvPr/>
        </p:nvGrpSpPr>
        <p:grpSpPr>
          <a:xfrm>
            <a:off x="1749613" y="2520019"/>
            <a:ext cx="5693399" cy="426278"/>
            <a:chOff x="1807265" y="2935089"/>
            <a:chExt cx="5693399" cy="426278"/>
          </a:xfrm>
        </p:grpSpPr>
        <p:sp>
          <p:nvSpPr>
            <p:cNvPr id="49"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矩形 49"/>
            <p:cNvSpPr/>
            <p:nvPr/>
          </p:nvSpPr>
          <p:spPr>
            <a:xfrm>
              <a:off x="1881814" y="2945869"/>
              <a:ext cx="2441694" cy="415498"/>
            </a:xfrm>
            <a:prstGeom prst="rect">
              <a:avLst/>
            </a:prstGeom>
          </p:spPr>
          <p:txBody>
            <a:bodyPr wrap="none">
              <a:spAutoFit/>
            </a:bodyPr>
            <a:lstStyle/>
            <a:p>
              <a:pPr algn="l"/>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9.1</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背景与目标</a:t>
              </a:r>
            </a:p>
          </p:txBody>
        </p:sp>
      </p:gr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1" name="组合 40"/>
          <p:cNvGrpSpPr/>
          <p:nvPr/>
        </p:nvGrpSpPr>
        <p:grpSpPr>
          <a:xfrm>
            <a:off x="1749613" y="3096023"/>
            <a:ext cx="5693399" cy="426278"/>
            <a:chOff x="1807265" y="2935089"/>
            <a:chExt cx="5693399" cy="426278"/>
          </a:xfrm>
        </p:grpSpPr>
        <p:sp>
          <p:nvSpPr>
            <p:cNvPr id="42" name="圆角矩形 41"/>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4" name="矩形 43"/>
            <p:cNvSpPr/>
            <p:nvPr/>
          </p:nvSpPr>
          <p:spPr>
            <a:xfrm>
              <a:off x="1881814" y="2945869"/>
              <a:ext cx="2143536" cy="415498"/>
            </a:xfrm>
            <a:prstGeom prst="rect">
              <a:avLst/>
            </a:prstGeom>
          </p:spPr>
          <p:txBody>
            <a:bodyPr wrap="none">
              <a:spAutoFit/>
            </a:bodyPr>
            <a:lstStyle/>
            <a:p>
              <a:pPr algn="l"/>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9.2</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数据说明</a:t>
              </a:r>
            </a:p>
          </p:txBody>
        </p:sp>
      </p:grpSp>
      <p:grpSp>
        <p:nvGrpSpPr>
          <p:cNvPr id="54" name="组合 53"/>
          <p:cNvGrpSpPr/>
          <p:nvPr/>
        </p:nvGrpSpPr>
        <p:grpSpPr>
          <a:xfrm>
            <a:off x="1749613" y="4248031"/>
            <a:ext cx="5693399" cy="426278"/>
            <a:chOff x="1807265" y="2935089"/>
            <a:chExt cx="5693399" cy="426278"/>
          </a:xfrm>
        </p:grpSpPr>
        <p:sp>
          <p:nvSpPr>
            <p:cNvPr id="55" name="圆角矩形 54"/>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6" name="矩形 55"/>
            <p:cNvSpPr/>
            <p:nvPr/>
          </p:nvSpPr>
          <p:spPr>
            <a:xfrm>
              <a:off x="1881814" y="2945869"/>
              <a:ext cx="2441694"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9.4</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总结与建议</a:t>
              </a:r>
            </a:p>
          </p:txBody>
        </p:sp>
      </p:grpSp>
    </p:spTree>
    <p:extLst>
      <p:ext uri="{BB962C8B-B14F-4D97-AF65-F5344CB8AC3E}">
        <p14:creationId xmlns:p14="http://schemas.microsoft.com/office/powerpoint/2010/main" val="3057124686"/>
      </p:ext>
    </p:extLst>
  </p:cSld>
  <p:clrMapOvr>
    <a:masterClrMapping/>
  </p:clrMapOvr>
  <p:transition>
    <p:fade/>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4" name="组合 13"/>
          <p:cNvGrpSpPr/>
          <p:nvPr/>
        </p:nvGrpSpPr>
        <p:grpSpPr>
          <a:xfrm>
            <a:off x="-1" y="-2439"/>
            <a:ext cx="9145786" cy="718410"/>
            <a:chOff x="-1" y="190175"/>
            <a:chExt cx="9145786" cy="525795"/>
          </a:xfrm>
        </p:grpSpPr>
        <p:sp>
          <p:nvSpPr>
            <p:cNvPr id="22" name="任意多边形 21"/>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23"/>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5" name="文本框 6"/>
          <p:cNvSpPr txBox="1"/>
          <p:nvPr/>
        </p:nvSpPr>
        <p:spPr>
          <a:xfrm>
            <a:off x="452232" y="173917"/>
            <a:ext cx="2242922" cy="415498"/>
          </a:xfrm>
          <a:prstGeom prst="rect">
            <a:avLst/>
          </a:prstGeom>
          <a:noFill/>
        </p:spPr>
        <p:txBody>
          <a:bodyPr wrap="none" rtlCol="0">
            <a:spAutoFit/>
          </a:bodyPr>
          <a:lstStyle/>
          <a:p>
            <a:r>
              <a:rPr lang="en-US" altLang="zh-CN" sz="2100" b="1" spc="225" dirty="0">
                <a:solidFill>
                  <a:prstClr val="white"/>
                </a:solidFill>
              </a:rPr>
              <a:t>9.3 </a:t>
            </a:r>
            <a:r>
              <a:rPr lang="zh-CN" altLang="en-US" sz="2100" b="1" spc="225" dirty="0">
                <a:solidFill>
                  <a:prstClr val="white"/>
                </a:solidFill>
              </a:rPr>
              <a:t>描述性分析</a:t>
            </a:r>
          </a:p>
        </p:txBody>
      </p:sp>
      <p:sp>
        <p:nvSpPr>
          <p:cNvPr id="26"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4" name="矩形 3"/>
          <p:cNvSpPr/>
          <p:nvPr/>
        </p:nvSpPr>
        <p:spPr>
          <a:xfrm>
            <a:off x="665174" y="1021590"/>
            <a:ext cx="5257324"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分析变量的重要性</a:t>
            </a:r>
          </a:p>
        </p:txBody>
      </p:sp>
      <p:sp>
        <p:nvSpPr>
          <p:cNvPr id="13" name="文本框 27"/>
          <p:cNvSpPr txBox="1"/>
          <p:nvPr/>
        </p:nvSpPr>
        <p:spPr>
          <a:xfrm>
            <a:off x="6401867" y="234392"/>
            <a:ext cx="2140330" cy="300082"/>
          </a:xfrm>
          <a:prstGeom prst="rect">
            <a:avLst/>
          </a:prstGeom>
          <a:noFill/>
        </p:spPr>
        <p:txBody>
          <a:bodyPr wrap="none" rtlCol="0">
            <a:spAutoFit/>
          </a:bodyPr>
          <a:lstStyle/>
          <a:p>
            <a:r>
              <a:rPr lang="zh-CN" altLang="en-US" sz="1350" dirty="0">
                <a:solidFill>
                  <a:prstClr val="white"/>
                </a:solidFill>
              </a:rPr>
              <a:t>第九章 影响录取因素分析</a:t>
            </a:r>
          </a:p>
        </p:txBody>
      </p:sp>
      <p:pic>
        <p:nvPicPr>
          <p:cNvPr id="15" name="图片 14"/>
          <p:cNvPicPr/>
          <p:nvPr/>
        </p:nvPicPr>
        <p:blipFill>
          <a:blip r:embed="rId2"/>
          <a:stretch>
            <a:fillRect/>
          </a:stretch>
        </p:blipFill>
        <p:spPr>
          <a:xfrm>
            <a:off x="1356451" y="1713742"/>
            <a:ext cx="6662134" cy="3561643"/>
          </a:xfrm>
          <a:prstGeom prst="rect">
            <a:avLst/>
          </a:prstGeom>
          <a:noFill/>
          <a:ln w="9525">
            <a:noFill/>
          </a:ln>
        </p:spPr>
      </p:pic>
    </p:spTree>
    <p:extLst>
      <p:ext uri="{BB962C8B-B14F-4D97-AF65-F5344CB8AC3E}">
        <p14:creationId xmlns:p14="http://schemas.microsoft.com/office/powerpoint/2010/main" val="2936896420"/>
      </p:ext>
    </p:extLst>
  </p:cSld>
  <p:clrMapOvr>
    <a:masterClrMapping/>
  </p:clrMapOvr>
  <p:transition>
    <p:fade/>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4" name="组合 13"/>
          <p:cNvGrpSpPr/>
          <p:nvPr/>
        </p:nvGrpSpPr>
        <p:grpSpPr>
          <a:xfrm>
            <a:off x="-1" y="-2439"/>
            <a:ext cx="9145786" cy="718410"/>
            <a:chOff x="-1" y="190175"/>
            <a:chExt cx="9145786" cy="525795"/>
          </a:xfrm>
        </p:grpSpPr>
        <p:sp>
          <p:nvSpPr>
            <p:cNvPr id="22" name="任意多边形 21"/>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23"/>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5" name="文本框 6"/>
          <p:cNvSpPr txBox="1"/>
          <p:nvPr/>
        </p:nvSpPr>
        <p:spPr>
          <a:xfrm>
            <a:off x="452232" y="173917"/>
            <a:ext cx="2242922" cy="415498"/>
          </a:xfrm>
          <a:prstGeom prst="rect">
            <a:avLst/>
          </a:prstGeom>
          <a:noFill/>
        </p:spPr>
        <p:txBody>
          <a:bodyPr wrap="none" rtlCol="0">
            <a:spAutoFit/>
          </a:bodyPr>
          <a:lstStyle/>
          <a:p>
            <a:r>
              <a:rPr lang="en-US" altLang="zh-CN" sz="2100" b="1" spc="225" dirty="0">
                <a:solidFill>
                  <a:prstClr val="white"/>
                </a:solidFill>
              </a:rPr>
              <a:t>9.3 </a:t>
            </a:r>
            <a:r>
              <a:rPr lang="zh-CN" altLang="en-US" sz="2100" b="1" spc="225" dirty="0">
                <a:solidFill>
                  <a:prstClr val="white"/>
                </a:solidFill>
              </a:rPr>
              <a:t>描述性分析</a:t>
            </a:r>
          </a:p>
        </p:txBody>
      </p:sp>
      <p:sp>
        <p:nvSpPr>
          <p:cNvPr id="26"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4" name="矩形 3"/>
          <p:cNvSpPr/>
          <p:nvPr/>
        </p:nvSpPr>
        <p:spPr>
          <a:xfrm>
            <a:off x="665174" y="1021590"/>
            <a:ext cx="5257324"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录取平均线预测</a:t>
            </a:r>
          </a:p>
        </p:txBody>
      </p:sp>
      <p:sp>
        <p:nvSpPr>
          <p:cNvPr id="13" name="文本框 27"/>
          <p:cNvSpPr txBox="1"/>
          <p:nvPr/>
        </p:nvSpPr>
        <p:spPr>
          <a:xfrm>
            <a:off x="6401867" y="234392"/>
            <a:ext cx="2140330" cy="300082"/>
          </a:xfrm>
          <a:prstGeom prst="rect">
            <a:avLst/>
          </a:prstGeom>
          <a:noFill/>
        </p:spPr>
        <p:txBody>
          <a:bodyPr wrap="none" rtlCol="0">
            <a:spAutoFit/>
          </a:bodyPr>
          <a:lstStyle/>
          <a:p>
            <a:r>
              <a:rPr lang="zh-CN" altLang="en-US" sz="1350" dirty="0">
                <a:solidFill>
                  <a:prstClr val="white"/>
                </a:solidFill>
              </a:rPr>
              <a:t>第九章 影响录取因素分析</a:t>
            </a:r>
          </a:p>
        </p:txBody>
      </p:sp>
      <p:sp>
        <p:nvSpPr>
          <p:cNvPr id="5" name="TextBox 4"/>
          <p:cNvSpPr txBox="1"/>
          <p:nvPr/>
        </p:nvSpPr>
        <p:spPr>
          <a:xfrm>
            <a:off x="665174" y="1674055"/>
            <a:ext cx="8253743" cy="3784600"/>
          </a:xfrm>
          <a:prstGeom prst="rect">
            <a:avLst/>
          </a:prstGeom>
          <a:noFill/>
        </p:spPr>
        <p:txBody>
          <a:bodyPr wrap="square" rtlCol="0">
            <a:spAutoFit/>
          </a:bodyPr>
          <a:lstStyle/>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将学校按照</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985,211</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进行分类，再预测</a:t>
            </a: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&gt;x985&lt;-df1[which(df1$</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是否</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985=='</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是</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获取</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985</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信息</a:t>
            </a: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&gt;cc&lt;-x985[which(x985$ </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是否</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211=="</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是</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获取</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211</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信息</a:t>
            </a: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&gt;c1&lt;-cc[which(cc$</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平均线</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无</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获取无平均线记录</a:t>
            </a: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&gt;c&lt;-cc                                   #</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临时存储</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211</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信息</a:t>
            </a: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&gt;c$</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平均线</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&lt;-</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as.numeric</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as.character</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(c$</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平均线</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类型转换</a:t>
            </a: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&gt;summary(c$</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平均线</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#211</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信息信息描述</a:t>
            </a: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&gt;c2&lt;-cc[which(cc$</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平均线</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无</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#211</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有录取平均线的学校</a:t>
            </a: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&gt;c3&lt;-cc[which(cc$</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平均线</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无</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#211</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无录取平均线的学校</a:t>
            </a: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&gt;c2&lt;-c2[,-c(1,3,9,11,12)]          #</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投影表</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11.2</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1,3,9,11,12</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列</a:t>
            </a: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&gt;c2$</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所在地</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&lt;-</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as.numeric</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(c2$</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所在地</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类型转换</a:t>
            </a:r>
          </a:p>
          <a:p>
            <a:endPar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846665807"/>
      </p:ext>
    </p:extLst>
  </p:cSld>
  <p:clrMapOvr>
    <a:masterClrMapping/>
  </p:clrMapOvr>
  <p:transition>
    <p:fade/>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4" name="组合 13"/>
          <p:cNvGrpSpPr/>
          <p:nvPr/>
        </p:nvGrpSpPr>
        <p:grpSpPr>
          <a:xfrm>
            <a:off x="-1" y="-2439"/>
            <a:ext cx="9145786" cy="718410"/>
            <a:chOff x="-1" y="190175"/>
            <a:chExt cx="9145786" cy="525795"/>
          </a:xfrm>
        </p:grpSpPr>
        <p:sp>
          <p:nvSpPr>
            <p:cNvPr id="22" name="任意多边形 21"/>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23"/>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5" name="文本框 6"/>
          <p:cNvSpPr txBox="1"/>
          <p:nvPr/>
        </p:nvSpPr>
        <p:spPr>
          <a:xfrm>
            <a:off x="452232" y="173917"/>
            <a:ext cx="2242922" cy="415498"/>
          </a:xfrm>
          <a:prstGeom prst="rect">
            <a:avLst/>
          </a:prstGeom>
          <a:noFill/>
        </p:spPr>
        <p:txBody>
          <a:bodyPr wrap="none" rtlCol="0">
            <a:spAutoFit/>
          </a:bodyPr>
          <a:lstStyle/>
          <a:p>
            <a:r>
              <a:rPr lang="en-US" altLang="zh-CN" sz="2100" b="1" spc="225" dirty="0">
                <a:solidFill>
                  <a:prstClr val="white"/>
                </a:solidFill>
              </a:rPr>
              <a:t>9.3 </a:t>
            </a:r>
            <a:r>
              <a:rPr lang="zh-CN" altLang="en-US" sz="2100" b="1" spc="225" dirty="0">
                <a:solidFill>
                  <a:prstClr val="white"/>
                </a:solidFill>
              </a:rPr>
              <a:t>描述性分析</a:t>
            </a:r>
          </a:p>
        </p:txBody>
      </p:sp>
      <p:sp>
        <p:nvSpPr>
          <p:cNvPr id="26"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4" name="矩形 3"/>
          <p:cNvSpPr/>
          <p:nvPr/>
        </p:nvSpPr>
        <p:spPr>
          <a:xfrm>
            <a:off x="665174" y="1021590"/>
            <a:ext cx="5257324"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录取平均线预测</a:t>
            </a:r>
          </a:p>
        </p:txBody>
      </p:sp>
      <p:sp>
        <p:nvSpPr>
          <p:cNvPr id="13" name="文本框 27"/>
          <p:cNvSpPr txBox="1"/>
          <p:nvPr/>
        </p:nvSpPr>
        <p:spPr>
          <a:xfrm>
            <a:off x="6401867" y="234392"/>
            <a:ext cx="2140330" cy="300082"/>
          </a:xfrm>
          <a:prstGeom prst="rect">
            <a:avLst/>
          </a:prstGeom>
          <a:noFill/>
        </p:spPr>
        <p:txBody>
          <a:bodyPr wrap="none" rtlCol="0">
            <a:spAutoFit/>
          </a:bodyPr>
          <a:lstStyle/>
          <a:p>
            <a:r>
              <a:rPr lang="zh-CN" altLang="en-US" sz="1350" dirty="0">
                <a:solidFill>
                  <a:prstClr val="white"/>
                </a:solidFill>
              </a:rPr>
              <a:t>第九章 影响录取因素分析</a:t>
            </a:r>
          </a:p>
        </p:txBody>
      </p:sp>
      <p:sp>
        <p:nvSpPr>
          <p:cNvPr id="5" name="TextBox 4"/>
          <p:cNvSpPr txBox="1"/>
          <p:nvPr/>
        </p:nvSpPr>
        <p:spPr>
          <a:xfrm>
            <a:off x="665174" y="1659987"/>
            <a:ext cx="8140168" cy="3784600"/>
          </a:xfrm>
          <a:prstGeom prst="rect">
            <a:avLst/>
          </a:prstGeom>
          <a:noFill/>
        </p:spPr>
        <p:txBody>
          <a:bodyPr wrap="square" rtlCol="0">
            <a:spAutoFit/>
          </a:bodyPr>
          <a:lstStyle/>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&gt;c2$</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类型</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&lt;-</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as.numeric</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(c2$</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类型</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类型转换</a:t>
            </a: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&gt;c2$</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是否自主招生</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&lt;-</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as.numeric</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(c2$</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是否自主招生</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类型转换</a:t>
            </a: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&gt;c2$</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平均线</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&lt;-</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as.numeric</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as.character</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(c2$</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平均线</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类型转换</a:t>
            </a: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&gt;fit&lt;-lm(</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平均线</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所在地</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院士</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硕士点</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类型</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重点学科</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博士点</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,data=c2)  #</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建立线性回归模型</a:t>
            </a: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summary.lm</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(fit)   #</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查看模型参数</a:t>
            </a: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删除不重要的因素，再次拟合</a:t>
            </a: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&gt;fit&lt;-lm(</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平均线</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硕士点</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类型</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博士点</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,data=c2)</a:t>
            </a:r>
            <a:endPar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&gt;par(</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mfrow</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=c(2,2))</a:t>
            </a:r>
            <a:endPar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&gt;plot(fit)</a:t>
            </a:r>
            <a:endPar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summary.lm</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(fit)</a:t>
            </a:r>
            <a:endPar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328265684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63" name="文本框 27"/>
          <p:cNvSpPr txBox="1"/>
          <p:nvPr/>
        </p:nvSpPr>
        <p:spPr>
          <a:xfrm>
            <a:off x="6373325" y="234392"/>
            <a:ext cx="1101584" cy="300082"/>
          </a:xfrm>
          <a:prstGeom prst="rect">
            <a:avLst/>
          </a:prstGeom>
          <a:noFill/>
        </p:spPr>
        <p:txBody>
          <a:bodyPr wrap="none" rtlCol="0">
            <a:spAutoFit/>
          </a:bodyPr>
          <a:lstStyle/>
          <a:p>
            <a:r>
              <a:rPr lang="zh-CN" altLang="en-US" sz="1350" dirty="0">
                <a:solidFill>
                  <a:prstClr val="white"/>
                </a:solidFill>
              </a:rPr>
              <a:t>第一章 绪论</a:t>
            </a:r>
          </a:p>
        </p:txBody>
      </p:sp>
      <p:sp>
        <p:nvSpPr>
          <p:cNvPr id="46" name="文本框 6"/>
          <p:cNvSpPr txBox="1"/>
          <p:nvPr/>
        </p:nvSpPr>
        <p:spPr>
          <a:xfrm>
            <a:off x="452232" y="173917"/>
            <a:ext cx="3175869" cy="415498"/>
          </a:xfrm>
          <a:prstGeom prst="rect">
            <a:avLst/>
          </a:prstGeom>
          <a:noFill/>
        </p:spPr>
        <p:txBody>
          <a:bodyPr wrap="none" rtlCol="0">
            <a:spAutoFit/>
          </a:bodyPr>
          <a:lstStyle/>
          <a:p>
            <a:r>
              <a:rPr lang="en-US" altLang="zh-CN" sz="2100" b="1" spc="225" dirty="0">
                <a:solidFill>
                  <a:prstClr val="white"/>
                </a:solidFill>
              </a:rPr>
              <a:t>1.2</a:t>
            </a:r>
            <a:r>
              <a:rPr lang="zh-CN" altLang="en-US" sz="2100" b="1" spc="225" dirty="0">
                <a:solidFill>
                  <a:prstClr val="white"/>
                </a:solidFill>
              </a:rPr>
              <a:t> 正确的数据思维观</a:t>
            </a:r>
          </a:p>
        </p:txBody>
      </p:sp>
      <p:sp>
        <p:nvSpPr>
          <p:cNvPr id="13" name="文本框 12"/>
          <p:cNvSpPr txBox="1"/>
          <p:nvPr/>
        </p:nvSpPr>
        <p:spPr>
          <a:xfrm>
            <a:off x="541465" y="781992"/>
            <a:ext cx="2764443"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en-US" sz="2400" dirty="0">
                <a:solidFill>
                  <a:schemeClr val="tx1">
                    <a:lumMod val="75000"/>
                    <a:lumOff val="25000"/>
                  </a:schemeClr>
                </a:solidFill>
              </a:rPr>
              <a:t>逻辑思维</a:t>
            </a:r>
            <a:endParaRPr kumimoji="1" lang="zh-CN" altLang="en-US" sz="2400" dirty="0">
              <a:solidFill>
                <a:schemeClr val="tx1">
                  <a:lumMod val="75000"/>
                  <a:lumOff val="25000"/>
                </a:schemeClr>
              </a:solidFill>
            </a:endParaRPr>
          </a:p>
        </p:txBody>
      </p:sp>
      <p:sp>
        <p:nvSpPr>
          <p:cNvPr id="8" name="TextBox 7"/>
          <p:cNvSpPr txBox="1"/>
          <p:nvPr/>
        </p:nvSpPr>
        <p:spPr>
          <a:xfrm>
            <a:off x="914400" y="1505243"/>
            <a:ext cx="7695028" cy="3785652"/>
          </a:xfrm>
          <a:prstGeom prst="rect">
            <a:avLst/>
          </a:prstGeom>
          <a:noFill/>
        </p:spPr>
        <p:txBody>
          <a:bodyPr wrap="square" rtlCol="0">
            <a:spAutoFit/>
          </a:bodyPr>
          <a:lstStyle/>
          <a:p>
            <a:r>
              <a:rPr lang="zh-CN" altLang="zh-CN" sz="2000" dirty="0">
                <a:solidFill>
                  <a:schemeClr val="tx1">
                    <a:lumMod val="75000"/>
                    <a:lumOff val="25000"/>
                  </a:schemeClr>
                </a:solidFill>
              </a:rPr>
              <a:t>逻辑思维具体包括：</a:t>
            </a:r>
          </a:p>
          <a:p>
            <a:r>
              <a:rPr lang="en-US" altLang="zh-CN" sz="2000" dirty="0">
                <a:solidFill>
                  <a:schemeClr val="tx1">
                    <a:lumMod val="75000"/>
                    <a:lumOff val="25000"/>
                  </a:schemeClr>
                </a:solidFill>
              </a:rPr>
              <a:t>(1)</a:t>
            </a:r>
            <a:r>
              <a:rPr lang="zh-CN" altLang="zh-CN" sz="2000" dirty="0">
                <a:solidFill>
                  <a:schemeClr val="tx1">
                    <a:lumMod val="75000"/>
                    <a:lumOff val="25000"/>
                  </a:schemeClr>
                </a:solidFill>
              </a:rPr>
              <a:t>上取</a:t>
            </a:r>
            <a:r>
              <a:rPr lang="en-US" altLang="zh-CN" sz="2000" dirty="0">
                <a:solidFill>
                  <a:schemeClr val="tx1">
                    <a:lumMod val="75000"/>
                    <a:lumOff val="25000"/>
                  </a:schemeClr>
                </a:solidFill>
              </a:rPr>
              <a:t>/</a:t>
            </a:r>
            <a:r>
              <a:rPr lang="zh-CN" altLang="zh-CN" sz="2000" dirty="0">
                <a:solidFill>
                  <a:schemeClr val="tx1">
                    <a:lumMod val="75000"/>
                    <a:lumOff val="25000"/>
                  </a:schemeClr>
                </a:solidFill>
              </a:rPr>
              <a:t>下钻思维</a:t>
            </a:r>
          </a:p>
          <a:p>
            <a:r>
              <a:rPr lang="en-US" altLang="zh-CN" sz="2000" dirty="0">
                <a:solidFill>
                  <a:schemeClr val="tx1">
                    <a:lumMod val="75000"/>
                    <a:lumOff val="25000"/>
                  </a:schemeClr>
                </a:solidFill>
              </a:rPr>
              <a:t>       </a:t>
            </a:r>
            <a:r>
              <a:rPr lang="zh-CN" altLang="zh-CN" sz="2000" dirty="0">
                <a:solidFill>
                  <a:schemeClr val="tx1">
                    <a:lumMod val="75000"/>
                    <a:lumOff val="25000"/>
                  </a:schemeClr>
                </a:solidFill>
              </a:rPr>
              <a:t>上取思维就是在看完数据之后，要站在更高的角度去看这些数据，站在更高的位置上，从更长远的观点来看，从组织、公司的角度来看，从更长的时间段（年、季度、月、周）来看</a:t>
            </a:r>
            <a:r>
              <a:rPr lang="en-US" altLang="zh-CN" sz="2000" dirty="0">
                <a:solidFill>
                  <a:schemeClr val="tx1">
                    <a:lumMod val="75000"/>
                    <a:lumOff val="25000"/>
                  </a:schemeClr>
                </a:solidFill>
              </a:rPr>
              <a:t> ,</a:t>
            </a:r>
            <a:r>
              <a:rPr lang="zh-CN" altLang="zh-CN" sz="2000" dirty="0">
                <a:solidFill>
                  <a:schemeClr val="tx1">
                    <a:lumMod val="75000"/>
                    <a:lumOff val="25000"/>
                  </a:schemeClr>
                </a:solidFill>
              </a:rPr>
              <a:t>从全局来看，你会怎样理解这些意义呢？也许向上思维能让你更明白方向。</a:t>
            </a:r>
          </a:p>
          <a:p>
            <a:r>
              <a:rPr lang="en-US" altLang="zh-CN" sz="2000" dirty="0">
                <a:solidFill>
                  <a:schemeClr val="tx1">
                    <a:lumMod val="75000"/>
                    <a:lumOff val="25000"/>
                  </a:schemeClr>
                </a:solidFill>
              </a:rPr>
              <a:t>       </a:t>
            </a:r>
            <a:r>
              <a:rPr lang="zh-CN" altLang="zh-CN" sz="2000" dirty="0">
                <a:solidFill>
                  <a:schemeClr val="tx1">
                    <a:lumMod val="75000"/>
                    <a:lumOff val="25000"/>
                  </a:schemeClr>
                </a:solidFill>
              </a:rPr>
              <a:t>下钻思维就是把事物切细了分析。数据是一个过程的结果反映，怎样通过看数据找到更多的原因隐藏在现象背后的真相，需要把事物切细了分析。</a:t>
            </a:r>
          </a:p>
          <a:p>
            <a:r>
              <a:rPr lang="en-US" altLang="zh-CN" sz="2000" dirty="0">
                <a:solidFill>
                  <a:schemeClr val="tx1">
                    <a:lumMod val="75000"/>
                    <a:lumOff val="25000"/>
                  </a:schemeClr>
                </a:solidFill>
              </a:rPr>
              <a:t>       </a:t>
            </a:r>
            <a:r>
              <a:rPr lang="zh-CN" altLang="zh-CN" sz="2000" dirty="0">
                <a:solidFill>
                  <a:schemeClr val="tx1">
                    <a:lumMod val="75000"/>
                    <a:lumOff val="25000"/>
                  </a:schemeClr>
                </a:solidFill>
              </a:rPr>
              <a:t>原理：显微镜原理。</a:t>
            </a:r>
          </a:p>
          <a:p>
            <a:r>
              <a:rPr lang="en-US" altLang="zh-CN" sz="2000" dirty="0">
                <a:solidFill>
                  <a:schemeClr val="tx1">
                    <a:lumMod val="75000"/>
                    <a:lumOff val="25000"/>
                  </a:schemeClr>
                </a:solidFill>
              </a:rPr>
              <a:t>       </a:t>
            </a:r>
            <a:r>
              <a:rPr lang="zh-CN" altLang="zh-CN" sz="2000" dirty="0">
                <a:solidFill>
                  <a:schemeClr val="tx1">
                    <a:lumMod val="75000"/>
                    <a:lumOff val="25000"/>
                  </a:schemeClr>
                </a:solidFill>
              </a:rPr>
              <a:t>关键：知道数据的构成、分解数据的手段、对分解后的数据的重要程度的了解。</a:t>
            </a:r>
          </a:p>
        </p:txBody>
      </p:sp>
    </p:spTree>
    <p:extLst>
      <p:ext uri="{BB962C8B-B14F-4D97-AF65-F5344CB8AC3E}">
        <p14:creationId xmlns:p14="http://schemas.microsoft.com/office/powerpoint/2010/main" val="593820750"/>
      </p:ext>
    </p:extLst>
  </p:cSld>
  <p:clrMapOvr>
    <a:masterClrMapping/>
  </p:clrMapOvr>
  <p:transition>
    <p:fade/>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4" name="组合 13"/>
          <p:cNvGrpSpPr/>
          <p:nvPr/>
        </p:nvGrpSpPr>
        <p:grpSpPr>
          <a:xfrm>
            <a:off x="-1" y="-2439"/>
            <a:ext cx="9145786" cy="718410"/>
            <a:chOff x="-1" y="190175"/>
            <a:chExt cx="9145786" cy="525795"/>
          </a:xfrm>
        </p:grpSpPr>
        <p:sp>
          <p:nvSpPr>
            <p:cNvPr id="22" name="任意多边形 21"/>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23"/>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5" name="文本框 6"/>
          <p:cNvSpPr txBox="1"/>
          <p:nvPr/>
        </p:nvSpPr>
        <p:spPr>
          <a:xfrm>
            <a:off x="452232" y="173917"/>
            <a:ext cx="2242922" cy="415498"/>
          </a:xfrm>
          <a:prstGeom prst="rect">
            <a:avLst/>
          </a:prstGeom>
          <a:noFill/>
        </p:spPr>
        <p:txBody>
          <a:bodyPr wrap="none" rtlCol="0">
            <a:spAutoFit/>
          </a:bodyPr>
          <a:lstStyle/>
          <a:p>
            <a:r>
              <a:rPr lang="en-US" altLang="zh-CN" sz="2100" b="1" spc="225" dirty="0">
                <a:solidFill>
                  <a:prstClr val="white"/>
                </a:solidFill>
              </a:rPr>
              <a:t>9.3 </a:t>
            </a:r>
            <a:r>
              <a:rPr lang="zh-CN" altLang="en-US" sz="2100" b="1" spc="225" dirty="0">
                <a:solidFill>
                  <a:prstClr val="white"/>
                </a:solidFill>
              </a:rPr>
              <a:t>描述性分析</a:t>
            </a:r>
          </a:p>
        </p:txBody>
      </p:sp>
      <p:sp>
        <p:nvSpPr>
          <p:cNvPr id="26"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4" name="矩形 3"/>
          <p:cNvSpPr/>
          <p:nvPr/>
        </p:nvSpPr>
        <p:spPr>
          <a:xfrm>
            <a:off x="665174" y="1021590"/>
            <a:ext cx="5257324"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t>录取平均线预测</a:t>
            </a:r>
            <a:endParaRPr lang="zh-CN" altLang="en-US" sz="2400" dirty="0"/>
          </a:p>
        </p:txBody>
      </p:sp>
      <p:sp>
        <p:nvSpPr>
          <p:cNvPr id="13" name="文本框 27"/>
          <p:cNvSpPr txBox="1"/>
          <p:nvPr/>
        </p:nvSpPr>
        <p:spPr>
          <a:xfrm>
            <a:off x="6401867" y="234392"/>
            <a:ext cx="2140330" cy="300082"/>
          </a:xfrm>
          <a:prstGeom prst="rect">
            <a:avLst/>
          </a:prstGeom>
          <a:noFill/>
        </p:spPr>
        <p:txBody>
          <a:bodyPr wrap="none" rtlCol="0">
            <a:spAutoFit/>
          </a:bodyPr>
          <a:lstStyle/>
          <a:p>
            <a:r>
              <a:rPr lang="zh-CN" altLang="en-US" sz="1350" dirty="0">
                <a:solidFill>
                  <a:prstClr val="white"/>
                </a:solidFill>
              </a:rPr>
              <a:t>第九章 影响录取因素分析</a:t>
            </a:r>
          </a:p>
        </p:txBody>
      </p:sp>
      <p:sp>
        <p:nvSpPr>
          <p:cNvPr id="5" name="TextBox 4"/>
          <p:cNvSpPr txBox="1"/>
          <p:nvPr/>
        </p:nvSpPr>
        <p:spPr>
          <a:xfrm>
            <a:off x="665174" y="1659987"/>
            <a:ext cx="8140168" cy="2553335"/>
          </a:xfrm>
          <a:prstGeom prst="rect">
            <a:avLst/>
          </a:prstGeom>
          <a:noFill/>
        </p:spPr>
        <p:txBody>
          <a:bodyPr wrap="square" rtlCol="0">
            <a:spAutoFit/>
          </a:bodyPr>
          <a:lstStyle/>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#211</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无录取平均线的学校进行录取线预测</a:t>
            </a: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&gt;c3&lt;-c3[,c(2,4,5,6,7,8,13)]        #</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整理数据</a:t>
            </a: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&gt;c3$</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所在地</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&lt;-</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as.numeric</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(c3$</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所在地</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类型转换</a:t>
            </a: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&gt;c3$</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类型</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&lt;-</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as.numeric</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(c3$</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类型</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类型转换</a:t>
            </a: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&gt;c3$</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是否自主招生</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&lt;-</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as.numeric</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(c3$</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是否自主招生</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&gt;t&lt;-predict(fit,c3)                #</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预测</a:t>
            </a: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&gt;summary(t)                        #</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查看预测结果</a:t>
            </a:r>
          </a:p>
          <a:p>
            <a:endPar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2555586764"/>
      </p:ext>
    </p:extLst>
  </p:cSld>
  <p:clrMapOvr>
    <a:masterClrMapping/>
  </p:clrMapOvr>
  <p:transition>
    <p:fade/>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4" name="组合 13"/>
          <p:cNvGrpSpPr/>
          <p:nvPr/>
        </p:nvGrpSpPr>
        <p:grpSpPr>
          <a:xfrm>
            <a:off x="-1" y="-2439"/>
            <a:ext cx="9145786" cy="718410"/>
            <a:chOff x="-1" y="190175"/>
            <a:chExt cx="9145786" cy="525795"/>
          </a:xfrm>
        </p:grpSpPr>
        <p:sp>
          <p:nvSpPr>
            <p:cNvPr id="22" name="任意多边形 21"/>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23"/>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5" name="文本框 6"/>
          <p:cNvSpPr txBox="1"/>
          <p:nvPr/>
        </p:nvSpPr>
        <p:spPr>
          <a:xfrm>
            <a:off x="452232" y="173917"/>
            <a:ext cx="2242922" cy="415498"/>
          </a:xfrm>
          <a:prstGeom prst="rect">
            <a:avLst/>
          </a:prstGeom>
          <a:noFill/>
        </p:spPr>
        <p:txBody>
          <a:bodyPr wrap="none" rtlCol="0">
            <a:spAutoFit/>
          </a:bodyPr>
          <a:lstStyle/>
          <a:p>
            <a:r>
              <a:rPr lang="en-US" altLang="zh-CN" sz="2100" b="1" spc="225" dirty="0">
                <a:solidFill>
                  <a:prstClr val="white"/>
                </a:solidFill>
              </a:rPr>
              <a:t>9.3 </a:t>
            </a:r>
            <a:r>
              <a:rPr lang="zh-CN" altLang="en-US" sz="2100" b="1" spc="225" dirty="0">
                <a:solidFill>
                  <a:prstClr val="white"/>
                </a:solidFill>
              </a:rPr>
              <a:t>描述性分析</a:t>
            </a:r>
          </a:p>
        </p:txBody>
      </p:sp>
      <p:sp>
        <p:nvSpPr>
          <p:cNvPr id="26"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4" name="矩形 3"/>
          <p:cNvSpPr/>
          <p:nvPr/>
        </p:nvSpPr>
        <p:spPr>
          <a:xfrm>
            <a:off x="665174" y="1021590"/>
            <a:ext cx="5257324"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录取平均线预测</a:t>
            </a:r>
          </a:p>
        </p:txBody>
      </p:sp>
      <p:sp>
        <p:nvSpPr>
          <p:cNvPr id="13" name="文本框 27"/>
          <p:cNvSpPr txBox="1"/>
          <p:nvPr/>
        </p:nvSpPr>
        <p:spPr>
          <a:xfrm>
            <a:off x="6401867" y="234392"/>
            <a:ext cx="2140330" cy="300082"/>
          </a:xfrm>
          <a:prstGeom prst="rect">
            <a:avLst/>
          </a:prstGeom>
          <a:noFill/>
        </p:spPr>
        <p:txBody>
          <a:bodyPr wrap="none" rtlCol="0">
            <a:spAutoFit/>
          </a:bodyPr>
          <a:lstStyle/>
          <a:p>
            <a:r>
              <a:rPr lang="zh-CN" altLang="en-US" sz="1350" dirty="0">
                <a:solidFill>
                  <a:prstClr val="white"/>
                </a:solidFill>
              </a:rPr>
              <a:t>第九章 影响录取因素分析</a:t>
            </a:r>
          </a:p>
        </p:txBody>
      </p:sp>
      <p:sp>
        <p:nvSpPr>
          <p:cNvPr id="5" name="TextBox 4"/>
          <p:cNvSpPr txBox="1"/>
          <p:nvPr/>
        </p:nvSpPr>
        <p:spPr>
          <a:xfrm>
            <a:off x="665174" y="1659987"/>
            <a:ext cx="8140168" cy="4092575"/>
          </a:xfrm>
          <a:prstGeom prst="rect">
            <a:avLst/>
          </a:prstGeom>
          <a:noFill/>
        </p:spPr>
        <p:txBody>
          <a:bodyPr wrap="square" rtlCol="0">
            <a:spAutoFit/>
          </a:bodyPr>
          <a:lstStyle/>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对既不是</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985</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又不是</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211</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的进行预测</a:t>
            </a: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&gt;xx&lt;-df1[which(df1$</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是否</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211=='</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否</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'&amp;df1$</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是否</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985=='</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否</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&gt;b&lt;-xx</a:t>
            </a:r>
            <a:endPar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&gt;b1&lt;-b[which(b$</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平均线</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无</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&gt;b2&lt;-b[which(b$</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平均线</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无</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&gt;b1&lt;-b1[,-c(1,9,11,12)]</a:t>
            </a:r>
            <a:endPar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&gt;b1$</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所在地</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&lt;-</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as.numeric</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(b1$</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所在地</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类型转换</a:t>
            </a: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&gt;b1$</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隶属</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&lt;-</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as.numeric</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(b1$</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隶属</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类型转换</a:t>
            </a: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&gt;b1$</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类型</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&lt;-</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as.numeric</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(b1$</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类型</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类型转换</a:t>
            </a: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&gt;b1$</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是否自主招生</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&lt;-</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as.numeric</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(b1$</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是否自主招生</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类型转换</a:t>
            </a: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&gt;b1$</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平均线</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&lt;-</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as.numeric</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as.character</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(b1$</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平均线</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类型转换</a:t>
            </a: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&gt;fit&lt;-lm(</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平均线</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所在地</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隶属</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院士</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硕士点</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类型</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重点学科</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博士点</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是否自主招生</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,data=b1)                       #</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建立线性回归模型</a:t>
            </a:r>
          </a:p>
        </p:txBody>
      </p:sp>
    </p:spTree>
    <p:extLst>
      <p:ext uri="{BB962C8B-B14F-4D97-AF65-F5344CB8AC3E}">
        <p14:creationId xmlns:p14="http://schemas.microsoft.com/office/powerpoint/2010/main" val="550197345"/>
      </p:ext>
    </p:extLst>
  </p:cSld>
  <p:clrMapOvr>
    <a:masterClrMapping/>
  </p:clrMapOvr>
  <p:transition>
    <p:fade/>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4" name="组合 13"/>
          <p:cNvGrpSpPr/>
          <p:nvPr/>
        </p:nvGrpSpPr>
        <p:grpSpPr>
          <a:xfrm>
            <a:off x="-1" y="-2439"/>
            <a:ext cx="9145786" cy="718410"/>
            <a:chOff x="-1" y="190175"/>
            <a:chExt cx="9145786" cy="525795"/>
          </a:xfrm>
        </p:grpSpPr>
        <p:sp>
          <p:nvSpPr>
            <p:cNvPr id="22" name="任意多边形 21"/>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23"/>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5" name="文本框 6"/>
          <p:cNvSpPr txBox="1"/>
          <p:nvPr/>
        </p:nvSpPr>
        <p:spPr>
          <a:xfrm>
            <a:off x="452232" y="173917"/>
            <a:ext cx="2242922" cy="415498"/>
          </a:xfrm>
          <a:prstGeom prst="rect">
            <a:avLst/>
          </a:prstGeom>
          <a:noFill/>
        </p:spPr>
        <p:txBody>
          <a:bodyPr wrap="none" rtlCol="0">
            <a:spAutoFit/>
          </a:bodyPr>
          <a:lstStyle/>
          <a:p>
            <a:r>
              <a:rPr lang="en-US" altLang="zh-CN" sz="2100" b="1" spc="225" dirty="0">
                <a:solidFill>
                  <a:prstClr val="white"/>
                </a:solidFill>
              </a:rPr>
              <a:t>9.3 </a:t>
            </a:r>
            <a:r>
              <a:rPr lang="zh-CN" altLang="en-US" sz="2100" b="1" spc="225" dirty="0">
                <a:solidFill>
                  <a:prstClr val="white"/>
                </a:solidFill>
              </a:rPr>
              <a:t>描述性分析</a:t>
            </a:r>
          </a:p>
        </p:txBody>
      </p:sp>
      <p:sp>
        <p:nvSpPr>
          <p:cNvPr id="26"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4" name="矩形 3"/>
          <p:cNvSpPr/>
          <p:nvPr/>
        </p:nvSpPr>
        <p:spPr>
          <a:xfrm>
            <a:off x="665174" y="1021590"/>
            <a:ext cx="5257324"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录取平均线预测</a:t>
            </a:r>
          </a:p>
        </p:txBody>
      </p:sp>
      <p:sp>
        <p:nvSpPr>
          <p:cNvPr id="13" name="文本框 27"/>
          <p:cNvSpPr txBox="1"/>
          <p:nvPr/>
        </p:nvSpPr>
        <p:spPr>
          <a:xfrm>
            <a:off x="6401867" y="234392"/>
            <a:ext cx="2140330" cy="300082"/>
          </a:xfrm>
          <a:prstGeom prst="rect">
            <a:avLst/>
          </a:prstGeom>
          <a:noFill/>
        </p:spPr>
        <p:txBody>
          <a:bodyPr wrap="none" rtlCol="0">
            <a:spAutoFit/>
          </a:bodyPr>
          <a:lstStyle/>
          <a:p>
            <a:r>
              <a:rPr lang="zh-CN" altLang="en-US" sz="1350" dirty="0">
                <a:solidFill>
                  <a:prstClr val="white"/>
                </a:solidFill>
              </a:rPr>
              <a:t>第九章 影响录取因素分析</a:t>
            </a:r>
          </a:p>
        </p:txBody>
      </p:sp>
      <p:sp>
        <p:nvSpPr>
          <p:cNvPr id="5" name="TextBox 4"/>
          <p:cNvSpPr txBox="1"/>
          <p:nvPr/>
        </p:nvSpPr>
        <p:spPr>
          <a:xfrm>
            <a:off x="665174" y="1659987"/>
            <a:ext cx="8140168" cy="3476625"/>
          </a:xfrm>
          <a:prstGeom prst="rect">
            <a:avLst/>
          </a:prstGeom>
          <a:noFill/>
        </p:spPr>
        <p:txBody>
          <a:bodyPr wrap="square" rtlCol="0">
            <a:spAutoFit/>
          </a:bodyPr>
          <a:lstStyle/>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summary.lm</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(fit)                     #</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查看模型参数</a:t>
            </a: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&gt;par(</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mfrow</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=c(2,2))</a:t>
            </a:r>
            <a:endPar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&gt;plot(fit)</a:t>
            </a:r>
            <a:endPar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&gt;b2&lt;-b2[,c(2,3,4,5,6,7,8,13)]        #</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准备数据</a:t>
            </a: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&gt;b2$</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所在地</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&lt;-</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as.numeric</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(b2$</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所在地</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类型转换</a:t>
            </a: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&gt;b2$</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隶属</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&lt;-</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as.numeric</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(b2$</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隶属</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类型转换</a:t>
            </a: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&gt;b2$</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类型</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&lt;-</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as.numeric</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(b2$</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类型</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类型转换</a:t>
            </a: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&gt;b2$</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是否自主招生</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&lt;-</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as.numeric</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(b2$</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是否自主招生</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类型转换</a:t>
            </a: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&gt;t&lt;-predict(fit,b2)                  #</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预测</a:t>
            </a: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&gt;summary(t)                           #</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查看预测结果</a:t>
            </a:r>
          </a:p>
          <a:p>
            <a:endPar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686943940"/>
      </p:ext>
    </p:extLst>
  </p:cSld>
  <p:clrMapOvr>
    <a:masterClrMapping/>
  </p:clrMapOvr>
  <p:transition>
    <p:fade/>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4" name="组合 13"/>
          <p:cNvGrpSpPr/>
          <p:nvPr/>
        </p:nvGrpSpPr>
        <p:grpSpPr>
          <a:xfrm>
            <a:off x="-1" y="-2439"/>
            <a:ext cx="9145786" cy="718410"/>
            <a:chOff x="-1" y="190175"/>
            <a:chExt cx="9145786" cy="525795"/>
          </a:xfrm>
        </p:grpSpPr>
        <p:sp>
          <p:nvSpPr>
            <p:cNvPr id="22" name="任意多边形 21"/>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23"/>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5" name="文本框 6"/>
          <p:cNvSpPr txBox="1"/>
          <p:nvPr/>
        </p:nvSpPr>
        <p:spPr>
          <a:xfrm>
            <a:off x="452232" y="173917"/>
            <a:ext cx="2242922" cy="415498"/>
          </a:xfrm>
          <a:prstGeom prst="rect">
            <a:avLst/>
          </a:prstGeom>
          <a:noFill/>
        </p:spPr>
        <p:txBody>
          <a:bodyPr wrap="none" rtlCol="0">
            <a:spAutoFit/>
          </a:bodyPr>
          <a:lstStyle/>
          <a:p>
            <a:r>
              <a:rPr lang="en-US" altLang="zh-CN" sz="2100" b="1" spc="225" dirty="0">
                <a:solidFill>
                  <a:prstClr val="white"/>
                </a:solidFill>
              </a:rPr>
              <a:t>9.3 </a:t>
            </a:r>
            <a:r>
              <a:rPr lang="zh-CN" altLang="en-US" sz="2100" b="1" spc="225" dirty="0">
                <a:solidFill>
                  <a:prstClr val="white"/>
                </a:solidFill>
              </a:rPr>
              <a:t>描述性分析</a:t>
            </a:r>
          </a:p>
        </p:txBody>
      </p:sp>
      <p:sp>
        <p:nvSpPr>
          <p:cNvPr id="26"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4" name="矩形 3"/>
          <p:cNvSpPr/>
          <p:nvPr/>
        </p:nvSpPr>
        <p:spPr>
          <a:xfrm>
            <a:off x="665174" y="1021590"/>
            <a:ext cx="5257324"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录取平均线预测</a:t>
            </a:r>
          </a:p>
        </p:txBody>
      </p:sp>
      <p:sp>
        <p:nvSpPr>
          <p:cNvPr id="13" name="文本框 27"/>
          <p:cNvSpPr txBox="1"/>
          <p:nvPr/>
        </p:nvSpPr>
        <p:spPr>
          <a:xfrm>
            <a:off x="6401867" y="234392"/>
            <a:ext cx="2140330" cy="300082"/>
          </a:xfrm>
          <a:prstGeom prst="rect">
            <a:avLst/>
          </a:prstGeom>
          <a:noFill/>
        </p:spPr>
        <p:txBody>
          <a:bodyPr wrap="none" rtlCol="0">
            <a:spAutoFit/>
          </a:bodyPr>
          <a:lstStyle/>
          <a:p>
            <a:r>
              <a:rPr lang="zh-CN" altLang="en-US" sz="1350" dirty="0">
                <a:solidFill>
                  <a:prstClr val="white"/>
                </a:solidFill>
              </a:rPr>
              <a:t>第九章 影响录取因素分析</a:t>
            </a: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373" y="1630826"/>
            <a:ext cx="6920279" cy="3919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6379188"/>
      </p:ext>
    </p:extLst>
  </p:cSld>
  <p:clrMapOvr>
    <a:masterClrMapping/>
  </p:clrMapOvr>
  <p:transition>
    <p:fade/>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4" name="组合 13"/>
          <p:cNvGrpSpPr/>
          <p:nvPr/>
        </p:nvGrpSpPr>
        <p:grpSpPr>
          <a:xfrm>
            <a:off x="-1" y="-2439"/>
            <a:ext cx="9145786" cy="718410"/>
            <a:chOff x="-1" y="190175"/>
            <a:chExt cx="9145786" cy="525795"/>
          </a:xfrm>
        </p:grpSpPr>
        <p:sp>
          <p:nvSpPr>
            <p:cNvPr id="22" name="任意多边形 21"/>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23"/>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5" name="文本框 6"/>
          <p:cNvSpPr txBox="1"/>
          <p:nvPr/>
        </p:nvSpPr>
        <p:spPr>
          <a:xfrm>
            <a:off x="452232" y="173917"/>
            <a:ext cx="2242922" cy="415498"/>
          </a:xfrm>
          <a:prstGeom prst="rect">
            <a:avLst/>
          </a:prstGeom>
          <a:noFill/>
        </p:spPr>
        <p:txBody>
          <a:bodyPr wrap="none" rtlCol="0">
            <a:spAutoFit/>
          </a:bodyPr>
          <a:lstStyle/>
          <a:p>
            <a:r>
              <a:rPr lang="en-US" altLang="zh-CN" sz="2100" b="1" spc="225" dirty="0">
                <a:solidFill>
                  <a:prstClr val="white"/>
                </a:solidFill>
              </a:rPr>
              <a:t>9.3 </a:t>
            </a:r>
            <a:r>
              <a:rPr lang="zh-CN" altLang="en-US" sz="2100" b="1" spc="225" dirty="0">
                <a:solidFill>
                  <a:prstClr val="white"/>
                </a:solidFill>
              </a:rPr>
              <a:t>描述性分析</a:t>
            </a:r>
          </a:p>
        </p:txBody>
      </p:sp>
      <p:sp>
        <p:nvSpPr>
          <p:cNvPr id="26"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4" name="矩形 3"/>
          <p:cNvSpPr/>
          <p:nvPr/>
        </p:nvSpPr>
        <p:spPr>
          <a:xfrm>
            <a:off x="665174" y="1021590"/>
            <a:ext cx="5257324" cy="830997"/>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模型评估</a:t>
            </a:r>
          </a:p>
          <a:p>
            <a:pPr>
              <a:buClr>
                <a:schemeClr val="accent1"/>
              </a:buClr>
            </a:pPr>
            <a:endParaRPr lang="zh-CN" altLang="zh-CN" sz="2400" dirty="0">
              <a:solidFill>
                <a:schemeClr val="tx1">
                  <a:lumMod val="75000"/>
                  <a:lumOff val="25000"/>
                </a:schemeClr>
              </a:solidFill>
            </a:endParaRPr>
          </a:p>
        </p:txBody>
      </p:sp>
      <p:sp>
        <p:nvSpPr>
          <p:cNvPr id="13" name="文本框 27"/>
          <p:cNvSpPr txBox="1"/>
          <p:nvPr/>
        </p:nvSpPr>
        <p:spPr>
          <a:xfrm>
            <a:off x="6401867" y="234392"/>
            <a:ext cx="2140330" cy="300082"/>
          </a:xfrm>
          <a:prstGeom prst="rect">
            <a:avLst/>
          </a:prstGeom>
          <a:noFill/>
        </p:spPr>
        <p:txBody>
          <a:bodyPr wrap="none" rtlCol="0">
            <a:spAutoFit/>
          </a:bodyPr>
          <a:lstStyle/>
          <a:p>
            <a:r>
              <a:rPr lang="zh-CN" altLang="en-US" sz="1350" dirty="0">
                <a:solidFill>
                  <a:prstClr val="white"/>
                </a:solidFill>
              </a:rPr>
              <a:t>第九章 影响录取因素分析</a:t>
            </a:r>
          </a:p>
        </p:txBody>
      </p:sp>
      <p:pic>
        <p:nvPicPr>
          <p:cNvPr id="15" name="图片 14"/>
          <p:cNvPicPr/>
          <p:nvPr/>
        </p:nvPicPr>
        <p:blipFill>
          <a:blip r:embed="rId2"/>
          <a:stretch>
            <a:fillRect/>
          </a:stretch>
        </p:blipFill>
        <p:spPr>
          <a:xfrm>
            <a:off x="1655853" y="1852586"/>
            <a:ext cx="5560873" cy="3169579"/>
          </a:xfrm>
          <a:prstGeom prst="rect">
            <a:avLst/>
          </a:prstGeom>
          <a:noFill/>
          <a:ln w="9525">
            <a:noFill/>
          </a:ln>
        </p:spPr>
      </p:pic>
      <p:sp>
        <p:nvSpPr>
          <p:cNvPr id="5" name="TextBox 4"/>
          <p:cNvSpPr txBox="1"/>
          <p:nvPr/>
        </p:nvSpPr>
        <p:spPr>
          <a:xfrm>
            <a:off x="1656715" y="5303520"/>
            <a:ext cx="5560060" cy="398780"/>
          </a:xfrm>
          <a:prstGeom prst="rect">
            <a:avLst/>
          </a:prstGeom>
          <a:noFill/>
        </p:spPr>
        <p:txBody>
          <a:bodyPr wrap="square" rtlCol="0">
            <a:spAutoFit/>
          </a:bodyPr>
          <a:lstStyle/>
          <a:p>
            <a:pPr algn="ctr"/>
            <a:r>
              <a:rPr lang="zh-CN" altLang="zh-CN" sz="2000" dirty="0">
                <a:solidFill>
                  <a:schemeClr val="tx1">
                    <a:lumMod val="75000"/>
                    <a:lumOff val="25000"/>
                  </a:schemeClr>
                </a:solidFill>
              </a:rPr>
              <a:t>录取平均线预测误差</a:t>
            </a:r>
          </a:p>
        </p:txBody>
      </p:sp>
    </p:spTree>
    <p:extLst>
      <p:ext uri="{BB962C8B-B14F-4D97-AF65-F5344CB8AC3E}">
        <p14:creationId xmlns:p14="http://schemas.microsoft.com/office/powerpoint/2010/main" val="1560630501"/>
      </p:ext>
    </p:extLst>
  </p:cSld>
  <p:clrMapOvr>
    <a:masterClrMapping/>
  </p:clrMapOvr>
  <p:transition>
    <p:fade/>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690257" y="854040"/>
            <a:ext cx="7832785" cy="1326658"/>
            <a:chOff x="2788580" y="1152524"/>
            <a:chExt cx="3730770" cy="781050"/>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4"/>
            <p:cNvSpPr txBox="1"/>
            <p:nvPr/>
          </p:nvSpPr>
          <p:spPr>
            <a:xfrm>
              <a:off x="3204147" y="1308396"/>
              <a:ext cx="2889789" cy="308038"/>
            </a:xfrm>
            <a:prstGeom prst="rect">
              <a:avLst/>
            </a:prstGeom>
            <a:noFill/>
          </p:spPr>
          <p:txBody>
            <a:bodyPr wrap="square" rtlCol="0">
              <a:spAutoFit/>
            </a:bodyPr>
            <a:lstStyle/>
            <a:p>
              <a:pPr algn="ctr"/>
              <a:r>
                <a:rPr lang="zh-CN" altLang="en-US" sz="2800" dirty="0">
                  <a:solidFill>
                    <a:srgbClr val="C00000"/>
                  </a:solidFill>
                </a:rPr>
                <a:t>第九章 </a:t>
              </a:r>
              <a:r>
                <a:rPr lang="zh-CN" altLang="zh-CN" sz="2800" dirty="0">
                  <a:solidFill>
                    <a:srgbClr val="C00000"/>
                  </a:solidFill>
                </a:rPr>
                <a:t>大学录取分数线影响因素分析</a:t>
              </a:r>
              <a:endParaRPr lang="zh-CN" altLang="en-US" sz="2800" dirty="0">
                <a:solidFill>
                  <a:srgbClr val="C00000"/>
                </a:solidFill>
              </a:endParaRPr>
            </a:p>
          </p:txBody>
        </p:sp>
      </p:grpSp>
      <p:grpSp>
        <p:nvGrpSpPr>
          <p:cNvPr id="67" name="组合 66"/>
          <p:cNvGrpSpPr/>
          <p:nvPr/>
        </p:nvGrpSpPr>
        <p:grpSpPr>
          <a:xfrm>
            <a:off x="1749613" y="4248031"/>
            <a:ext cx="5693399" cy="415498"/>
            <a:chOff x="1807265" y="2462595"/>
            <a:chExt cx="5693399" cy="415498"/>
          </a:xfrm>
        </p:grpSpPr>
        <p:sp>
          <p:nvSpPr>
            <p:cNvPr id="47" name="圆角矩形 46"/>
            <p:cNvSpPr/>
            <p:nvPr/>
          </p:nvSpPr>
          <p:spPr>
            <a:xfrm>
              <a:off x="1807265" y="2478527"/>
              <a:ext cx="5693399" cy="394154"/>
            </a:xfrm>
            <a:prstGeom prst="roundRect">
              <a:avLst>
                <a:gd name="adj" fmla="val 20658"/>
              </a:avLst>
            </a:prstGeom>
            <a:solidFill>
              <a:srgbClr val="3D89B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矩形 47"/>
            <p:cNvSpPr/>
            <p:nvPr/>
          </p:nvSpPr>
          <p:spPr>
            <a:xfrm>
              <a:off x="1883286" y="2462595"/>
              <a:ext cx="2441694" cy="415498"/>
            </a:xfrm>
            <a:prstGeom prst="rect">
              <a:avLst/>
            </a:prstGeom>
          </p:spPr>
          <p:txBody>
            <a:bodyPr wrap="none">
              <a:spAutoFit/>
            </a:bodyPr>
            <a:lstStyle/>
            <a:p>
              <a:r>
                <a:rPr lang="en-US" altLang="zh-CN" sz="2100" spc="225" dirty="0">
                  <a:solidFill>
                    <a:schemeClr val="bg1"/>
                  </a:solidFill>
                  <a:latin typeface="微软雅黑" panose="020B0503020204020204" pitchFamily="34" charset="-122"/>
                  <a:ea typeface="微软雅黑" panose="020B0503020204020204" pitchFamily="34" charset="-122"/>
                </a:rPr>
                <a:t>9.4</a:t>
              </a:r>
              <a:r>
                <a:rPr lang="zh-CN" altLang="en-US" sz="2100" spc="225" dirty="0">
                  <a:solidFill>
                    <a:schemeClr val="bg1"/>
                  </a:solidFill>
                  <a:latin typeface="微软雅黑" panose="020B0503020204020204" pitchFamily="34" charset="-122"/>
                  <a:ea typeface="微软雅黑" panose="020B0503020204020204" pitchFamily="34" charset="-122"/>
                </a:rPr>
                <a:t>　总结与建议</a:t>
              </a:r>
              <a:endParaRPr lang="zh-CN" sz="2100" spc="225" dirty="0">
                <a:solidFill>
                  <a:schemeClr val="bg1"/>
                </a:solidFill>
                <a:latin typeface="微软雅黑" panose="020B0503020204020204" pitchFamily="34" charset="-122"/>
                <a:ea typeface="微软雅黑" panose="020B0503020204020204" pitchFamily="34" charset="-122"/>
              </a:endParaRPr>
            </a:p>
          </p:txBody>
        </p:sp>
      </p:grpSp>
      <p:grpSp>
        <p:nvGrpSpPr>
          <p:cNvPr id="68" name="组合 67"/>
          <p:cNvGrpSpPr/>
          <p:nvPr/>
        </p:nvGrpSpPr>
        <p:grpSpPr>
          <a:xfrm>
            <a:off x="1749613" y="2520019"/>
            <a:ext cx="5693399" cy="426278"/>
            <a:chOff x="1807265" y="2935089"/>
            <a:chExt cx="5693399" cy="426278"/>
          </a:xfrm>
        </p:grpSpPr>
        <p:sp>
          <p:nvSpPr>
            <p:cNvPr id="49"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矩形 49"/>
            <p:cNvSpPr/>
            <p:nvPr/>
          </p:nvSpPr>
          <p:spPr>
            <a:xfrm>
              <a:off x="1881814" y="2945869"/>
              <a:ext cx="2441694" cy="415498"/>
            </a:xfrm>
            <a:prstGeom prst="rect">
              <a:avLst/>
            </a:prstGeom>
          </p:spPr>
          <p:txBody>
            <a:bodyPr wrap="none">
              <a:spAutoFit/>
            </a:bodyPr>
            <a:lstStyle/>
            <a:p>
              <a:pPr algn="l"/>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9.1</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背景与目标</a:t>
              </a:r>
            </a:p>
          </p:txBody>
        </p:sp>
      </p:gr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1" name="组合 40"/>
          <p:cNvGrpSpPr/>
          <p:nvPr/>
        </p:nvGrpSpPr>
        <p:grpSpPr>
          <a:xfrm>
            <a:off x="1749613" y="3096023"/>
            <a:ext cx="5693399" cy="426278"/>
            <a:chOff x="1807265" y="2935089"/>
            <a:chExt cx="5693399" cy="426278"/>
          </a:xfrm>
        </p:grpSpPr>
        <p:sp>
          <p:nvSpPr>
            <p:cNvPr id="42" name="圆角矩形 41"/>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4" name="矩形 43"/>
            <p:cNvSpPr/>
            <p:nvPr/>
          </p:nvSpPr>
          <p:spPr>
            <a:xfrm>
              <a:off x="1881814" y="2945869"/>
              <a:ext cx="2143536" cy="415498"/>
            </a:xfrm>
            <a:prstGeom prst="rect">
              <a:avLst/>
            </a:prstGeom>
          </p:spPr>
          <p:txBody>
            <a:bodyPr wrap="none">
              <a:spAutoFit/>
            </a:bodyPr>
            <a:lstStyle/>
            <a:p>
              <a:pPr algn="l"/>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9.2</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数据说明</a:t>
              </a:r>
            </a:p>
          </p:txBody>
        </p:sp>
      </p:grpSp>
      <p:grpSp>
        <p:nvGrpSpPr>
          <p:cNvPr id="28" name="组合 27"/>
          <p:cNvGrpSpPr/>
          <p:nvPr/>
        </p:nvGrpSpPr>
        <p:grpSpPr>
          <a:xfrm>
            <a:off x="1749613" y="3672027"/>
            <a:ext cx="5693399" cy="426278"/>
            <a:chOff x="1807265" y="2935089"/>
            <a:chExt cx="5693399" cy="426278"/>
          </a:xfrm>
        </p:grpSpPr>
        <p:sp>
          <p:nvSpPr>
            <p:cNvPr id="29" name="圆角矩形 2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 name="矩形 29"/>
            <p:cNvSpPr/>
            <p:nvPr/>
          </p:nvSpPr>
          <p:spPr>
            <a:xfrm>
              <a:off x="1881814" y="2945869"/>
              <a:ext cx="2441694"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9.3</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描述性分析</a:t>
              </a:r>
            </a:p>
          </p:txBody>
        </p:sp>
      </p:grpSp>
    </p:spTree>
    <p:extLst>
      <p:ext uri="{BB962C8B-B14F-4D97-AF65-F5344CB8AC3E}">
        <p14:creationId xmlns:p14="http://schemas.microsoft.com/office/powerpoint/2010/main" val="3933905619"/>
      </p:ext>
    </p:extLst>
  </p:cSld>
  <p:clrMapOvr>
    <a:masterClrMapping/>
  </p:clrMapOvr>
  <p:transition>
    <p:fade/>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TextBox 11"/>
          <p:cNvSpPr txBox="1"/>
          <p:nvPr/>
        </p:nvSpPr>
        <p:spPr>
          <a:xfrm>
            <a:off x="1023045" y="1724590"/>
            <a:ext cx="7516044" cy="2306955"/>
          </a:xfrm>
          <a:prstGeom prst="rect">
            <a:avLst/>
          </a:prstGeom>
          <a:noFill/>
        </p:spPr>
        <p:txBody>
          <a:bodyPr wrap="square" rtlCol="0">
            <a:spAutoFit/>
          </a:bodyPr>
          <a:lstStyle/>
          <a:p>
            <a:pPr indent="457200" algn="just"/>
            <a:r>
              <a:rPr lang="zh-CN" altLang="zh-CN" sz="2400" dirty="0">
                <a:solidFill>
                  <a:schemeClr val="tx1">
                    <a:lumMod val="75000"/>
                    <a:lumOff val="25000"/>
                  </a:schemeClr>
                </a:solidFill>
                <a:latin typeface="微软雅黑" panose="020B0503020204020204" pitchFamily="34" charset="-122"/>
                <a:ea typeface="微软雅黑" panose="020B0503020204020204" pitchFamily="34" charset="-122"/>
              </a:rPr>
              <a:t>预测的自变量和因变量需要是数值型，但给定的数据大多数变量都是非数值型，所以在使用预测模型时进行了大量类型转换工作。设想用分类模型解决本例，更自然，时间关系没有尝试。</a:t>
            </a:r>
          </a:p>
          <a:p>
            <a:pPr indent="457200" algn="just"/>
            <a:r>
              <a:rPr lang="zh-CN" altLang="zh-CN" sz="2400" dirty="0">
                <a:solidFill>
                  <a:schemeClr val="tx1">
                    <a:lumMod val="75000"/>
                    <a:lumOff val="25000"/>
                  </a:schemeClr>
                </a:solidFill>
                <a:latin typeface="微软雅黑" panose="020B0503020204020204" pitchFamily="34" charset="-122"/>
                <a:ea typeface="微软雅黑" panose="020B0503020204020204" pitchFamily="34" charset="-122"/>
              </a:rPr>
              <a:t>从结果中科院看出，明显五个变量的测试结果比三个变量的测试结果要好，本实验没有考虑特征优化。</a:t>
            </a:r>
          </a:p>
        </p:txBody>
      </p:sp>
      <p:grpSp>
        <p:nvGrpSpPr>
          <p:cNvPr id="14" name="组合 13"/>
          <p:cNvGrpSpPr/>
          <p:nvPr/>
        </p:nvGrpSpPr>
        <p:grpSpPr>
          <a:xfrm>
            <a:off x="-1" y="-2439"/>
            <a:ext cx="9145786" cy="718410"/>
            <a:chOff x="-1" y="190175"/>
            <a:chExt cx="9145786" cy="525795"/>
          </a:xfrm>
        </p:grpSpPr>
        <p:sp>
          <p:nvSpPr>
            <p:cNvPr id="22" name="任意多边形 21"/>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23"/>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5" name="文本框 6"/>
          <p:cNvSpPr txBox="1"/>
          <p:nvPr/>
        </p:nvSpPr>
        <p:spPr>
          <a:xfrm>
            <a:off x="452232" y="173917"/>
            <a:ext cx="2242922" cy="415498"/>
          </a:xfrm>
          <a:prstGeom prst="rect">
            <a:avLst/>
          </a:prstGeom>
          <a:noFill/>
        </p:spPr>
        <p:txBody>
          <a:bodyPr wrap="none" rtlCol="0">
            <a:spAutoFit/>
          </a:bodyPr>
          <a:lstStyle/>
          <a:p>
            <a:r>
              <a:rPr lang="en-US" altLang="zh-CN" sz="2100" b="1" spc="225" dirty="0">
                <a:solidFill>
                  <a:prstClr val="white"/>
                </a:solidFill>
              </a:rPr>
              <a:t>9.4 </a:t>
            </a:r>
            <a:r>
              <a:rPr lang="zh-CN" altLang="en-US" sz="2100" b="1" spc="225" dirty="0">
                <a:solidFill>
                  <a:prstClr val="white"/>
                </a:solidFill>
              </a:rPr>
              <a:t>总结与建议</a:t>
            </a:r>
          </a:p>
        </p:txBody>
      </p:sp>
      <p:sp>
        <p:nvSpPr>
          <p:cNvPr id="26"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3" name="文本框 27"/>
          <p:cNvSpPr txBox="1"/>
          <p:nvPr/>
        </p:nvSpPr>
        <p:spPr>
          <a:xfrm>
            <a:off x="6401867" y="234392"/>
            <a:ext cx="2140330" cy="300082"/>
          </a:xfrm>
          <a:prstGeom prst="rect">
            <a:avLst/>
          </a:prstGeom>
          <a:noFill/>
        </p:spPr>
        <p:txBody>
          <a:bodyPr wrap="none" rtlCol="0">
            <a:spAutoFit/>
          </a:bodyPr>
          <a:lstStyle/>
          <a:p>
            <a:r>
              <a:rPr lang="zh-CN" altLang="en-US" sz="1350" dirty="0">
                <a:solidFill>
                  <a:prstClr val="white"/>
                </a:solidFill>
              </a:rPr>
              <a:t>第九章 影响录取因素分析</a:t>
            </a:r>
          </a:p>
        </p:txBody>
      </p:sp>
    </p:spTree>
    <p:extLst>
      <p:ext uri="{BB962C8B-B14F-4D97-AF65-F5344CB8AC3E}">
        <p14:creationId xmlns:p14="http://schemas.microsoft.com/office/powerpoint/2010/main" val="1426808826"/>
      </p:ext>
    </p:extLst>
  </p:cSld>
  <p:clrMapOvr>
    <a:masterClrMapping/>
  </p:clrMapOvr>
  <p:transition>
    <p:fade/>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690257" y="889039"/>
            <a:ext cx="7832785" cy="808938"/>
            <a:chOff x="2788580" y="1152524"/>
            <a:chExt cx="3730770" cy="781050"/>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4"/>
            <p:cNvSpPr txBox="1"/>
            <p:nvPr/>
          </p:nvSpPr>
          <p:spPr>
            <a:xfrm>
              <a:off x="3948716" y="1206188"/>
              <a:ext cx="1600320" cy="505182"/>
            </a:xfrm>
            <a:prstGeom prst="rect">
              <a:avLst/>
            </a:prstGeom>
            <a:noFill/>
          </p:spPr>
          <p:txBody>
            <a:bodyPr wrap="square" rtlCol="0">
              <a:spAutoFit/>
            </a:bodyPr>
            <a:lstStyle/>
            <a:p>
              <a:r>
                <a:rPr lang="zh-CN" altLang="en-US" sz="2800" dirty="0">
                  <a:solidFill>
                    <a:srgbClr val="C00000"/>
                  </a:solidFill>
                </a:rPr>
                <a:t>第十章 收视率</a:t>
              </a:r>
              <a:r>
                <a:rPr lang="zh-CN" altLang="zh-CN" sz="2800" dirty="0">
                  <a:solidFill>
                    <a:srgbClr val="C00000"/>
                  </a:solidFill>
                </a:rPr>
                <a:t>分析</a:t>
              </a:r>
              <a:endParaRPr lang="zh-CN" altLang="en-US" sz="2800" dirty="0">
                <a:solidFill>
                  <a:srgbClr val="C00000"/>
                </a:solidFill>
              </a:endParaRPr>
            </a:p>
          </p:txBody>
        </p:sp>
      </p:grpSp>
      <p:grpSp>
        <p:nvGrpSpPr>
          <p:cNvPr id="67" name="组合 66"/>
          <p:cNvGrpSpPr/>
          <p:nvPr/>
        </p:nvGrpSpPr>
        <p:grpSpPr>
          <a:xfrm>
            <a:off x="1751096" y="2536531"/>
            <a:ext cx="5693399" cy="415498"/>
            <a:chOff x="1807265" y="2462595"/>
            <a:chExt cx="5693399" cy="415498"/>
          </a:xfrm>
        </p:grpSpPr>
        <p:sp>
          <p:nvSpPr>
            <p:cNvPr id="47" name="圆角矩形 46"/>
            <p:cNvSpPr/>
            <p:nvPr/>
          </p:nvSpPr>
          <p:spPr>
            <a:xfrm>
              <a:off x="1807265" y="2478527"/>
              <a:ext cx="5693399" cy="394154"/>
            </a:xfrm>
            <a:prstGeom prst="roundRect">
              <a:avLst>
                <a:gd name="adj" fmla="val 20658"/>
              </a:avLst>
            </a:prstGeom>
            <a:solidFill>
              <a:srgbClr val="3D89B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矩形 47"/>
            <p:cNvSpPr/>
            <p:nvPr/>
          </p:nvSpPr>
          <p:spPr>
            <a:xfrm>
              <a:off x="1883286" y="2462595"/>
              <a:ext cx="2629246" cy="415498"/>
            </a:xfrm>
            <a:prstGeom prst="rect">
              <a:avLst/>
            </a:prstGeom>
          </p:spPr>
          <p:txBody>
            <a:bodyPr wrap="none">
              <a:spAutoFit/>
            </a:bodyPr>
            <a:lstStyle/>
            <a:p>
              <a:r>
                <a:rPr lang="en-US" altLang="zh-CN" sz="2100" spc="225" dirty="0">
                  <a:solidFill>
                    <a:schemeClr val="bg1"/>
                  </a:solidFill>
                  <a:latin typeface="微软雅黑" panose="020B0503020204020204" pitchFamily="34" charset="-122"/>
                  <a:ea typeface="微软雅黑" panose="020B0503020204020204" pitchFamily="34" charset="-122"/>
                </a:rPr>
                <a:t>10.1</a:t>
              </a:r>
              <a:r>
                <a:rPr lang="zh-CN" altLang="en-US" sz="2100" spc="225" dirty="0">
                  <a:solidFill>
                    <a:schemeClr val="bg1"/>
                  </a:solidFill>
                  <a:latin typeface="微软雅黑" panose="020B0503020204020204" pitchFamily="34" charset="-122"/>
                  <a:ea typeface="微软雅黑" panose="020B0503020204020204" pitchFamily="34" charset="-122"/>
                </a:rPr>
                <a:t>　背景与目标</a:t>
              </a:r>
              <a:endParaRPr lang="zh-CN" sz="2100" spc="225" dirty="0">
                <a:solidFill>
                  <a:schemeClr val="bg1"/>
                </a:solidFill>
                <a:latin typeface="微软雅黑" panose="020B0503020204020204" pitchFamily="34" charset="-122"/>
                <a:ea typeface="微软雅黑" panose="020B0503020204020204" pitchFamily="34" charset="-122"/>
              </a:endParaRPr>
            </a:p>
          </p:txBody>
        </p:sp>
      </p:grpSp>
      <p:grpSp>
        <p:nvGrpSpPr>
          <p:cNvPr id="68" name="组合 67"/>
          <p:cNvGrpSpPr/>
          <p:nvPr/>
        </p:nvGrpSpPr>
        <p:grpSpPr>
          <a:xfrm>
            <a:off x="1751096" y="3112535"/>
            <a:ext cx="5693399" cy="426278"/>
            <a:chOff x="1807265" y="2935089"/>
            <a:chExt cx="5693399" cy="426278"/>
          </a:xfrm>
        </p:grpSpPr>
        <p:sp>
          <p:nvSpPr>
            <p:cNvPr id="49"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矩形 49"/>
            <p:cNvSpPr/>
            <p:nvPr/>
          </p:nvSpPr>
          <p:spPr>
            <a:xfrm>
              <a:off x="1881814" y="2945869"/>
              <a:ext cx="2331087" cy="415498"/>
            </a:xfrm>
            <a:prstGeom prst="rect">
              <a:avLst/>
            </a:prstGeom>
          </p:spPr>
          <p:txBody>
            <a:bodyPr wrap="none">
              <a:spAutoFit/>
            </a:bodyPr>
            <a:lstStyle/>
            <a:p>
              <a:pPr algn="l"/>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10.2</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数据说明</a:t>
              </a:r>
            </a:p>
          </p:txBody>
        </p:sp>
      </p:gr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1" name="组合 40"/>
          <p:cNvGrpSpPr/>
          <p:nvPr/>
        </p:nvGrpSpPr>
        <p:grpSpPr>
          <a:xfrm>
            <a:off x="1749613" y="3688539"/>
            <a:ext cx="5693399" cy="426278"/>
            <a:chOff x="1807265" y="2935089"/>
            <a:chExt cx="5693399" cy="426278"/>
          </a:xfrm>
        </p:grpSpPr>
        <p:sp>
          <p:nvSpPr>
            <p:cNvPr id="42" name="圆角矩形 41"/>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4" name="矩形 43"/>
            <p:cNvSpPr/>
            <p:nvPr/>
          </p:nvSpPr>
          <p:spPr>
            <a:xfrm>
              <a:off x="1881814" y="2945869"/>
              <a:ext cx="2629246" cy="415498"/>
            </a:xfrm>
            <a:prstGeom prst="rect">
              <a:avLst/>
            </a:prstGeom>
          </p:spPr>
          <p:txBody>
            <a:bodyPr wrap="none">
              <a:spAutoFit/>
            </a:bodyPr>
            <a:lstStyle/>
            <a:p>
              <a:pPr algn="l"/>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10.3</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描述性分析</a:t>
              </a:r>
            </a:p>
          </p:txBody>
        </p:sp>
      </p:grpSp>
      <p:grpSp>
        <p:nvGrpSpPr>
          <p:cNvPr id="54" name="组合 53"/>
          <p:cNvGrpSpPr/>
          <p:nvPr/>
        </p:nvGrpSpPr>
        <p:grpSpPr>
          <a:xfrm>
            <a:off x="1749613" y="4264543"/>
            <a:ext cx="5693399" cy="426278"/>
            <a:chOff x="1807265" y="2935089"/>
            <a:chExt cx="5693399" cy="426278"/>
          </a:xfrm>
        </p:grpSpPr>
        <p:sp>
          <p:nvSpPr>
            <p:cNvPr id="55" name="圆角矩形 54"/>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6" name="矩形 55"/>
            <p:cNvSpPr/>
            <p:nvPr/>
          </p:nvSpPr>
          <p:spPr>
            <a:xfrm>
              <a:off x="1881814" y="2945869"/>
              <a:ext cx="2629246"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10.4</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总结与建议</a:t>
              </a:r>
            </a:p>
          </p:txBody>
        </p:sp>
      </p:grpSp>
    </p:spTree>
    <p:extLst>
      <p:ext uri="{BB962C8B-B14F-4D97-AF65-F5344CB8AC3E}">
        <p14:creationId xmlns:p14="http://schemas.microsoft.com/office/powerpoint/2010/main" val="477441941"/>
      </p:ext>
    </p:extLst>
  </p:cSld>
  <p:clrMapOvr>
    <a:masterClrMapping/>
  </p:clrMapOvr>
  <p:transition>
    <p:fade/>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2422458" cy="415498"/>
          </a:xfrm>
          <a:prstGeom prst="rect">
            <a:avLst/>
          </a:prstGeom>
          <a:noFill/>
        </p:spPr>
        <p:txBody>
          <a:bodyPr wrap="none" rtlCol="0">
            <a:spAutoFit/>
          </a:bodyPr>
          <a:lstStyle/>
          <a:p>
            <a:r>
              <a:rPr lang="en-US" altLang="zh-CN" sz="2100" b="1" spc="225" dirty="0">
                <a:solidFill>
                  <a:prstClr val="white"/>
                </a:solidFill>
              </a:rPr>
              <a:t>10.1 </a:t>
            </a:r>
            <a:r>
              <a:rPr lang="zh-CN" altLang="en-US" sz="2100" b="1" spc="225" dirty="0">
                <a:solidFill>
                  <a:prstClr val="white"/>
                </a:solidFill>
              </a:rPr>
              <a:t>背景与目标</a:t>
            </a: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401867" y="234392"/>
            <a:ext cx="1617751" cy="300082"/>
          </a:xfrm>
          <a:prstGeom prst="rect">
            <a:avLst/>
          </a:prstGeom>
          <a:noFill/>
        </p:spPr>
        <p:txBody>
          <a:bodyPr wrap="none" rtlCol="0">
            <a:spAutoFit/>
          </a:bodyPr>
          <a:lstStyle/>
          <a:p>
            <a:r>
              <a:rPr lang="zh-CN" altLang="en-US" sz="1350" dirty="0">
                <a:solidFill>
                  <a:prstClr val="white"/>
                </a:solidFill>
              </a:rPr>
              <a:t>第十章 收视率分析</a:t>
            </a:r>
          </a:p>
        </p:txBody>
      </p:sp>
      <p:sp>
        <p:nvSpPr>
          <p:cNvPr id="19" name="TextBox 18"/>
          <p:cNvSpPr txBox="1"/>
          <p:nvPr/>
        </p:nvSpPr>
        <p:spPr>
          <a:xfrm>
            <a:off x="633045" y="1012825"/>
            <a:ext cx="7652825" cy="4399915"/>
          </a:xfrm>
          <a:prstGeom prst="rect">
            <a:avLst/>
          </a:prstGeom>
          <a:noFill/>
        </p:spPr>
        <p:txBody>
          <a:bodyPr wrap="square" rtlCol="0">
            <a:spAutoFit/>
          </a:bodyPr>
          <a:lstStyle/>
          <a:p>
            <a:pPr indent="457200" algn="just"/>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收视率，指在某个时段收看某个电视节目的目标观众人数占总目标人群的比重，以百分比表示。现在一般由第三方数据调研公司，通过电话，问卷调查，机顶盒或其他方式抽样调查来得到收视率。节目平均收视率指观众平均每分钟收看该节目的百分比，收视总人口指该节目播出时间内曾经观看的人数（不重复计算），所以有时会出现收视率较低，收视人口较高的状况，但排名仍以收视率为准 通常都是</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1.8%</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0.9%</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，意思就是全国</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100</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个人中就有几个人在看。</a:t>
            </a:r>
          </a:p>
          <a:p>
            <a:pPr indent="457200" algn="just"/>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作为</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注意力经济</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时代的重要量化指标，它是深入分析电视收视市场的科学基础，是节目制作、编排及调整的重要参考，是节目评估的主要指标，是制定与评估媒介计划、提高广告投放效益的有力工具。</a:t>
            </a:r>
          </a:p>
          <a:p>
            <a:pPr indent="457200" algn="just"/>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虽然收视率本身只是一个简单的数字，但是在看似简单的数字背后却是一系列科学的基础研究、抽样和建立固定样组、测量、统计和数据处理的复杂过程。</a:t>
            </a:r>
          </a:p>
        </p:txBody>
      </p:sp>
    </p:spTree>
    <p:extLst>
      <p:ext uri="{BB962C8B-B14F-4D97-AF65-F5344CB8AC3E}">
        <p14:creationId xmlns:p14="http://schemas.microsoft.com/office/powerpoint/2010/main" val="2180566293"/>
      </p:ext>
    </p:extLst>
  </p:cSld>
  <p:clrMapOvr>
    <a:masterClrMapping/>
  </p:clrMapOvr>
  <p:transition>
    <p:fade/>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组合 66"/>
          <p:cNvGrpSpPr/>
          <p:nvPr/>
        </p:nvGrpSpPr>
        <p:grpSpPr>
          <a:xfrm>
            <a:off x="1751096" y="3141442"/>
            <a:ext cx="5693399" cy="415498"/>
            <a:chOff x="1807265" y="2462595"/>
            <a:chExt cx="5693399" cy="415498"/>
          </a:xfrm>
        </p:grpSpPr>
        <p:sp>
          <p:nvSpPr>
            <p:cNvPr id="47" name="圆角矩形 46"/>
            <p:cNvSpPr/>
            <p:nvPr/>
          </p:nvSpPr>
          <p:spPr>
            <a:xfrm>
              <a:off x="1807265" y="2478527"/>
              <a:ext cx="5693399" cy="394154"/>
            </a:xfrm>
            <a:prstGeom prst="roundRect">
              <a:avLst>
                <a:gd name="adj" fmla="val 20658"/>
              </a:avLst>
            </a:prstGeom>
            <a:solidFill>
              <a:srgbClr val="3D89B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矩形 47"/>
            <p:cNvSpPr/>
            <p:nvPr/>
          </p:nvSpPr>
          <p:spPr>
            <a:xfrm>
              <a:off x="1883286" y="2462595"/>
              <a:ext cx="2331087" cy="415498"/>
            </a:xfrm>
            <a:prstGeom prst="rect">
              <a:avLst/>
            </a:prstGeom>
          </p:spPr>
          <p:txBody>
            <a:bodyPr wrap="none">
              <a:spAutoFit/>
            </a:bodyPr>
            <a:lstStyle/>
            <a:p>
              <a:r>
                <a:rPr lang="en-US" altLang="zh-CN" sz="2100" spc="225" dirty="0">
                  <a:solidFill>
                    <a:schemeClr val="bg1"/>
                  </a:solidFill>
                  <a:latin typeface="微软雅黑" panose="020B0503020204020204" pitchFamily="34" charset="-122"/>
                  <a:ea typeface="微软雅黑" panose="020B0503020204020204" pitchFamily="34" charset="-122"/>
                </a:rPr>
                <a:t>10.2</a:t>
              </a:r>
              <a:r>
                <a:rPr lang="zh-CN" altLang="en-US" sz="2100" spc="225" dirty="0">
                  <a:solidFill>
                    <a:schemeClr val="bg1"/>
                  </a:solidFill>
                  <a:latin typeface="微软雅黑" panose="020B0503020204020204" pitchFamily="34" charset="-122"/>
                  <a:ea typeface="微软雅黑" panose="020B0503020204020204" pitchFamily="34" charset="-122"/>
                </a:rPr>
                <a:t>　数据说明</a:t>
              </a:r>
              <a:endParaRPr lang="zh-CN" sz="2100" spc="225" dirty="0">
                <a:solidFill>
                  <a:schemeClr val="bg1"/>
                </a:solidFill>
                <a:latin typeface="微软雅黑" panose="020B0503020204020204" pitchFamily="34" charset="-122"/>
                <a:ea typeface="微软雅黑" panose="020B0503020204020204" pitchFamily="34" charset="-122"/>
              </a:endParaRPr>
            </a:p>
          </p:txBody>
        </p:sp>
      </p:grpSp>
      <p:grpSp>
        <p:nvGrpSpPr>
          <p:cNvPr id="68" name="组合 67"/>
          <p:cNvGrpSpPr/>
          <p:nvPr/>
        </p:nvGrpSpPr>
        <p:grpSpPr>
          <a:xfrm>
            <a:off x="1717312" y="2664368"/>
            <a:ext cx="5693399" cy="426278"/>
            <a:chOff x="1807265" y="2935089"/>
            <a:chExt cx="5693399" cy="426278"/>
          </a:xfrm>
        </p:grpSpPr>
        <p:sp>
          <p:nvSpPr>
            <p:cNvPr id="49"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矩形 49"/>
            <p:cNvSpPr/>
            <p:nvPr/>
          </p:nvSpPr>
          <p:spPr>
            <a:xfrm>
              <a:off x="1881814" y="2945869"/>
              <a:ext cx="2629246" cy="415498"/>
            </a:xfrm>
            <a:prstGeom prst="rect">
              <a:avLst/>
            </a:prstGeom>
          </p:spPr>
          <p:txBody>
            <a:bodyPr wrap="none">
              <a:spAutoFit/>
            </a:bodyPr>
            <a:lstStyle/>
            <a:p>
              <a:pPr algn="l"/>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10.1</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背景与目标</a:t>
              </a:r>
            </a:p>
          </p:txBody>
        </p:sp>
      </p:gr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1" name="组合 40"/>
          <p:cNvGrpSpPr/>
          <p:nvPr/>
        </p:nvGrpSpPr>
        <p:grpSpPr>
          <a:xfrm>
            <a:off x="1749613" y="3688539"/>
            <a:ext cx="5693399" cy="426278"/>
            <a:chOff x="1807265" y="2935089"/>
            <a:chExt cx="5693399" cy="426278"/>
          </a:xfrm>
        </p:grpSpPr>
        <p:sp>
          <p:nvSpPr>
            <p:cNvPr id="42" name="圆角矩形 41"/>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4" name="矩形 43"/>
            <p:cNvSpPr/>
            <p:nvPr/>
          </p:nvSpPr>
          <p:spPr>
            <a:xfrm>
              <a:off x="1881814" y="2945869"/>
              <a:ext cx="2629246" cy="415498"/>
            </a:xfrm>
            <a:prstGeom prst="rect">
              <a:avLst/>
            </a:prstGeom>
          </p:spPr>
          <p:txBody>
            <a:bodyPr wrap="none">
              <a:spAutoFit/>
            </a:bodyPr>
            <a:lstStyle/>
            <a:p>
              <a:pPr algn="l"/>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10.3</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描述性分析</a:t>
              </a:r>
            </a:p>
          </p:txBody>
        </p:sp>
      </p:grpSp>
      <p:grpSp>
        <p:nvGrpSpPr>
          <p:cNvPr id="54" name="组合 53"/>
          <p:cNvGrpSpPr/>
          <p:nvPr/>
        </p:nvGrpSpPr>
        <p:grpSpPr>
          <a:xfrm>
            <a:off x="1749613" y="4264543"/>
            <a:ext cx="5693399" cy="426278"/>
            <a:chOff x="1807265" y="2935089"/>
            <a:chExt cx="5693399" cy="426278"/>
          </a:xfrm>
        </p:grpSpPr>
        <p:sp>
          <p:nvSpPr>
            <p:cNvPr id="55" name="圆角矩形 54"/>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6" name="矩形 55"/>
            <p:cNvSpPr/>
            <p:nvPr/>
          </p:nvSpPr>
          <p:spPr>
            <a:xfrm>
              <a:off x="1881814" y="2945869"/>
              <a:ext cx="2629246"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10.4</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总结与建议</a:t>
              </a:r>
            </a:p>
          </p:txBody>
        </p:sp>
      </p:grpSp>
      <p:grpSp>
        <p:nvGrpSpPr>
          <p:cNvPr id="28" name="组合 27"/>
          <p:cNvGrpSpPr/>
          <p:nvPr/>
        </p:nvGrpSpPr>
        <p:grpSpPr>
          <a:xfrm>
            <a:off x="690257" y="889039"/>
            <a:ext cx="7832785" cy="808938"/>
            <a:chOff x="2788580" y="1152524"/>
            <a:chExt cx="3730770" cy="781050"/>
          </a:xfrm>
        </p:grpSpPr>
        <p:grpSp>
          <p:nvGrpSpPr>
            <p:cNvPr id="29" name="组合 28"/>
            <p:cNvGrpSpPr/>
            <p:nvPr/>
          </p:nvGrpSpPr>
          <p:grpSpPr>
            <a:xfrm>
              <a:off x="2788580" y="1152524"/>
              <a:ext cx="3730770" cy="781050"/>
              <a:chOff x="3725790" y="847725"/>
              <a:chExt cx="3730770" cy="781050"/>
            </a:xfrm>
          </p:grpSpPr>
          <p:grpSp>
            <p:nvGrpSpPr>
              <p:cNvPr id="31" name="组合 30"/>
              <p:cNvGrpSpPr/>
              <p:nvPr/>
            </p:nvGrpSpPr>
            <p:grpSpPr>
              <a:xfrm>
                <a:off x="3725790" y="1019175"/>
                <a:ext cx="627135" cy="609600"/>
                <a:chOff x="3725790" y="1019175"/>
                <a:chExt cx="627135" cy="609600"/>
              </a:xfrm>
            </p:grpSpPr>
            <p:sp>
              <p:nvSpPr>
                <p:cNvPr id="39" name="任意多边形 38"/>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直角三角形 39"/>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flipH="1">
                <a:off x="6829425" y="1019175"/>
                <a:ext cx="627135" cy="609600"/>
                <a:chOff x="3725790" y="1019175"/>
                <a:chExt cx="627135" cy="609600"/>
              </a:xfrm>
            </p:grpSpPr>
            <p:sp>
              <p:nvSpPr>
                <p:cNvPr id="37" name="任意多边形 36"/>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直角三角形 37"/>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矩形 33"/>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14"/>
            <p:cNvSpPr txBox="1"/>
            <p:nvPr/>
          </p:nvSpPr>
          <p:spPr>
            <a:xfrm>
              <a:off x="3871400" y="1172581"/>
              <a:ext cx="1503510" cy="505182"/>
            </a:xfrm>
            <a:prstGeom prst="rect">
              <a:avLst/>
            </a:prstGeom>
            <a:noFill/>
          </p:spPr>
          <p:txBody>
            <a:bodyPr wrap="none" rtlCol="0">
              <a:spAutoFit/>
            </a:bodyPr>
            <a:lstStyle/>
            <a:p>
              <a:r>
                <a:rPr lang="zh-CN" altLang="en-US" sz="2800" dirty="0">
                  <a:solidFill>
                    <a:srgbClr val="C00000"/>
                  </a:solidFill>
                </a:rPr>
                <a:t>第十章 收视率</a:t>
              </a:r>
              <a:r>
                <a:rPr lang="zh-CN" altLang="zh-CN" sz="2800" dirty="0">
                  <a:solidFill>
                    <a:srgbClr val="C00000"/>
                  </a:solidFill>
                </a:rPr>
                <a:t>分析</a:t>
              </a:r>
              <a:endParaRPr lang="zh-CN" altLang="en-US" sz="2800" dirty="0">
                <a:solidFill>
                  <a:srgbClr val="C00000"/>
                </a:solidFill>
              </a:endParaRPr>
            </a:p>
          </p:txBody>
        </p:sp>
      </p:grpSp>
    </p:spTree>
    <p:extLst>
      <p:ext uri="{BB962C8B-B14F-4D97-AF65-F5344CB8AC3E}">
        <p14:creationId xmlns:p14="http://schemas.microsoft.com/office/powerpoint/2010/main" val="21494809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690257" y="854039"/>
            <a:ext cx="7832784" cy="781050"/>
            <a:chOff x="2788580" y="1152524"/>
            <a:chExt cx="3730770" cy="781050"/>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4"/>
            <p:cNvSpPr txBox="1"/>
            <p:nvPr/>
          </p:nvSpPr>
          <p:spPr>
            <a:xfrm>
              <a:off x="4075252" y="1169836"/>
              <a:ext cx="993483" cy="523220"/>
            </a:xfrm>
            <a:prstGeom prst="rect">
              <a:avLst/>
            </a:prstGeom>
            <a:noFill/>
          </p:spPr>
          <p:txBody>
            <a:bodyPr wrap="none" rtlCol="0">
              <a:spAutoFit/>
            </a:bodyPr>
            <a:lstStyle/>
            <a:p>
              <a:pPr algn="ctr"/>
              <a:r>
                <a:rPr lang="zh-CN" altLang="en-US" sz="2800" dirty="0">
                  <a:solidFill>
                    <a:srgbClr val="C00000"/>
                  </a:solidFill>
                </a:rPr>
                <a:t>第一章 绪论</a:t>
              </a:r>
            </a:p>
          </p:txBody>
        </p:sp>
      </p:grpSp>
      <p:grpSp>
        <p:nvGrpSpPr>
          <p:cNvPr id="67" name="组合 66"/>
          <p:cNvGrpSpPr/>
          <p:nvPr/>
        </p:nvGrpSpPr>
        <p:grpSpPr>
          <a:xfrm>
            <a:off x="1751096" y="2048547"/>
            <a:ext cx="5693399" cy="415498"/>
            <a:chOff x="1807265" y="2462595"/>
            <a:chExt cx="5693399" cy="415498"/>
          </a:xfrm>
        </p:grpSpPr>
        <p:sp>
          <p:nvSpPr>
            <p:cNvPr id="47" name="圆角矩形 46"/>
            <p:cNvSpPr/>
            <p:nvPr/>
          </p:nvSpPr>
          <p:spPr>
            <a:xfrm>
              <a:off x="1807265" y="2478527"/>
              <a:ext cx="5693399" cy="394154"/>
            </a:xfrm>
            <a:prstGeom prst="roundRect">
              <a:avLst>
                <a:gd name="adj" fmla="val 20658"/>
              </a:avLst>
            </a:prstGeom>
            <a:solidFill>
              <a:srgbClr val="3D89B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矩形 47"/>
            <p:cNvSpPr/>
            <p:nvPr/>
          </p:nvSpPr>
          <p:spPr>
            <a:xfrm>
              <a:off x="1883286" y="2462595"/>
              <a:ext cx="3243196" cy="415498"/>
            </a:xfrm>
            <a:prstGeom prst="rect">
              <a:avLst/>
            </a:prstGeom>
          </p:spPr>
          <p:txBody>
            <a:bodyPr wrap="none">
              <a:spAutoFit/>
            </a:bodyPr>
            <a:lstStyle/>
            <a:p>
              <a:r>
                <a:rPr lang="en-US" altLang="zh-CN" sz="2100" spc="225" dirty="0">
                  <a:solidFill>
                    <a:schemeClr val="bg1"/>
                  </a:solidFill>
                  <a:latin typeface="微软雅黑" panose="020B0503020204020204" pitchFamily="34" charset="-122"/>
                  <a:ea typeface="微软雅黑" panose="020B0503020204020204" pitchFamily="34" charset="-122"/>
                </a:rPr>
                <a:t>1.1</a:t>
              </a:r>
              <a:r>
                <a:rPr lang="zh-CN" altLang="en-US" sz="2100" spc="225" dirty="0">
                  <a:solidFill>
                    <a:schemeClr val="bg1"/>
                  </a:solidFill>
                  <a:latin typeface="微软雅黑" panose="020B0503020204020204" pitchFamily="34" charset="-122"/>
                  <a:ea typeface="微软雅黑" panose="020B0503020204020204" pitchFamily="34" charset="-122"/>
                </a:rPr>
                <a:t>　为什么学习</a:t>
              </a:r>
              <a:r>
                <a:rPr lang="en-US" altLang="zh-CN" sz="2100" spc="225" dirty="0">
                  <a:solidFill>
                    <a:schemeClr val="bg1"/>
                  </a:solidFill>
                  <a:latin typeface="微软雅黑" panose="020B0503020204020204" pitchFamily="34" charset="-122"/>
                  <a:ea typeface="微软雅黑" panose="020B0503020204020204" pitchFamily="34" charset="-122"/>
                </a:rPr>
                <a:t>R</a:t>
              </a:r>
              <a:r>
                <a:rPr lang="zh-CN" altLang="en-US" sz="2100" spc="225" dirty="0">
                  <a:solidFill>
                    <a:schemeClr val="bg1"/>
                  </a:solidFill>
                  <a:latin typeface="微软雅黑" panose="020B0503020204020204" pitchFamily="34" charset="-122"/>
                  <a:ea typeface="微软雅黑" panose="020B0503020204020204" pitchFamily="34" charset="-122"/>
                </a:rPr>
                <a:t>语言</a:t>
              </a:r>
            </a:p>
          </p:txBody>
        </p:sp>
      </p:grpSp>
      <p:grpSp>
        <p:nvGrpSpPr>
          <p:cNvPr id="68" name="组合 67"/>
          <p:cNvGrpSpPr/>
          <p:nvPr/>
        </p:nvGrpSpPr>
        <p:grpSpPr>
          <a:xfrm>
            <a:off x="1751096" y="2696479"/>
            <a:ext cx="5693399" cy="426278"/>
            <a:chOff x="1807265" y="2935089"/>
            <a:chExt cx="5693399" cy="426278"/>
          </a:xfrm>
        </p:grpSpPr>
        <p:sp>
          <p:nvSpPr>
            <p:cNvPr id="49"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矩形 49"/>
            <p:cNvSpPr/>
            <p:nvPr/>
          </p:nvSpPr>
          <p:spPr>
            <a:xfrm>
              <a:off x="1881814" y="2945869"/>
              <a:ext cx="3336170"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1.2</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正确的数据思维观</a:t>
              </a:r>
            </a:p>
          </p:txBody>
        </p:sp>
      </p:gr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55694941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63" name="文本框 27"/>
          <p:cNvSpPr txBox="1"/>
          <p:nvPr/>
        </p:nvSpPr>
        <p:spPr>
          <a:xfrm>
            <a:off x="6373325" y="234392"/>
            <a:ext cx="1101584" cy="300082"/>
          </a:xfrm>
          <a:prstGeom prst="rect">
            <a:avLst/>
          </a:prstGeom>
          <a:noFill/>
        </p:spPr>
        <p:txBody>
          <a:bodyPr wrap="none" rtlCol="0">
            <a:spAutoFit/>
          </a:bodyPr>
          <a:lstStyle/>
          <a:p>
            <a:r>
              <a:rPr lang="zh-CN" altLang="en-US" sz="1350" dirty="0">
                <a:solidFill>
                  <a:prstClr val="white"/>
                </a:solidFill>
              </a:rPr>
              <a:t>第一章 绪论</a:t>
            </a:r>
          </a:p>
        </p:txBody>
      </p:sp>
      <p:sp>
        <p:nvSpPr>
          <p:cNvPr id="46" name="文本框 6"/>
          <p:cNvSpPr txBox="1"/>
          <p:nvPr/>
        </p:nvSpPr>
        <p:spPr>
          <a:xfrm>
            <a:off x="452232" y="173917"/>
            <a:ext cx="3175869" cy="415498"/>
          </a:xfrm>
          <a:prstGeom prst="rect">
            <a:avLst/>
          </a:prstGeom>
          <a:noFill/>
        </p:spPr>
        <p:txBody>
          <a:bodyPr wrap="none" rtlCol="0">
            <a:spAutoFit/>
          </a:bodyPr>
          <a:lstStyle/>
          <a:p>
            <a:r>
              <a:rPr lang="en-US" altLang="zh-CN" sz="2100" b="1" spc="225" dirty="0">
                <a:solidFill>
                  <a:prstClr val="white"/>
                </a:solidFill>
              </a:rPr>
              <a:t>1.2</a:t>
            </a:r>
            <a:r>
              <a:rPr lang="zh-CN" altLang="en-US" sz="2100" b="1" spc="225" dirty="0">
                <a:solidFill>
                  <a:prstClr val="white"/>
                </a:solidFill>
              </a:rPr>
              <a:t> 正确的数据思维观</a:t>
            </a:r>
          </a:p>
        </p:txBody>
      </p:sp>
      <p:sp>
        <p:nvSpPr>
          <p:cNvPr id="13" name="文本框 12"/>
          <p:cNvSpPr txBox="1"/>
          <p:nvPr/>
        </p:nvSpPr>
        <p:spPr>
          <a:xfrm>
            <a:off x="541465" y="781992"/>
            <a:ext cx="2764443"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en-US" sz="2400" dirty="0">
                <a:solidFill>
                  <a:schemeClr val="tx1">
                    <a:lumMod val="75000"/>
                    <a:lumOff val="25000"/>
                  </a:schemeClr>
                </a:solidFill>
              </a:rPr>
              <a:t>逻辑思维</a:t>
            </a:r>
            <a:endParaRPr kumimoji="1" lang="zh-CN" altLang="en-US" sz="2400" dirty="0">
              <a:solidFill>
                <a:schemeClr val="tx1">
                  <a:lumMod val="75000"/>
                  <a:lumOff val="25000"/>
                </a:schemeClr>
              </a:solidFill>
            </a:endParaRPr>
          </a:p>
        </p:txBody>
      </p:sp>
      <p:sp>
        <p:nvSpPr>
          <p:cNvPr id="8" name="TextBox 7"/>
          <p:cNvSpPr txBox="1"/>
          <p:nvPr/>
        </p:nvSpPr>
        <p:spPr>
          <a:xfrm>
            <a:off x="914400" y="1505243"/>
            <a:ext cx="7695028" cy="2554545"/>
          </a:xfrm>
          <a:prstGeom prst="rect">
            <a:avLst/>
          </a:prstGeom>
          <a:noFill/>
        </p:spPr>
        <p:txBody>
          <a:bodyPr wrap="square" rtlCol="0">
            <a:spAutoFit/>
          </a:bodyPr>
          <a:lstStyle/>
          <a:p>
            <a:r>
              <a:rPr lang="en-US" altLang="zh-CN" sz="2000" dirty="0">
                <a:solidFill>
                  <a:schemeClr val="tx1">
                    <a:lumMod val="75000"/>
                    <a:lumOff val="25000"/>
                  </a:schemeClr>
                </a:solidFill>
              </a:rPr>
              <a:t>(2)</a:t>
            </a:r>
            <a:r>
              <a:rPr lang="zh-CN" altLang="zh-CN" sz="2000" dirty="0">
                <a:solidFill>
                  <a:schemeClr val="tx1">
                    <a:lumMod val="75000"/>
                    <a:lumOff val="25000"/>
                  </a:schemeClr>
                </a:solidFill>
              </a:rPr>
              <a:t>求同</a:t>
            </a:r>
            <a:r>
              <a:rPr lang="en-US" altLang="zh-CN" sz="2000" dirty="0">
                <a:solidFill>
                  <a:schemeClr val="tx1">
                    <a:lumMod val="75000"/>
                    <a:lumOff val="25000"/>
                  </a:schemeClr>
                </a:solidFill>
              </a:rPr>
              <a:t>/</a:t>
            </a:r>
            <a:r>
              <a:rPr lang="zh-CN" altLang="zh-CN" sz="2000" dirty="0">
                <a:solidFill>
                  <a:schemeClr val="tx1">
                    <a:lumMod val="75000"/>
                    <a:lumOff val="25000"/>
                  </a:schemeClr>
                </a:solidFill>
              </a:rPr>
              <a:t>求异思维</a:t>
            </a:r>
          </a:p>
          <a:p>
            <a:r>
              <a:rPr lang="en-US" altLang="zh-CN" sz="2000" dirty="0">
                <a:solidFill>
                  <a:schemeClr val="tx1">
                    <a:lumMod val="75000"/>
                    <a:lumOff val="25000"/>
                  </a:schemeClr>
                </a:solidFill>
              </a:rPr>
              <a:t>       </a:t>
            </a:r>
            <a:r>
              <a:rPr lang="zh-CN" altLang="zh-CN" sz="2000" dirty="0">
                <a:solidFill>
                  <a:schemeClr val="tx1">
                    <a:lumMod val="75000"/>
                    <a:lumOff val="25000"/>
                  </a:schemeClr>
                </a:solidFill>
              </a:rPr>
              <a:t>求同思维就是，当一堆数据摆在我们面前时，表现出各异的形态，然而我们却要在种种的表象背后，找出其有共同规律的特点。</a:t>
            </a:r>
          </a:p>
          <a:p>
            <a:r>
              <a:rPr lang="en-US" altLang="zh-CN" sz="2000" dirty="0">
                <a:solidFill>
                  <a:schemeClr val="tx1">
                    <a:lumMod val="75000"/>
                    <a:lumOff val="25000"/>
                  </a:schemeClr>
                </a:solidFill>
              </a:rPr>
              <a:t>       </a:t>
            </a:r>
            <a:r>
              <a:rPr lang="zh-CN" altLang="zh-CN" sz="2000" dirty="0">
                <a:solidFill>
                  <a:schemeClr val="tx1">
                    <a:lumMod val="75000"/>
                    <a:lumOff val="25000"/>
                  </a:schemeClr>
                </a:solidFill>
              </a:rPr>
              <a:t>关键：找到共性的东西进行分析，要客观。</a:t>
            </a:r>
          </a:p>
          <a:p>
            <a:r>
              <a:rPr lang="en-US" altLang="zh-CN" sz="2000" dirty="0">
                <a:solidFill>
                  <a:schemeClr val="tx1">
                    <a:lumMod val="75000"/>
                    <a:lumOff val="25000"/>
                  </a:schemeClr>
                </a:solidFill>
              </a:rPr>
              <a:t>       </a:t>
            </a:r>
            <a:r>
              <a:rPr lang="zh-CN" altLang="en-US" sz="2000" dirty="0">
                <a:solidFill>
                  <a:schemeClr val="tx1">
                    <a:lumMod val="75000"/>
                    <a:lumOff val="25000"/>
                  </a:schemeClr>
                </a:solidFill>
              </a:rPr>
              <a:t>求异思维就是在看到</a:t>
            </a:r>
            <a:r>
              <a:rPr lang="zh-CN" altLang="zh-CN" sz="2000" dirty="0">
                <a:solidFill>
                  <a:schemeClr val="tx1">
                    <a:lumMod val="75000"/>
                    <a:lumOff val="25000"/>
                  </a:schemeClr>
                </a:solidFill>
              </a:rPr>
              <a:t>每一个数据都有相似之处同时，也要看到他们不同的地方，特殊的地方。</a:t>
            </a:r>
          </a:p>
          <a:p>
            <a:r>
              <a:rPr lang="en-US" altLang="zh-CN" sz="2000" dirty="0">
                <a:solidFill>
                  <a:schemeClr val="tx1">
                    <a:lumMod val="75000"/>
                    <a:lumOff val="25000"/>
                  </a:schemeClr>
                </a:solidFill>
              </a:rPr>
              <a:t>       </a:t>
            </a:r>
            <a:r>
              <a:rPr lang="zh-CN" altLang="zh-CN" sz="2000" dirty="0">
                <a:solidFill>
                  <a:schemeClr val="tx1">
                    <a:lumMod val="75000"/>
                    <a:lumOff val="25000"/>
                  </a:schemeClr>
                </a:solidFill>
              </a:rPr>
              <a:t>关键：对实际情况的了解，对日常情况的积累，对个体情况的了解，对个体主观因素的分析。</a:t>
            </a:r>
          </a:p>
        </p:txBody>
      </p:sp>
    </p:spTree>
    <p:extLst>
      <p:ext uri="{BB962C8B-B14F-4D97-AF65-F5344CB8AC3E}">
        <p14:creationId xmlns:p14="http://schemas.microsoft.com/office/powerpoint/2010/main" val="41017095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0" name="组合 29"/>
          <p:cNvGrpSpPr/>
          <p:nvPr/>
        </p:nvGrpSpPr>
        <p:grpSpPr>
          <a:xfrm>
            <a:off x="-1" y="-2439"/>
            <a:ext cx="9145786" cy="718410"/>
            <a:chOff x="-1" y="190175"/>
            <a:chExt cx="9145786" cy="525795"/>
          </a:xfrm>
        </p:grpSpPr>
        <p:sp>
          <p:nvSpPr>
            <p:cNvPr id="31" name="任意多边形 3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2" name="任意多边形 3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3" name="任意多边形 3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34" name="文本框 6"/>
          <p:cNvSpPr txBox="1"/>
          <p:nvPr/>
        </p:nvSpPr>
        <p:spPr>
          <a:xfrm>
            <a:off x="452232" y="173917"/>
            <a:ext cx="2124299" cy="415498"/>
          </a:xfrm>
          <a:prstGeom prst="rect">
            <a:avLst/>
          </a:prstGeom>
          <a:noFill/>
        </p:spPr>
        <p:txBody>
          <a:bodyPr wrap="none" rtlCol="0">
            <a:spAutoFit/>
          </a:bodyPr>
          <a:lstStyle/>
          <a:p>
            <a:r>
              <a:rPr lang="en-US" altLang="zh-CN" sz="2100" b="1" spc="225" dirty="0">
                <a:solidFill>
                  <a:prstClr val="white"/>
                </a:solidFill>
              </a:rPr>
              <a:t>10.2 </a:t>
            </a:r>
            <a:r>
              <a:rPr lang="zh-CN" altLang="en-US" sz="2100" b="1" spc="225" dirty="0">
                <a:solidFill>
                  <a:prstClr val="white"/>
                </a:solidFill>
              </a:rPr>
              <a:t>数据说明</a:t>
            </a:r>
          </a:p>
        </p:txBody>
      </p:sp>
      <p:sp>
        <p:nvSpPr>
          <p:cNvPr id="35"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6" name="文本框 26"/>
          <p:cNvSpPr txBox="1">
            <a:spLocks noChangeArrowheads="1"/>
          </p:cNvSpPr>
          <p:nvPr/>
        </p:nvSpPr>
        <p:spPr bwMode="auto">
          <a:xfrm>
            <a:off x="2414588" y="3378200"/>
            <a:ext cx="3429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6" name="文本框 27"/>
          <p:cNvSpPr txBox="1"/>
          <p:nvPr/>
        </p:nvSpPr>
        <p:spPr>
          <a:xfrm>
            <a:off x="6401867" y="234392"/>
            <a:ext cx="1617751" cy="300082"/>
          </a:xfrm>
          <a:prstGeom prst="rect">
            <a:avLst/>
          </a:prstGeom>
          <a:noFill/>
        </p:spPr>
        <p:txBody>
          <a:bodyPr wrap="none" rtlCol="0">
            <a:spAutoFit/>
          </a:bodyPr>
          <a:lstStyle/>
          <a:p>
            <a:r>
              <a:rPr lang="zh-CN" altLang="en-US" sz="1350" dirty="0">
                <a:solidFill>
                  <a:prstClr val="white"/>
                </a:solidFill>
              </a:rPr>
              <a:t>第十章 收视率分析</a:t>
            </a:r>
          </a:p>
        </p:txBody>
      </p:sp>
      <p:pic>
        <p:nvPicPr>
          <p:cNvPr id="17" name="图片 16"/>
          <p:cNvPicPr/>
          <p:nvPr/>
        </p:nvPicPr>
        <p:blipFill>
          <a:blip r:embed="rId2"/>
          <a:stretch>
            <a:fillRect/>
          </a:stretch>
        </p:blipFill>
        <p:spPr>
          <a:xfrm>
            <a:off x="998928" y="715971"/>
            <a:ext cx="6935250" cy="5407243"/>
          </a:xfrm>
          <a:prstGeom prst="rect">
            <a:avLst/>
          </a:prstGeom>
          <a:noFill/>
          <a:ln w="9525">
            <a:noFill/>
          </a:ln>
        </p:spPr>
      </p:pic>
    </p:spTree>
    <p:extLst>
      <p:ext uri="{BB962C8B-B14F-4D97-AF65-F5344CB8AC3E}">
        <p14:creationId xmlns:p14="http://schemas.microsoft.com/office/powerpoint/2010/main" val="2632791395"/>
      </p:ext>
    </p:extLst>
  </p:cSld>
  <p:clrMapOvr>
    <a:masterClrMapping/>
  </p:clrMapOvr>
  <p:transition>
    <p:fade/>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组合 66"/>
          <p:cNvGrpSpPr/>
          <p:nvPr/>
        </p:nvGrpSpPr>
        <p:grpSpPr>
          <a:xfrm>
            <a:off x="1725300" y="3773233"/>
            <a:ext cx="5693399" cy="415498"/>
            <a:chOff x="1807265" y="2462595"/>
            <a:chExt cx="5693399" cy="415498"/>
          </a:xfrm>
        </p:grpSpPr>
        <p:sp>
          <p:nvSpPr>
            <p:cNvPr id="47" name="圆角矩形 46"/>
            <p:cNvSpPr/>
            <p:nvPr/>
          </p:nvSpPr>
          <p:spPr>
            <a:xfrm>
              <a:off x="1807265" y="2478527"/>
              <a:ext cx="5693399" cy="394154"/>
            </a:xfrm>
            <a:prstGeom prst="roundRect">
              <a:avLst>
                <a:gd name="adj" fmla="val 20658"/>
              </a:avLst>
            </a:prstGeom>
            <a:solidFill>
              <a:srgbClr val="3D89B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矩形 47"/>
            <p:cNvSpPr/>
            <p:nvPr/>
          </p:nvSpPr>
          <p:spPr>
            <a:xfrm>
              <a:off x="1883286" y="2462595"/>
              <a:ext cx="2629246" cy="415498"/>
            </a:xfrm>
            <a:prstGeom prst="rect">
              <a:avLst/>
            </a:prstGeom>
          </p:spPr>
          <p:txBody>
            <a:bodyPr wrap="none">
              <a:spAutoFit/>
            </a:bodyPr>
            <a:lstStyle/>
            <a:p>
              <a:r>
                <a:rPr lang="en-US" altLang="zh-CN" sz="2100" spc="225" dirty="0">
                  <a:solidFill>
                    <a:schemeClr val="bg1"/>
                  </a:solidFill>
                  <a:latin typeface="微软雅黑" panose="020B0503020204020204" pitchFamily="34" charset="-122"/>
                  <a:ea typeface="微软雅黑" panose="020B0503020204020204" pitchFamily="34" charset="-122"/>
                </a:rPr>
                <a:t>10.3</a:t>
              </a:r>
              <a:r>
                <a:rPr lang="zh-CN" altLang="en-US" sz="2100" spc="225" dirty="0">
                  <a:solidFill>
                    <a:schemeClr val="bg1"/>
                  </a:solidFill>
                  <a:latin typeface="微软雅黑" panose="020B0503020204020204" pitchFamily="34" charset="-122"/>
                  <a:ea typeface="微软雅黑" panose="020B0503020204020204" pitchFamily="34" charset="-122"/>
                </a:rPr>
                <a:t>　描述性分析</a:t>
              </a:r>
              <a:endParaRPr lang="zh-CN" sz="2100" spc="225" dirty="0">
                <a:solidFill>
                  <a:schemeClr val="bg1"/>
                </a:solidFill>
                <a:latin typeface="微软雅黑" panose="020B0503020204020204" pitchFamily="34" charset="-122"/>
                <a:ea typeface="微软雅黑" panose="020B0503020204020204" pitchFamily="34" charset="-122"/>
              </a:endParaRPr>
            </a:p>
          </p:txBody>
        </p:sp>
      </p:grpSp>
      <p:grpSp>
        <p:nvGrpSpPr>
          <p:cNvPr id="68" name="组合 67"/>
          <p:cNvGrpSpPr/>
          <p:nvPr/>
        </p:nvGrpSpPr>
        <p:grpSpPr>
          <a:xfrm>
            <a:off x="1717312" y="2664368"/>
            <a:ext cx="5693399" cy="426278"/>
            <a:chOff x="1807265" y="2935089"/>
            <a:chExt cx="5693399" cy="426278"/>
          </a:xfrm>
        </p:grpSpPr>
        <p:sp>
          <p:nvSpPr>
            <p:cNvPr id="49"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矩形 49"/>
            <p:cNvSpPr/>
            <p:nvPr/>
          </p:nvSpPr>
          <p:spPr>
            <a:xfrm>
              <a:off x="1881814" y="2945869"/>
              <a:ext cx="2629246" cy="415498"/>
            </a:xfrm>
            <a:prstGeom prst="rect">
              <a:avLst/>
            </a:prstGeom>
          </p:spPr>
          <p:txBody>
            <a:bodyPr wrap="none">
              <a:spAutoFit/>
            </a:bodyPr>
            <a:lstStyle/>
            <a:p>
              <a:pPr algn="l"/>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10.1</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背景与目标</a:t>
              </a:r>
            </a:p>
          </p:txBody>
        </p:sp>
      </p:gr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1" name="组合 40"/>
          <p:cNvGrpSpPr/>
          <p:nvPr/>
        </p:nvGrpSpPr>
        <p:grpSpPr>
          <a:xfrm>
            <a:off x="1719252" y="3222675"/>
            <a:ext cx="5693399" cy="426278"/>
            <a:chOff x="1807265" y="2935089"/>
            <a:chExt cx="5693399" cy="426278"/>
          </a:xfrm>
        </p:grpSpPr>
        <p:sp>
          <p:nvSpPr>
            <p:cNvPr id="42" name="圆角矩形 41"/>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4" name="矩形 43"/>
            <p:cNvSpPr/>
            <p:nvPr/>
          </p:nvSpPr>
          <p:spPr>
            <a:xfrm>
              <a:off x="1881814" y="2945869"/>
              <a:ext cx="2331087" cy="415498"/>
            </a:xfrm>
            <a:prstGeom prst="rect">
              <a:avLst/>
            </a:prstGeom>
          </p:spPr>
          <p:txBody>
            <a:bodyPr wrap="none">
              <a:spAutoFit/>
            </a:bodyPr>
            <a:lstStyle/>
            <a:p>
              <a:pPr algn="l"/>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10.2</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数据说明</a:t>
              </a:r>
            </a:p>
          </p:txBody>
        </p:sp>
      </p:grpSp>
      <p:grpSp>
        <p:nvGrpSpPr>
          <p:cNvPr id="54" name="组合 53"/>
          <p:cNvGrpSpPr/>
          <p:nvPr/>
        </p:nvGrpSpPr>
        <p:grpSpPr>
          <a:xfrm>
            <a:off x="1749613" y="4320815"/>
            <a:ext cx="5693399" cy="426278"/>
            <a:chOff x="1807265" y="2935089"/>
            <a:chExt cx="5693399" cy="426278"/>
          </a:xfrm>
        </p:grpSpPr>
        <p:sp>
          <p:nvSpPr>
            <p:cNvPr id="55" name="圆角矩形 54"/>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6" name="矩形 55"/>
            <p:cNvSpPr/>
            <p:nvPr/>
          </p:nvSpPr>
          <p:spPr>
            <a:xfrm>
              <a:off x="1881814" y="2945869"/>
              <a:ext cx="2629246"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10.4</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总结与建议</a:t>
              </a:r>
            </a:p>
          </p:txBody>
        </p:sp>
      </p:grpSp>
      <p:grpSp>
        <p:nvGrpSpPr>
          <p:cNvPr id="28" name="组合 27"/>
          <p:cNvGrpSpPr/>
          <p:nvPr/>
        </p:nvGrpSpPr>
        <p:grpSpPr>
          <a:xfrm>
            <a:off x="690257" y="889039"/>
            <a:ext cx="7832785" cy="808938"/>
            <a:chOff x="2788580" y="1152524"/>
            <a:chExt cx="3730770" cy="781050"/>
          </a:xfrm>
        </p:grpSpPr>
        <p:grpSp>
          <p:nvGrpSpPr>
            <p:cNvPr id="29" name="组合 28"/>
            <p:cNvGrpSpPr/>
            <p:nvPr/>
          </p:nvGrpSpPr>
          <p:grpSpPr>
            <a:xfrm>
              <a:off x="2788580" y="1152524"/>
              <a:ext cx="3730770" cy="781050"/>
              <a:chOff x="3725790" y="847725"/>
              <a:chExt cx="3730770" cy="781050"/>
            </a:xfrm>
          </p:grpSpPr>
          <p:grpSp>
            <p:nvGrpSpPr>
              <p:cNvPr id="31" name="组合 30"/>
              <p:cNvGrpSpPr/>
              <p:nvPr/>
            </p:nvGrpSpPr>
            <p:grpSpPr>
              <a:xfrm>
                <a:off x="3725790" y="1019175"/>
                <a:ext cx="627135" cy="609600"/>
                <a:chOff x="3725790" y="1019175"/>
                <a:chExt cx="627135" cy="609600"/>
              </a:xfrm>
            </p:grpSpPr>
            <p:sp>
              <p:nvSpPr>
                <p:cNvPr id="39" name="任意多边形 38"/>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直角三角形 39"/>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flipH="1">
                <a:off x="6829425" y="1019175"/>
                <a:ext cx="627135" cy="609600"/>
                <a:chOff x="3725790" y="1019175"/>
                <a:chExt cx="627135" cy="609600"/>
              </a:xfrm>
            </p:grpSpPr>
            <p:sp>
              <p:nvSpPr>
                <p:cNvPr id="37" name="任意多边形 36"/>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直角三角形 37"/>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矩形 33"/>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14"/>
            <p:cNvSpPr txBox="1"/>
            <p:nvPr/>
          </p:nvSpPr>
          <p:spPr>
            <a:xfrm>
              <a:off x="3902210" y="1168439"/>
              <a:ext cx="1503510" cy="505182"/>
            </a:xfrm>
            <a:prstGeom prst="rect">
              <a:avLst/>
            </a:prstGeom>
            <a:noFill/>
          </p:spPr>
          <p:txBody>
            <a:bodyPr wrap="none" rtlCol="0">
              <a:spAutoFit/>
            </a:bodyPr>
            <a:lstStyle/>
            <a:p>
              <a:r>
                <a:rPr lang="zh-CN" altLang="en-US" sz="2800" dirty="0">
                  <a:solidFill>
                    <a:srgbClr val="C00000"/>
                  </a:solidFill>
                </a:rPr>
                <a:t>第十章 收视率</a:t>
              </a:r>
              <a:r>
                <a:rPr lang="zh-CN" altLang="zh-CN" sz="2800" dirty="0">
                  <a:solidFill>
                    <a:srgbClr val="C00000"/>
                  </a:solidFill>
                </a:rPr>
                <a:t>分析</a:t>
              </a:r>
              <a:endParaRPr lang="zh-CN" altLang="en-US" sz="2800" dirty="0">
                <a:solidFill>
                  <a:srgbClr val="C00000"/>
                </a:solidFill>
              </a:endParaRPr>
            </a:p>
          </p:txBody>
        </p:sp>
      </p:grpSp>
    </p:spTree>
    <p:extLst>
      <p:ext uri="{BB962C8B-B14F-4D97-AF65-F5344CB8AC3E}">
        <p14:creationId xmlns:p14="http://schemas.microsoft.com/office/powerpoint/2010/main" val="1345873264"/>
      </p:ext>
    </p:extLst>
  </p:cSld>
  <p:clrMapOvr>
    <a:masterClrMapping/>
  </p:clrMapOvr>
  <p:transition>
    <p:fade/>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4" name="组合 13"/>
          <p:cNvGrpSpPr/>
          <p:nvPr/>
        </p:nvGrpSpPr>
        <p:grpSpPr>
          <a:xfrm>
            <a:off x="-1" y="-2439"/>
            <a:ext cx="9145786" cy="718410"/>
            <a:chOff x="-1" y="190175"/>
            <a:chExt cx="9145786" cy="525795"/>
          </a:xfrm>
        </p:grpSpPr>
        <p:sp>
          <p:nvSpPr>
            <p:cNvPr id="22" name="任意多边形 21"/>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23"/>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5" name="文本框 6"/>
          <p:cNvSpPr txBox="1"/>
          <p:nvPr/>
        </p:nvSpPr>
        <p:spPr>
          <a:xfrm>
            <a:off x="452232" y="173917"/>
            <a:ext cx="2422458" cy="415498"/>
          </a:xfrm>
          <a:prstGeom prst="rect">
            <a:avLst/>
          </a:prstGeom>
          <a:noFill/>
        </p:spPr>
        <p:txBody>
          <a:bodyPr wrap="none" rtlCol="0">
            <a:spAutoFit/>
          </a:bodyPr>
          <a:lstStyle/>
          <a:p>
            <a:r>
              <a:rPr lang="en-US" altLang="zh-CN" sz="2100" b="1" spc="225" dirty="0">
                <a:solidFill>
                  <a:prstClr val="white"/>
                </a:solidFill>
              </a:rPr>
              <a:t>10.3 </a:t>
            </a:r>
            <a:r>
              <a:rPr lang="zh-CN" altLang="en-US" sz="2100" b="1" spc="225" dirty="0">
                <a:solidFill>
                  <a:prstClr val="white"/>
                </a:solidFill>
              </a:rPr>
              <a:t>描述性分析</a:t>
            </a:r>
          </a:p>
        </p:txBody>
      </p:sp>
      <p:sp>
        <p:nvSpPr>
          <p:cNvPr id="26"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4" name="矩形 3"/>
          <p:cNvSpPr/>
          <p:nvPr/>
        </p:nvSpPr>
        <p:spPr>
          <a:xfrm>
            <a:off x="665174" y="1021590"/>
            <a:ext cx="5257324"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收视率说明</a:t>
            </a:r>
          </a:p>
        </p:txBody>
      </p:sp>
      <p:sp>
        <p:nvSpPr>
          <p:cNvPr id="13" name="文本框 27"/>
          <p:cNvSpPr txBox="1"/>
          <p:nvPr/>
        </p:nvSpPr>
        <p:spPr>
          <a:xfrm>
            <a:off x="6401867" y="234392"/>
            <a:ext cx="1617751" cy="300082"/>
          </a:xfrm>
          <a:prstGeom prst="rect">
            <a:avLst/>
          </a:prstGeom>
          <a:noFill/>
        </p:spPr>
        <p:txBody>
          <a:bodyPr wrap="none" rtlCol="0">
            <a:spAutoFit/>
          </a:bodyPr>
          <a:lstStyle/>
          <a:p>
            <a:r>
              <a:rPr lang="zh-CN" altLang="en-US" sz="1350" dirty="0">
                <a:solidFill>
                  <a:prstClr val="white"/>
                </a:solidFill>
              </a:rPr>
              <a:t>第十章 收视率分析</a:t>
            </a:r>
          </a:p>
        </p:txBody>
      </p:sp>
      <p:sp>
        <p:nvSpPr>
          <p:cNvPr id="5" name="TextBox 4"/>
          <p:cNvSpPr txBox="1"/>
          <p:nvPr/>
        </p:nvSpPr>
        <p:spPr>
          <a:xfrm>
            <a:off x="665174" y="1533465"/>
            <a:ext cx="8124813" cy="3969385"/>
          </a:xfrm>
          <a:prstGeom prst="rect">
            <a:avLst/>
          </a:prstGeom>
          <a:noFill/>
        </p:spPr>
        <p:txBody>
          <a:bodyPr wrap="square" rtlCol="0">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a:t>
            </a:r>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ssl</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&lt;- read.csv("</a:t>
            </a:r>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data.csv",header</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=T)</a:t>
            </a:r>
            <a:endPar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&gt;summary(</a:t>
            </a:r>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ssl</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设置变量水平顺序</a:t>
            </a:r>
          </a:p>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a:t>
            </a:r>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ssl</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播出平台</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=factor(</a:t>
            </a:r>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ssl</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播出平台</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,levels=c("</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东方卫视</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浙江卫视</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江苏卫视</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湖南卫视</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a:t>
            </a:r>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ssl</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开播时间</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=factor(</a:t>
            </a:r>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ssl</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开播时间</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,levels=c("</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一季度</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二季度</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三季度</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四季度</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周播</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a:t>
            </a:r>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ssl</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播出时段</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=factor(</a:t>
            </a:r>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ssl</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播出时段</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,levels=c("</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晚五点</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晚八点</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晚九点</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晚十点</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晚十一点</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晚十二点</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a:t>
            </a:r>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ssl</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类型</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=factor(</a:t>
            </a:r>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ssl</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类型</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,levels = c("</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选秀</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真人秀类</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户外竞技类</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花絮类</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明星对抗类</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访谈类</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脱口秀类</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问答类</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婚姻速配类</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其它</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a:t>
            </a:r>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ssl</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原创版权来源</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=factor(</a:t>
            </a:r>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ssl</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原创版权来源</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,levels = c("</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中国</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韩国</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其它</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a:t>
            </a:r>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hist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ssl</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收视率</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,main="",</a:t>
            </a:r>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xlab</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收视率</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ylab</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频数</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",col="</a:t>
            </a:r>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lightblue</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4099301513"/>
      </p:ext>
    </p:extLst>
  </p:cSld>
  <p:clrMapOvr>
    <a:masterClrMapping/>
  </p:clrMapOvr>
  <p:transition>
    <p:fade/>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4" name="组合 13"/>
          <p:cNvGrpSpPr/>
          <p:nvPr/>
        </p:nvGrpSpPr>
        <p:grpSpPr>
          <a:xfrm>
            <a:off x="-1" y="-2439"/>
            <a:ext cx="9145786" cy="718410"/>
            <a:chOff x="-1" y="190175"/>
            <a:chExt cx="9145786" cy="525795"/>
          </a:xfrm>
        </p:grpSpPr>
        <p:sp>
          <p:nvSpPr>
            <p:cNvPr id="22" name="任意多边形 21"/>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23"/>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5" name="文本框 6"/>
          <p:cNvSpPr txBox="1"/>
          <p:nvPr/>
        </p:nvSpPr>
        <p:spPr>
          <a:xfrm>
            <a:off x="452232" y="173917"/>
            <a:ext cx="2422458" cy="415498"/>
          </a:xfrm>
          <a:prstGeom prst="rect">
            <a:avLst/>
          </a:prstGeom>
          <a:noFill/>
        </p:spPr>
        <p:txBody>
          <a:bodyPr wrap="none" rtlCol="0">
            <a:spAutoFit/>
          </a:bodyPr>
          <a:lstStyle/>
          <a:p>
            <a:r>
              <a:rPr lang="en-US" altLang="zh-CN" sz="2100" b="1" spc="225" dirty="0">
                <a:solidFill>
                  <a:prstClr val="white"/>
                </a:solidFill>
              </a:rPr>
              <a:t>10.3 </a:t>
            </a:r>
            <a:r>
              <a:rPr lang="zh-CN" altLang="en-US" sz="2100" b="1" spc="225" dirty="0">
                <a:solidFill>
                  <a:prstClr val="white"/>
                </a:solidFill>
              </a:rPr>
              <a:t>描述性分析</a:t>
            </a:r>
          </a:p>
        </p:txBody>
      </p:sp>
      <p:sp>
        <p:nvSpPr>
          <p:cNvPr id="26"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3" name="文本框 27"/>
          <p:cNvSpPr txBox="1"/>
          <p:nvPr/>
        </p:nvSpPr>
        <p:spPr>
          <a:xfrm>
            <a:off x="6401867" y="234392"/>
            <a:ext cx="1617751" cy="300082"/>
          </a:xfrm>
          <a:prstGeom prst="rect">
            <a:avLst/>
          </a:prstGeom>
          <a:noFill/>
        </p:spPr>
        <p:txBody>
          <a:bodyPr wrap="none" rtlCol="0">
            <a:spAutoFit/>
          </a:bodyPr>
          <a:lstStyle/>
          <a:p>
            <a:r>
              <a:rPr lang="zh-CN" altLang="en-US" sz="1350" dirty="0">
                <a:solidFill>
                  <a:prstClr val="white"/>
                </a:solidFill>
              </a:rPr>
              <a:t>第十章 收视率分析</a:t>
            </a:r>
          </a:p>
        </p:txBody>
      </p:sp>
      <p:pic>
        <p:nvPicPr>
          <p:cNvPr id="16" name="图片 15"/>
          <p:cNvPicPr/>
          <p:nvPr/>
        </p:nvPicPr>
        <p:blipFill>
          <a:blip r:embed="rId2"/>
          <a:stretch>
            <a:fillRect/>
          </a:stretch>
        </p:blipFill>
        <p:spPr>
          <a:xfrm>
            <a:off x="1238641" y="1205596"/>
            <a:ext cx="6449936" cy="4126059"/>
          </a:xfrm>
          <a:prstGeom prst="rect">
            <a:avLst/>
          </a:prstGeom>
          <a:noFill/>
          <a:ln w="9525">
            <a:noFill/>
          </a:ln>
        </p:spPr>
      </p:pic>
    </p:spTree>
    <p:extLst>
      <p:ext uri="{BB962C8B-B14F-4D97-AF65-F5344CB8AC3E}">
        <p14:creationId xmlns:p14="http://schemas.microsoft.com/office/powerpoint/2010/main" val="4171531216"/>
      </p:ext>
    </p:extLst>
  </p:cSld>
  <p:clrMapOvr>
    <a:masterClrMapping/>
  </p:clrMapOvr>
  <p:transition>
    <p:fade/>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4" name="组合 13"/>
          <p:cNvGrpSpPr/>
          <p:nvPr/>
        </p:nvGrpSpPr>
        <p:grpSpPr>
          <a:xfrm>
            <a:off x="-1" y="-2439"/>
            <a:ext cx="9145786" cy="718410"/>
            <a:chOff x="-1" y="190175"/>
            <a:chExt cx="9145786" cy="525795"/>
          </a:xfrm>
        </p:grpSpPr>
        <p:sp>
          <p:nvSpPr>
            <p:cNvPr id="22" name="任意多边形 21"/>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23"/>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5" name="文本框 6"/>
          <p:cNvSpPr txBox="1"/>
          <p:nvPr/>
        </p:nvSpPr>
        <p:spPr>
          <a:xfrm>
            <a:off x="452232" y="173917"/>
            <a:ext cx="2422458" cy="415498"/>
          </a:xfrm>
          <a:prstGeom prst="rect">
            <a:avLst/>
          </a:prstGeom>
          <a:noFill/>
        </p:spPr>
        <p:txBody>
          <a:bodyPr wrap="none" rtlCol="0">
            <a:spAutoFit/>
          </a:bodyPr>
          <a:lstStyle/>
          <a:p>
            <a:r>
              <a:rPr lang="en-US" altLang="zh-CN" sz="2100" b="1" spc="225" dirty="0">
                <a:solidFill>
                  <a:prstClr val="white"/>
                </a:solidFill>
              </a:rPr>
              <a:t>10.3 </a:t>
            </a:r>
            <a:r>
              <a:rPr lang="zh-CN" altLang="en-US" sz="2100" b="1" spc="225" dirty="0">
                <a:solidFill>
                  <a:prstClr val="white"/>
                </a:solidFill>
              </a:rPr>
              <a:t>描述性分析</a:t>
            </a:r>
          </a:p>
        </p:txBody>
      </p:sp>
      <p:sp>
        <p:nvSpPr>
          <p:cNvPr id="26"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4" name="矩形 3"/>
          <p:cNvSpPr/>
          <p:nvPr/>
        </p:nvSpPr>
        <p:spPr>
          <a:xfrm>
            <a:off x="665174" y="1021590"/>
            <a:ext cx="5257324"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播放平台对破一的影响</a:t>
            </a:r>
          </a:p>
        </p:txBody>
      </p:sp>
      <p:sp>
        <p:nvSpPr>
          <p:cNvPr id="13" name="文本框 27"/>
          <p:cNvSpPr txBox="1"/>
          <p:nvPr/>
        </p:nvSpPr>
        <p:spPr>
          <a:xfrm>
            <a:off x="6401867" y="234392"/>
            <a:ext cx="1617751" cy="300082"/>
          </a:xfrm>
          <a:prstGeom prst="rect">
            <a:avLst/>
          </a:prstGeom>
          <a:noFill/>
        </p:spPr>
        <p:txBody>
          <a:bodyPr wrap="none" rtlCol="0">
            <a:spAutoFit/>
          </a:bodyPr>
          <a:lstStyle/>
          <a:p>
            <a:r>
              <a:rPr lang="zh-CN" altLang="en-US" sz="1350" dirty="0">
                <a:solidFill>
                  <a:prstClr val="white"/>
                </a:solidFill>
              </a:rPr>
              <a:t>第十章 收视率分析</a:t>
            </a:r>
          </a:p>
        </p:txBody>
      </p:sp>
      <p:sp>
        <p:nvSpPr>
          <p:cNvPr id="5" name="TextBox 4"/>
          <p:cNvSpPr txBox="1"/>
          <p:nvPr/>
        </p:nvSpPr>
        <p:spPr>
          <a:xfrm>
            <a:off x="665174" y="1659986"/>
            <a:ext cx="8124814" cy="1630045"/>
          </a:xfrm>
          <a:prstGeom prst="rect">
            <a:avLst/>
          </a:prstGeom>
          <a:noFill/>
        </p:spPr>
        <p:txBody>
          <a:bodyPr wrap="square" rtlCol="0">
            <a:spAutoFit/>
          </a:bodyPr>
          <a:lstStyle/>
          <a:p>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破一指收视率大于</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。执行如下代码得到如图。</a:t>
            </a: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&gt;temp&lt;-table(</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ssl</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是否破一</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ssl</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播出平台</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barplot</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temp,xlab</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播出平台</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ylab</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 "</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频数</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",col = c("</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lightblue</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","wheat"))</a:t>
            </a:r>
            <a:endPar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&gt;legend(3.5,35,c("</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未破一</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破一</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"),fill=c("</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lightblue</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","wheat"))</a:t>
            </a:r>
            <a:endPar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5" name="图片 14"/>
          <p:cNvPicPr/>
          <p:nvPr/>
        </p:nvPicPr>
        <p:blipFill>
          <a:blip r:embed="rId2"/>
          <a:stretch>
            <a:fillRect/>
          </a:stretch>
        </p:blipFill>
        <p:spPr>
          <a:xfrm>
            <a:off x="2685632" y="3326719"/>
            <a:ext cx="4247515" cy="3342640"/>
          </a:xfrm>
          <a:prstGeom prst="rect">
            <a:avLst/>
          </a:prstGeom>
          <a:noFill/>
          <a:ln w="9525">
            <a:noFill/>
          </a:ln>
        </p:spPr>
      </p:pic>
    </p:spTree>
    <p:extLst>
      <p:ext uri="{BB962C8B-B14F-4D97-AF65-F5344CB8AC3E}">
        <p14:creationId xmlns:p14="http://schemas.microsoft.com/office/powerpoint/2010/main" val="3377933835"/>
      </p:ext>
    </p:extLst>
  </p:cSld>
  <p:clrMapOvr>
    <a:masterClrMapping/>
  </p:clrMapOvr>
  <p:transition>
    <p:fade/>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4" name="组合 13"/>
          <p:cNvGrpSpPr/>
          <p:nvPr/>
        </p:nvGrpSpPr>
        <p:grpSpPr>
          <a:xfrm>
            <a:off x="-1" y="-2439"/>
            <a:ext cx="9145786" cy="718410"/>
            <a:chOff x="-1" y="190175"/>
            <a:chExt cx="9145786" cy="525795"/>
          </a:xfrm>
        </p:grpSpPr>
        <p:sp>
          <p:nvSpPr>
            <p:cNvPr id="22" name="任意多边形 21"/>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23"/>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5" name="文本框 6"/>
          <p:cNvSpPr txBox="1"/>
          <p:nvPr/>
        </p:nvSpPr>
        <p:spPr>
          <a:xfrm>
            <a:off x="452232" y="173917"/>
            <a:ext cx="2422458" cy="415498"/>
          </a:xfrm>
          <a:prstGeom prst="rect">
            <a:avLst/>
          </a:prstGeom>
          <a:noFill/>
        </p:spPr>
        <p:txBody>
          <a:bodyPr wrap="none" rtlCol="0">
            <a:spAutoFit/>
          </a:bodyPr>
          <a:lstStyle/>
          <a:p>
            <a:r>
              <a:rPr lang="en-US" altLang="zh-CN" sz="2100" b="1" spc="225" dirty="0">
                <a:solidFill>
                  <a:prstClr val="white"/>
                </a:solidFill>
              </a:rPr>
              <a:t>10.3 </a:t>
            </a:r>
            <a:r>
              <a:rPr lang="zh-CN" altLang="en-US" sz="2100" b="1" spc="225" dirty="0">
                <a:solidFill>
                  <a:prstClr val="white"/>
                </a:solidFill>
              </a:rPr>
              <a:t>描述性分析</a:t>
            </a:r>
          </a:p>
        </p:txBody>
      </p:sp>
      <p:sp>
        <p:nvSpPr>
          <p:cNvPr id="26"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4" name="矩形 3"/>
          <p:cNvSpPr/>
          <p:nvPr/>
        </p:nvSpPr>
        <p:spPr>
          <a:xfrm>
            <a:off x="665174" y="1021590"/>
            <a:ext cx="5257324"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播出模式对破一的影响</a:t>
            </a:r>
          </a:p>
        </p:txBody>
      </p:sp>
      <p:sp>
        <p:nvSpPr>
          <p:cNvPr id="13" name="文本框 27"/>
          <p:cNvSpPr txBox="1"/>
          <p:nvPr/>
        </p:nvSpPr>
        <p:spPr>
          <a:xfrm>
            <a:off x="6401867" y="234392"/>
            <a:ext cx="1617751" cy="300082"/>
          </a:xfrm>
          <a:prstGeom prst="rect">
            <a:avLst/>
          </a:prstGeom>
          <a:noFill/>
        </p:spPr>
        <p:txBody>
          <a:bodyPr wrap="none" rtlCol="0">
            <a:spAutoFit/>
          </a:bodyPr>
          <a:lstStyle/>
          <a:p>
            <a:r>
              <a:rPr lang="zh-CN" altLang="en-US" sz="1350" dirty="0">
                <a:solidFill>
                  <a:prstClr val="white"/>
                </a:solidFill>
              </a:rPr>
              <a:t>第十章 收视率分析</a:t>
            </a:r>
          </a:p>
        </p:txBody>
      </p:sp>
      <p:sp>
        <p:nvSpPr>
          <p:cNvPr id="5" name="TextBox 4"/>
          <p:cNvSpPr txBox="1"/>
          <p:nvPr/>
        </p:nvSpPr>
        <p:spPr>
          <a:xfrm>
            <a:off x="541467" y="1707069"/>
            <a:ext cx="8061064" cy="1938020"/>
          </a:xfrm>
          <a:prstGeom prst="rect">
            <a:avLst/>
          </a:prstGeom>
          <a:noFill/>
        </p:spPr>
        <p:txBody>
          <a:bodyPr wrap="square" rtlCol="0">
            <a:spAutoFit/>
          </a:bodyPr>
          <a:lstStyle/>
          <a:p>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执行如下代码，得到如图</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12.3</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统计图。</a:t>
            </a: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&gt;temp&lt;-table(</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ssl</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是否破一</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ssl</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播出模式</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生成交叉表</a:t>
            </a: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barplot</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temp,xlab</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播出模式</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ylab</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 "</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频数</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",beside=T,</a:t>
            </a:r>
            <a:endPar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col = c("</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lightblue</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","wheat"))       #</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设置条形图参数</a:t>
            </a: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&gt;legend(1,50,c("</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未破一</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破一</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"),fill=c("</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lightblue</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","wheat")) #</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设置图例参数</a:t>
            </a:r>
          </a:p>
        </p:txBody>
      </p:sp>
      <p:pic>
        <p:nvPicPr>
          <p:cNvPr id="15" name="图片 14"/>
          <p:cNvPicPr/>
          <p:nvPr/>
        </p:nvPicPr>
        <p:blipFill>
          <a:blip r:embed="rId2"/>
          <a:stretch>
            <a:fillRect/>
          </a:stretch>
        </p:blipFill>
        <p:spPr>
          <a:xfrm>
            <a:off x="2668782" y="3307669"/>
            <a:ext cx="4228465" cy="3361690"/>
          </a:xfrm>
          <a:prstGeom prst="rect">
            <a:avLst/>
          </a:prstGeom>
          <a:noFill/>
          <a:ln w="9525">
            <a:noFill/>
          </a:ln>
        </p:spPr>
      </p:pic>
    </p:spTree>
    <p:extLst>
      <p:ext uri="{BB962C8B-B14F-4D97-AF65-F5344CB8AC3E}">
        <p14:creationId xmlns:p14="http://schemas.microsoft.com/office/powerpoint/2010/main" val="2756519107"/>
      </p:ext>
    </p:extLst>
  </p:cSld>
  <p:clrMapOvr>
    <a:masterClrMapping/>
  </p:clrMapOvr>
  <p:transition>
    <p:fade/>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4" name="组合 13"/>
          <p:cNvGrpSpPr/>
          <p:nvPr/>
        </p:nvGrpSpPr>
        <p:grpSpPr>
          <a:xfrm>
            <a:off x="-1" y="-2439"/>
            <a:ext cx="9145786" cy="718410"/>
            <a:chOff x="-1" y="190175"/>
            <a:chExt cx="9145786" cy="525795"/>
          </a:xfrm>
        </p:grpSpPr>
        <p:sp>
          <p:nvSpPr>
            <p:cNvPr id="22" name="任意多边形 21"/>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23"/>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5" name="文本框 6"/>
          <p:cNvSpPr txBox="1"/>
          <p:nvPr/>
        </p:nvSpPr>
        <p:spPr>
          <a:xfrm>
            <a:off x="452232" y="173917"/>
            <a:ext cx="2422458" cy="415498"/>
          </a:xfrm>
          <a:prstGeom prst="rect">
            <a:avLst/>
          </a:prstGeom>
          <a:noFill/>
        </p:spPr>
        <p:txBody>
          <a:bodyPr wrap="none" rtlCol="0">
            <a:spAutoFit/>
          </a:bodyPr>
          <a:lstStyle/>
          <a:p>
            <a:r>
              <a:rPr lang="en-US" altLang="zh-CN" sz="2100" b="1" spc="225" dirty="0">
                <a:solidFill>
                  <a:prstClr val="white"/>
                </a:solidFill>
              </a:rPr>
              <a:t>10.3 </a:t>
            </a:r>
            <a:r>
              <a:rPr lang="zh-CN" altLang="en-US" sz="2100" b="1" spc="225" dirty="0">
                <a:solidFill>
                  <a:prstClr val="white"/>
                </a:solidFill>
              </a:rPr>
              <a:t>描述性分析</a:t>
            </a:r>
          </a:p>
        </p:txBody>
      </p:sp>
      <p:sp>
        <p:nvSpPr>
          <p:cNvPr id="26"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4" name="矩形 3"/>
          <p:cNvSpPr/>
          <p:nvPr/>
        </p:nvSpPr>
        <p:spPr>
          <a:xfrm>
            <a:off x="665174" y="1021590"/>
            <a:ext cx="5257324"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开播时间对破一的影响</a:t>
            </a:r>
          </a:p>
        </p:txBody>
      </p:sp>
      <p:sp>
        <p:nvSpPr>
          <p:cNvPr id="13" name="文本框 27"/>
          <p:cNvSpPr txBox="1"/>
          <p:nvPr/>
        </p:nvSpPr>
        <p:spPr>
          <a:xfrm>
            <a:off x="6401867" y="234392"/>
            <a:ext cx="1617751" cy="300082"/>
          </a:xfrm>
          <a:prstGeom prst="rect">
            <a:avLst/>
          </a:prstGeom>
          <a:noFill/>
        </p:spPr>
        <p:txBody>
          <a:bodyPr wrap="none" rtlCol="0">
            <a:spAutoFit/>
          </a:bodyPr>
          <a:lstStyle/>
          <a:p>
            <a:r>
              <a:rPr lang="zh-CN" altLang="en-US" sz="1350" dirty="0">
                <a:solidFill>
                  <a:prstClr val="white"/>
                </a:solidFill>
              </a:rPr>
              <a:t>第十章 收视率分析</a:t>
            </a:r>
          </a:p>
        </p:txBody>
      </p:sp>
      <p:sp>
        <p:nvSpPr>
          <p:cNvPr id="5" name="TextBox 4"/>
          <p:cNvSpPr txBox="1"/>
          <p:nvPr/>
        </p:nvSpPr>
        <p:spPr>
          <a:xfrm>
            <a:off x="665174" y="1659987"/>
            <a:ext cx="7766446" cy="1630045"/>
          </a:xfrm>
          <a:prstGeom prst="rect">
            <a:avLst/>
          </a:prstGeom>
          <a:noFill/>
        </p:spPr>
        <p:txBody>
          <a:bodyPr wrap="square" rtlCol="0">
            <a:spAutoFit/>
          </a:bodyPr>
          <a:lstStyle/>
          <a:p>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执行如下代码，得到如图</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12.4</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所示统计图。</a:t>
            </a: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&gt;temp&lt;-table(</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ssl</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是否破一</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ssl</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开播时间</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barplot</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temp,xlab</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开播时间</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ylab</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 "</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频数</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",col = c("</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lightblue</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","wheat"))</a:t>
            </a:r>
            <a:endPar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&gt;legend(4,35,c("</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未破一</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破一</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"),fill=c("</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lightblue</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","wheat"))</a:t>
            </a:r>
          </a:p>
        </p:txBody>
      </p:sp>
      <p:pic>
        <p:nvPicPr>
          <p:cNvPr id="15" name="图片 14"/>
          <p:cNvPicPr/>
          <p:nvPr/>
        </p:nvPicPr>
        <p:blipFill>
          <a:blip r:embed="rId2"/>
          <a:stretch>
            <a:fillRect/>
          </a:stretch>
        </p:blipFill>
        <p:spPr>
          <a:xfrm>
            <a:off x="2263474" y="3284764"/>
            <a:ext cx="4124325" cy="2838450"/>
          </a:xfrm>
          <a:prstGeom prst="rect">
            <a:avLst/>
          </a:prstGeom>
          <a:noFill/>
          <a:ln w="9525">
            <a:noFill/>
          </a:ln>
        </p:spPr>
      </p:pic>
    </p:spTree>
    <p:extLst>
      <p:ext uri="{BB962C8B-B14F-4D97-AF65-F5344CB8AC3E}">
        <p14:creationId xmlns:p14="http://schemas.microsoft.com/office/powerpoint/2010/main" val="1305092213"/>
      </p:ext>
    </p:extLst>
  </p:cSld>
  <p:clrMapOvr>
    <a:masterClrMapping/>
  </p:clrMapOvr>
  <p:transition>
    <p:fade/>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4" name="组合 13"/>
          <p:cNvGrpSpPr/>
          <p:nvPr/>
        </p:nvGrpSpPr>
        <p:grpSpPr>
          <a:xfrm>
            <a:off x="-1" y="-2439"/>
            <a:ext cx="9145786" cy="718410"/>
            <a:chOff x="-1" y="190175"/>
            <a:chExt cx="9145786" cy="525795"/>
          </a:xfrm>
        </p:grpSpPr>
        <p:sp>
          <p:nvSpPr>
            <p:cNvPr id="22" name="任意多边形 21"/>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23"/>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5" name="文本框 6"/>
          <p:cNvSpPr txBox="1"/>
          <p:nvPr/>
        </p:nvSpPr>
        <p:spPr>
          <a:xfrm>
            <a:off x="452232" y="173917"/>
            <a:ext cx="2422458" cy="415498"/>
          </a:xfrm>
          <a:prstGeom prst="rect">
            <a:avLst/>
          </a:prstGeom>
          <a:noFill/>
        </p:spPr>
        <p:txBody>
          <a:bodyPr wrap="none" rtlCol="0">
            <a:spAutoFit/>
          </a:bodyPr>
          <a:lstStyle/>
          <a:p>
            <a:r>
              <a:rPr lang="en-US" altLang="zh-CN" sz="2100" b="1" spc="225" dirty="0">
                <a:solidFill>
                  <a:prstClr val="white"/>
                </a:solidFill>
              </a:rPr>
              <a:t>10.3 </a:t>
            </a:r>
            <a:r>
              <a:rPr lang="zh-CN" altLang="en-US" sz="2100" b="1" spc="225" dirty="0">
                <a:solidFill>
                  <a:prstClr val="white"/>
                </a:solidFill>
              </a:rPr>
              <a:t>描述性分析</a:t>
            </a:r>
          </a:p>
        </p:txBody>
      </p:sp>
      <p:sp>
        <p:nvSpPr>
          <p:cNvPr id="26"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4" name="矩形 3"/>
          <p:cNvSpPr/>
          <p:nvPr/>
        </p:nvSpPr>
        <p:spPr>
          <a:xfrm>
            <a:off x="665174" y="1021590"/>
            <a:ext cx="5257324"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原创版权来源对破一的影响</a:t>
            </a:r>
          </a:p>
        </p:txBody>
      </p:sp>
      <p:sp>
        <p:nvSpPr>
          <p:cNvPr id="13" name="文本框 27"/>
          <p:cNvSpPr txBox="1"/>
          <p:nvPr/>
        </p:nvSpPr>
        <p:spPr>
          <a:xfrm>
            <a:off x="6401867" y="234392"/>
            <a:ext cx="1617751" cy="300082"/>
          </a:xfrm>
          <a:prstGeom prst="rect">
            <a:avLst/>
          </a:prstGeom>
          <a:noFill/>
        </p:spPr>
        <p:txBody>
          <a:bodyPr wrap="none" rtlCol="0">
            <a:spAutoFit/>
          </a:bodyPr>
          <a:lstStyle/>
          <a:p>
            <a:r>
              <a:rPr lang="zh-CN" altLang="en-US" sz="1350" dirty="0">
                <a:solidFill>
                  <a:prstClr val="white"/>
                </a:solidFill>
              </a:rPr>
              <a:t>第十章 收视率分析</a:t>
            </a:r>
          </a:p>
        </p:txBody>
      </p:sp>
      <p:sp>
        <p:nvSpPr>
          <p:cNvPr id="5" name="TextBox 4"/>
          <p:cNvSpPr txBox="1"/>
          <p:nvPr/>
        </p:nvSpPr>
        <p:spPr>
          <a:xfrm>
            <a:off x="665175" y="1659987"/>
            <a:ext cx="8140168" cy="1630045"/>
          </a:xfrm>
          <a:prstGeom prst="rect">
            <a:avLst/>
          </a:prstGeom>
          <a:noFill/>
        </p:spPr>
        <p:txBody>
          <a:bodyPr wrap="square" rtlCol="0">
            <a:spAutoFit/>
          </a:bodyPr>
          <a:lstStyle/>
          <a:p>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执行如下代码，得到如图</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12.5</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所示统计图。</a:t>
            </a: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&gt;temp&lt;-table(</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ssl</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是否破一</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ssl</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原创版权来源</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barplot</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temp,xlab</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原创版权来源</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ylab</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 "</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频数</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",col = c("</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lightblue</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","wheat"))</a:t>
            </a:r>
            <a:endPar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&gt;legend(2.5,60,c("</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未破一</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破一</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"),fill=c("</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lightblue</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","wheat"))</a:t>
            </a:r>
          </a:p>
        </p:txBody>
      </p:sp>
      <p:pic>
        <p:nvPicPr>
          <p:cNvPr id="15" name="图片 14"/>
          <p:cNvPicPr/>
          <p:nvPr/>
        </p:nvPicPr>
        <p:blipFill>
          <a:blip r:embed="rId2"/>
          <a:stretch>
            <a:fillRect/>
          </a:stretch>
        </p:blipFill>
        <p:spPr>
          <a:xfrm>
            <a:off x="2268652" y="3333167"/>
            <a:ext cx="4133215" cy="3304540"/>
          </a:xfrm>
          <a:prstGeom prst="rect">
            <a:avLst/>
          </a:prstGeom>
          <a:noFill/>
          <a:ln w="9525">
            <a:noFill/>
          </a:ln>
        </p:spPr>
      </p:pic>
    </p:spTree>
    <p:extLst>
      <p:ext uri="{BB962C8B-B14F-4D97-AF65-F5344CB8AC3E}">
        <p14:creationId xmlns:p14="http://schemas.microsoft.com/office/powerpoint/2010/main" val="417591332"/>
      </p:ext>
    </p:extLst>
  </p:cSld>
  <p:clrMapOvr>
    <a:masterClrMapping/>
  </p:clrMapOvr>
  <p:transition>
    <p:fade/>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4" name="组合 13"/>
          <p:cNvGrpSpPr/>
          <p:nvPr/>
        </p:nvGrpSpPr>
        <p:grpSpPr>
          <a:xfrm>
            <a:off x="-1" y="-2439"/>
            <a:ext cx="9145786" cy="718410"/>
            <a:chOff x="-1" y="190175"/>
            <a:chExt cx="9145786" cy="525795"/>
          </a:xfrm>
        </p:grpSpPr>
        <p:sp>
          <p:nvSpPr>
            <p:cNvPr id="22" name="任意多边形 21"/>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23"/>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5" name="文本框 6"/>
          <p:cNvSpPr txBox="1"/>
          <p:nvPr/>
        </p:nvSpPr>
        <p:spPr>
          <a:xfrm>
            <a:off x="452232" y="173917"/>
            <a:ext cx="2422458" cy="415498"/>
          </a:xfrm>
          <a:prstGeom prst="rect">
            <a:avLst/>
          </a:prstGeom>
          <a:noFill/>
        </p:spPr>
        <p:txBody>
          <a:bodyPr wrap="none" rtlCol="0">
            <a:spAutoFit/>
          </a:bodyPr>
          <a:lstStyle/>
          <a:p>
            <a:r>
              <a:rPr lang="en-US" altLang="zh-CN" sz="2100" b="1" spc="225" dirty="0">
                <a:solidFill>
                  <a:prstClr val="white"/>
                </a:solidFill>
              </a:rPr>
              <a:t>10.3 </a:t>
            </a:r>
            <a:r>
              <a:rPr lang="zh-CN" altLang="en-US" sz="2100" b="1" spc="225" dirty="0">
                <a:solidFill>
                  <a:prstClr val="white"/>
                </a:solidFill>
              </a:rPr>
              <a:t>描述性分析</a:t>
            </a:r>
          </a:p>
        </p:txBody>
      </p:sp>
      <p:sp>
        <p:nvSpPr>
          <p:cNvPr id="26"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4" name="矩形 3"/>
          <p:cNvSpPr/>
          <p:nvPr/>
        </p:nvSpPr>
        <p:spPr>
          <a:xfrm>
            <a:off x="665174" y="1021590"/>
            <a:ext cx="5257324"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播出时间对破一的影响</a:t>
            </a:r>
          </a:p>
        </p:txBody>
      </p:sp>
      <p:sp>
        <p:nvSpPr>
          <p:cNvPr id="13" name="文本框 27"/>
          <p:cNvSpPr txBox="1"/>
          <p:nvPr/>
        </p:nvSpPr>
        <p:spPr>
          <a:xfrm>
            <a:off x="6401867" y="234392"/>
            <a:ext cx="1617751" cy="300082"/>
          </a:xfrm>
          <a:prstGeom prst="rect">
            <a:avLst/>
          </a:prstGeom>
          <a:noFill/>
        </p:spPr>
        <p:txBody>
          <a:bodyPr wrap="none" rtlCol="0">
            <a:spAutoFit/>
          </a:bodyPr>
          <a:lstStyle/>
          <a:p>
            <a:r>
              <a:rPr lang="zh-CN" altLang="en-US" sz="1350" dirty="0">
                <a:solidFill>
                  <a:prstClr val="white"/>
                </a:solidFill>
              </a:rPr>
              <a:t>第十章 收视率分析</a:t>
            </a:r>
          </a:p>
        </p:txBody>
      </p:sp>
      <p:sp>
        <p:nvSpPr>
          <p:cNvPr id="6" name="TextBox 5"/>
          <p:cNvSpPr txBox="1"/>
          <p:nvPr/>
        </p:nvSpPr>
        <p:spPr>
          <a:xfrm>
            <a:off x="562709" y="1688123"/>
            <a:ext cx="8581290" cy="1630045"/>
          </a:xfrm>
          <a:prstGeom prst="rect">
            <a:avLst/>
          </a:prstGeom>
          <a:noFill/>
        </p:spPr>
        <p:txBody>
          <a:bodyPr wrap="square" rtlCol="0">
            <a:spAutoFit/>
          </a:bodyPr>
          <a:lstStyle/>
          <a:p>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执行如下代码，得到如图</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12.6</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所示统计图。</a:t>
            </a: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&gt;temp&lt;-table(</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ssl</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是否破一</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ssl</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播出时段</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barplot</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temp,xlab</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播出时段</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ylab</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 "</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频数</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",col = c("</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lightblue</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","wheat"))</a:t>
            </a:r>
            <a:endPar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&gt;legend(5.5,40,c("</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未破一</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破一</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"),fill=c("</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lightblue</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","wheat"))</a:t>
            </a:r>
            <a:endPar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5" name="图片 14"/>
          <p:cNvPicPr/>
          <p:nvPr/>
        </p:nvPicPr>
        <p:blipFill>
          <a:blip r:embed="rId2"/>
          <a:stretch>
            <a:fillRect/>
          </a:stretch>
        </p:blipFill>
        <p:spPr>
          <a:xfrm>
            <a:off x="2162491" y="3258185"/>
            <a:ext cx="4819015" cy="3599815"/>
          </a:xfrm>
          <a:prstGeom prst="rect">
            <a:avLst/>
          </a:prstGeom>
          <a:noFill/>
          <a:ln w="9525">
            <a:noFill/>
          </a:ln>
        </p:spPr>
      </p:pic>
    </p:spTree>
    <p:extLst>
      <p:ext uri="{BB962C8B-B14F-4D97-AF65-F5344CB8AC3E}">
        <p14:creationId xmlns:p14="http://schemas.microsoft.com/office/powerpoint/2010/main" val="1594014702"/>
      </p:ext>
    </p:extLst>
  </p:cSld>
  <p:clrMapOvr>
    <a:masterClrMapping/>
  </p:clrMapOvr>
  <p:transition>
    <p:fade/>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4" name="组合 13"/>
          <p:cNvGrpSpPr/>
          <p:nvPr/>
        </p:nvGrpSpPr>
        <p:grpSpPr>
          <a:xfrm>
            <a:off x="-1" y="-2439"/>
            <a:ext cx="9145786" cy="718410"/>
            <a:chOff x="-1" y="190175"/>
            <a:chExt cx="9145786" cy="525795"/>
          </a:xfrm>
        </p:grpSpPr>
        <p:sp>
          <p:nvSpPr>
            <p:cNvPr id="22" name="任意多边形 21"/>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23"/>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5" name="文本框 6"/>
          <p:cNvSpPr txBox="1"/>
          <p:nvPr/>
        </p:nvSpPr>
        <p:spPr>
          <a:xfrm>
            <a:off x="452232" y="173917"/>
            <a:ext cx="2422458" cy="415498"/>
          </a:xfrm>
          <a:prstGeom prst="rect">
            <a:avLst/>
          </a:prstGeom>
          <a:noFill/>
        </p:spPr>
        <p:txBody>
          <a:bodyPr wrap="none" rtlCol="0">
            <a:spAutoFit/>
          </a:bodyPr>
          <a:lstStyle/>
          <a:p>
            <a:r>
              <a:rPr lang="en-US" altLang="zh-CN" sz="2100" b="1" spc="225" dirty="0">
                <a:solidFill>
                  <a:prstClr val="white"/>
                </a:solidFill>
              </a:rPr>
              <a:t>10.3 </a:t>
            </a:r>
            <a:r>
              <a:rPr lang="zh-CN" altLang="en-US" sz="2100" b="1" spc="225" dirty="0">
                <a:solidFill>
                  <a:prstClr val="white"/>
                </a:solidFill>
              </a:rPr>
              <a:t>描述性分析</a:t>
            </a:r>
          </a:p>
        </p:txBody>
      </p:sp>
      <p:sp>
        <p:nvSpPr>
          <p:cNvPr id="26"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4" name="矩形 3"/>
          <p:cNvSpPr/>
          <p:nvPr/>
        </p:nvSpPr>
        <p:spPr>
          <a:xfrm>
            <a:off x="665174" y="1021590"/>
            <a:ext cx="5257324"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每集长度对破一的影响</a:t>
            </a:r>
          </a:p>
        </p:txBody>
      </p:sp>
      <p:sp>
        <p:nvSpPr>
          <p:cNvPr id="13" name="文本框 27"/>
          <p:cNvSpPr txBox="1"/>
          <p:nvPr/>
        </p:nvSpPr>
        <p:spPr>
          <a:xfrm>
            <a:off x="6401867" y="234392"/>
            <a:ext cx="1617751" cy="300082"/>
          </a:xfrm>
          <a:prstGeom prst="rect">
            <a:avLst/>
          </a:prstGeom>
          <a:noFill/>
        </p:spPr>
        <p:txBody>
          <a:bodyPr wrap="none" rtlCol="0">
            <a:spAutoFit/>
          </a:bodyPr>
          <a:lstStyle/>
          <a:p>
            <a:r>
              <a:rPr lang="zh-CN" altLang="en-US" sz="1350" dirty="0">
                <a:solidFill>
                  <a:prstClr val="white"/>
                </a:solidFill>
              </a:rPr>
              <a:t>第十章 收视率分析</a:t>
            </a:r>
          </a:p>
        </p:txBody>
      </p:sp>
      <p:sp>
        <p:nvSpPr>
          <p:cNvPr id="5" name="TextBox 4"/>
          <p:cNvSpPr txBox="1"/>
          <p:nvPr/>
        </p:nvSpPr>
        <p:spPr>
          <a:xfrm>
            <a:off x="660497" y="1621879"/>
            <a:ext cx="4110714" cy="3969385"/>
          </a:xfrm>
          <a:prstGeom prst="rect">
            <a:avLst/>
          </a:prstGeom>
          <a:noFill/>
        </p:spPr>
        <p:txBody>
          <a:bodyPr wrap="square" rtlCol="0">
            <a:spAutoFit/>
          </a:bodyPr>
          <a:lstStyle/>
          <a:p>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从箱线图可以看出，综艺季每集时间长度越长，其收视破一率越高。一般时间集中在</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90</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分钟的居多，但是有</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7</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个播放时间为</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20</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分钟以下的极端值，查询原始数据，发现分别为《跑男来了</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》《跑男来了</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》、《跑男来了</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》、《我爱挑战》、《笑傲江湖</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前传》、《极限挑战前传》、《女神新装前传》，这些都是收视率很高的综艺节目《奔跑吧兄弟》、《无限挑战》、《女神新装》播放前或播放后的衍生节目，一般观众在对节目意犹未尽的同时也倾向于把衍生节目观看了，所以它们的收视率也被带动了起来。</a:t>
            </a:r>
          </a:p>
        </p:txBody>
      </p:sp>
      <p:pic>
        <p:nvPicPr>
          <p:cNvPr id="16" name="图片 15"/>
          <p:cNvPicPr/>
          <p:nvPr/>
        </p:nvPicPr>
        <p:blipFill>
          <a:blip r:embed="rId2"/>
          <a:stretch>
            <a:fillRect/>
          </a:stretch>
        </p:blipFill>
        <p:spPr>
          <a:xfrm>
            <a:off x="4863825" y="1624330"/>
            <a:ext cx="3818890" cy="3609340"/>
          </a:xfrm>
          <a:prstGeom prst="rect">
            <a:avLst/>
          </a:prstGeom>
          <a:noFill/>
          <a:ln w="9525">
            <a:noFill/>
          </a:ln>
        </p:spPr>
      </p:pic>
    </p:spTree>
    <p:extLst>
      <p:ext uri="{BB962C8B-B14F-4D97-AF65-F5344CB8AC3E}">
        <p14:creationId xmlns:p14="http://schemas.microsoft.com/office/powerpoint/2010/main" val="262324815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63" name="文本框 27"/>
          <p:cNvSpPr txBox="1"/>
          <p:nvPr/>
        </p:nvSpPr>
        <p:spPr>
          <a:xfrm>
            <a:off x="6373325" y="234392"/>
            <a:ext cx="1101584" cy="300082"/>
          </a:xfrm>
          <a:prstGeom prst="rect">
            <a:avLst/>
          </a:prstGeom>
          <a:noFill/>
        </p:spPr>
        <p:txBody>
          <a:bodyPr wrap="none" rtlCol="0">
            <a:spAutoFit/>
          </a:bodyPr>
          <a:lstStyle/>
          <a:p>
            <a:r>
              <a:rPr lang="zh-CN" altLang="en-US" sz="1350" dirty="0">
                <a:solidFill>
                  <a:prstClr val="white"/>
                </a:solidFill>
              </a:rPr>
              <a:t>第一章 绪论</a:t>
            </a:r>
          </a:p>
        </p:txBody>
      </p:sp>
      <p:sp>
        <p:nvSpPr>
          <p:cNvPr id="46" name="文本框 6"/>
          <p:cNvSpPr txBox="1"/>
          <p:nvPr/>
        </p:nvSpPr>
        <p:spPr>
          <a:xfrm>
            <a:off x="452232" y="173917"/>
            <a:ext cx="3175869" cy="415498"/>
          </a:xfrm>
          <a:prstGeom prst="rect">
            <a:avLst/>
          </a:prstGeom>
          <a:noFill/>
        </p:spPr>
        <p:txBody>
          <a:bodyPr wrap="none" rtlCol="0">
            <a:spAutoFit/>
          </a:bodyPr>
          <a:lstStyle/>
          <a:p>
            <a:r>
              <a:rPr lang="en-US" altLang="zh-CN" sz="2100" b="1" spc="225" dirty="0">
                <a:solidFill>
                  <a:prstClr val="white"/>
                </a:solidFill>
              </a:rPr>
              <a:t>1.2</a:t>
            </a:r>
            <a:r>
              <a:rPr lang="zh-CN" altLang="en-US" sz="2100" b="1" spc="225" dirty="0">
                <a:solidFill>
                  <a:prstClr val="white"/>
                </a:solidFill>
              </a:rPr>
              <a:t> 正确的数据思维观</a:t>
            </a:r>
          </a:p>
        </p:txBody>
      </p:sp>
      <p:sp>
        <p:nvSpPr>
          <p:cNvPr id="13" name="文本框 12"/>
          <p:cNvSpPr txBox="1"/>
          <p:nvPr/>
        </p:nvSpPr>
        <p:spPr>
          <a:xfrm>
            <a:off x="541465" y="781992"/>
            <a:ext cx="2764443"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en-US" sz="2400" dirty="0">
                <a:solidFill>
                  <a:schemeClr val="tx1">
                    <a:lumMod val="75000"/>
                    <a:lumOff val="25000"/>
                  </a:schemeClr>
                </a:solidFill>
              </a:rPr>
              <a:t>逻辑思维</a:t>
            </a:r>
            <a:endParaRPr kumimoji="1" lang="zh-CN" altLang="en-US" sz="2400" dirty="0">
              <a:solidFill>
                <a:schemeClr val="tx1">
                  <a:lumMod val="75000"/>
                  <a:lumOff val="25000"/>
                </a:schemeClr>
              </a:solidFill>
            </a:endParaRPr>
          </a:p>
        </p:txBody>
      </p:sp>
      <p:sp>
        <p:nvSpPr>
          <p:cNvPr id="8" name="TextBox 7"/>
          <p:cNvSpPr txBox="1"/>
          <p:nvPr/>
        </p:nvSpPr>
        <p:spPr>
          <a:xfrm>
            <a:off x="914400" y="1505243"/>
            <a:ext cx="7695028" cy="2246769"/>
          </a:xfrm>
          <a:prstGeom prst="rect">
            <a:avLst/>
          </a:prstGeom>
          <a:noFill/>
        </p:spPr>
        <p:txBody>
          <a:bodyPr wrap="square" rtlCol="0">
            <a:spAutoFit/>
          </a:bodyPr>
          <a:lstStyle/>
          <a:p>
            <a:r>
              <a:rPr lang="en-US" altLang="zh-CN" sz="2000" dirty="0">
                <a:solidFill>
                  <a:schemeClr val="tx1">
                    <a:lumMod val="75000"/>
                    <a:lumOff val="25000"/>
                  </a:schemeClr>
                </a:solidFill>
              </a:rPr>
              <a:t>(3)</a:t>
            </a:r>
            <a:r>
              <a:rPr lang="zh-CN" altLang="zh-CN" sz="2000" dirty="0">
                <a:solidFill>
                  <a:schemeClr val="tx1">
                    <a:lumMod val="75000"/>
                    <a:lumOff val="25000"/>
                  </a:schemeClr>
                </a:solidFill>
              </a:rPr>
              <a:t>抽离</a:t>
            </a:r>
            <a:r>
              <a:rPr lang="en-US" altLang="zh-CN" sz="2000" dirty="0">
                <a:solidFill>
                  <a:schemeClr val="tx1">
                    <a:lumMod val="75000"/>
                    <a:lumOff val="25000"/>
                  </a:schemeClr>
                </a:solidFill>
              </a:rPr>
              <a:t>/</a:t>
            </a:r>
            <a:r>
              <a:rPr lang="zh-CN" altLang="zh-CN" sz="2000" dirty="0">
                <a:solidFill>
                  <a:schemeClr val="tx1">
                    <a:lumMod val="75000"/>
                    <a:lumOff val="25000"/>
                  </a:schemeClr>
                </a:solidFill>
              </a:rPr>
              <a:t>联合思维</a:t>
            </a:r>
          </a:p>
          <a:p>
            <a:r>
              <a:rPr lang="en-US" altLang="zh-CN" sz="2000" dirty="0">
                <a:solidFill>
                  <a:schemeClr val="tx1">
                    <a:lumMod val="75000"/>
                    <a:lumOff val="25000"/>
                  </a:schemeClr>
                </a:solidFill>
              </a:rPr>
              <a:t>       </a:t>
            </a:r>
            <a:r>
              <a:rPr lang="zh-CN" altLang="zh-CN" sz="2000" dirty="0">
                <a:solidFill>
                  <a:schemeClr val="tx1">
                    <a:lumMod val="75000"/>
                    <a:lumOff val="25000"/>
                  </a:schemeClr>
                </a:solidFill>
              </a:rPr>
              <a:t>当你从一个旁观者的角度不思考看待数据时，你往往能发现那些经常让我们迷失方向的细枝末节并没有太多的意义，我们迷失方向，忘记了自己的价值，同时深受情绪困扰。这时，你采用抽离思维更加能够帮助到你。</a:t>
            </a:r>
            <a:r>
              <a:rPr lang="en-US" altLang="zh-CN" sz="2000" dirty="0">
                <a:solidFill>
                  <a:schemeClr val="tx1">
                    <a:lumMod val="75000"/>
                    <a:lumOff val="25000"/>
                  </a:schemeClr>
                </a:solidFill>
              </a:rPr>
              <a:t>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       </a:t>
            </a:r>
            <a:r>
              <a:rPr lang="zh-CN" altLang="zh-CN" sz="2000" dirty="0">
                <a:solidFill>
                  <a:schemeClr val="tx1">
                    <a:lumMod val="75000"/>
                    <a:lumOff val="25000"/>
                  </a:schemeClr>
                </a:solidFill>
              </a:rPr>
              <a:t>关键：多种分析方法，多角度看问题，不要钻牛角尖，多学习别人的好方法，学会集思广益，发散性思维。</a:t>
            </a:r>
          </a:p>
        </p:txBody>
      </p:sp>
    </p:spTree>
    <p:extLst>
      <p:ext uri="{BB962C8B-B14F-4D97-AF65-F5344CB8AC3E}">
        <p14:creationId xmlns:p14="http://schemas.microsoft.com/office/powerpoint/2010/main" val="489972905"/>
      </p:ext>
    </p:extLst>
  </p:cSld>
  <p:clrMapOvr>
    <a:masterClrMapping/>
  </p:clrMapOvr>
  <p:transition>
    <p:fade/>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4" name="组合 13"/>
          <p:cNvGrpSpPr/>
          <p:nvPr/>
        </p:nvGrpSpPr>
        <p:grpSpPr>
          <a:xfrm>
            <a:off x="-1" y="-2439"/>
            <a:ext cx="9145786" cy="718410"/>
            <a:chOff x="-1" y="190175"/>
            <a:chExt cx="9145786" cy="525795"/>
          </a:xfrm>
        </p:grpSpPr>
        <p:sp>
          <p:nvSpPr>
            <p:cNvPr id="22" name="任意多边形 21"/>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23"/>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5" name="文本框 6"/>
          <p:cNvSpPr txBox="1"/>
          <p:nvPr/>
        </p:nvSpPr>
        <p:spPr>
          <a:xfrm>
            <a:off x="452232" y="173917"/>
            <a:ext cx="2422458" cy="415498"/>
          </a:xfrm>
          <a:prstGeom prst="rect">
            <a:avLst/>
          </a:prstGeom>
          <a:noFill/>
        </p:spPr>
        <p:txBody>
          <a:bodyPr wrap="none" rtlCol="0">
            <a:spAutoFit/>
          </a:bodyPr>
          <a:lstStyle/>
          <a:p>
            <a:r>
              <a:rPr lang="en-US" altLang="zh-CN" sz="2100" b="1" spc="225" dirty="0">
                <a:solidFill>
                  <a:prstClr val="white"/>
                </a:solidFill>
              </a:rPr>
              <a:t>10.3 </a:t>
            </a:r>
            <a:r>
              <a:rPr lang="zh-CN" altLang="en-US" sz="2100" b="1" spc="225" dirty="0">
                <a:solidFill>
                  <a:prstClr val="white"/>
                </a:solidFill>
              </a:rPr>
              <a:t>描述性分析</a:t>
            </a:r>
          </a:p>
        </p:txBody>
      </p:sp>
      <p:sp>
        <p:nvSpPr>
          <p:cNvPr id="26"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4" name="矩形 3"/>
          <p:cNvSpPr/>
          <p:nvPr/>
        </p:nvSpPr>
        <p:spPr>
          <a:xfrm>
            <a:off x="665174" y="1021590"/>
            <a:ext cx="5257324"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节目类型对破一的影响</a:t>
            </a:r>
          </a:p>
        </p:txBody>
      </p:sp>
      <p:sp>
        <p:nvSpPr>
          <p:cNvPr id="13" name="文本框 27"/>
          <p:cNvSpPr txBox="1"/>
          <p:nvPr/>
        </p:nvSpPr>
        <p:spPr>
          <a:xfrm>
            <a:off x="6401867" y="234392"/>
            <a:ext cx="1617751" cy="300082"/>
          </a:xfrm>
          <a:prstGeom prst="rect">
            <a:avLst/>
          </a:prstGeom>
          <a:noFill/>
        </p:spPr>
        <p:txBody>
          <a:bodyPr wrap="none" rtlCol="0">
            <a:spAutoFit/>
          </a:bodyPr>
          <a:lstStyle/>
          <a:p>
            <a:r>
              <a:rPr lang="zh-CN" altLang="en-US" sz="1350" dirty="0">
                <a:solidFill>
                  <a:prstClr val="white"/>
                </a:solidFill>
              </a:rPr>
              <a:t>第十章 收视率分析</a:t>
            </a:r>
          </a:p>
        </p:txBody>
      </p:sp>
      <p:sp>
        <p:nvSpPr>
          <p:cNvPr id="5" name="TextBox 4"/>
          <p:cNvSpPr txBox="1"/>
          <p:nvPr/>
        </p:nvSpPr>
        <p:spPr>
          <a:xfrm>
            <a:off x="665174" y="1638398"/>
            <a:ext cx="8124814" cy="1198880"/>
          </a:xfrm>
          <a:prstGeom prst="rect">
            <a:avLst/>
          </a:prstGeom>
          <a:noFill/>
        </p:spPr>
        <p:txBody>
          <a:bodyPr wrap="square" rtlCol="0">
            <a:spAutoFit/>
          </a:bodyPr>
          <a:lstStyle/>
          <a:p>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执行如下代码，得到如图</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12.8</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所示统计图。</a:t>
            </a:r>
          </a:p>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&gt;temp&lt;-table(</a:t>
            </a:r>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ssl</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是否破一</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ssl</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类型</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a:t>
            </a:r>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barplot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temp,xlab</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类型</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ylab</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 "</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频数</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col = c("</a:t>
            </a:r>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lightblue</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","wheat"))</a:t>
            </a:r>
            <a:endPar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&gt;legend(8.5,25,c("</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未破一</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破一</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"),fill=c("</a:t>
            </a:r>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lightblue</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","wheat"))</a:t>
            </a:r>
          </a:p>
        </p:txBody>
      </p:sp>
      <p:pic>
        <p:nvPicPr>
          <p:cNvPr id="15" name="图片 14"/>
          <p:cNvPicPr/>
          <p:nvPr/>
        </p:nvPicPr>
        <p:blipFill>
          <a:blip r:embed="rId2"/>
          <a:stretch>
            <a:fillRect/>
          </a:stretch>
        </p:blipFill>
        <p:spPr>
          <a:xfrm>
            <a:off x="1578309" y="2983961"/>
            <a:ext cx="5976042" cy="3262093"/>
          </a:xfrm>
          <a:prstGeom prst="rect">
            <a:avLst/>
          </a:prstGeom>
          <a:noFill/>
          <a:ln w="9525">
            <a:noFill/>
          </a:ln>
        </p:spPr>
      </p:pic>
    </p:spTree>
    <p:extLst>
      <p:ext uri="{BB962C8B-B14F-4D97-AF65-F5344CB8AC3E}">
        <p14:creationId xmlns:p14="http://schemas.microsoft.com/office/powerpoint/2010/main" val="2160759379"/>
      </p:ext>
    </p:extLst>
  </p:cSld>
  <p:clrMapOvr>
    <a:masterClrMapping/>
  </p:clrMapOvr>
  <p:transition>
    <p:fade/>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组合 66"/>
          <p:cNvGrpSpPr/>
          <p:nvPr/>
        </p:nvGrpSpPr>
        <p:grpSpPr>
          <a:xfrm>
            <a:off x="1739368" y="4378157"/>
            <a:ext cx="5693399" cy="415498"/>
            <a:chOff x="1807265" y="2462595"/>
            <a:chExt cx="5693399" cy="415498"/>
          </a:xfrm>
        </p:grpSpPr>
        <p:sp>
          <p:nvSpPr>
            <p:cNvPr id="47" name="圆角矩形 46"/>
            <p:cNvSpPr/>
            <p:nvPr/>
          </p:nvSpPr>
          <p:spPr>
            <a:xfrm>
              <a:off x="1807265" y="2478527"/>
              <a:ext cx="5693399" cy="394154"/>
            </a:xfrm>
            <a:prstGeom prst="roundRect">
              <a:avLst>
                <a:gd name="adj" fmla="val 20658"/>
              </a:avLst>
            </a:prstGeom>
            <a:solidFill>
              <a:srgbClr val="3D89B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矩形 47"/>
            <p:cNvSpPr/>
            <p:nvPr/>
          </p:nvSpPr>
          <p:spPr>
            <a:xfrm>
              <a:off x="1883286" y="2462595"/>
              <a:ext cx="2629246" cy="415498"/>
            </a:xfrm>
            <a:prstGeom prst="rect">
              <a:avLst/>
            </a:prstGeom>
          </p:spPr>
          <p:txBody>
            <a:bodyPr wrap="none">
              <a:spAutoFit/>
            </a:bodyPr>
            <a:lstStyle/>
            <a:p>
              <a:r>
                <a:rPr lang="en-US" altLang="zh-CN" sz="2100" spc="225" dirty="0">
                  <a:solidFill>
                    <a:schemeClr val="bg1"/>
                  </a:solidFill>
                  <a:latin typeface="微软雅黑" panose="020B0503020204020204" pitchFamily="34" charset="-122"/>
                  <a:ea typeface="微软雅黑" panose="020B0503020204020204" pitchFamily="34" charset="-122"/>
                </a:rPr>
                <a:t>10.4</a:t>
              </a:r>
              <a:r>
                <a:rPr lang="zh-CN" altLang="en-US" sz="2100" spc="225" dirty="0">
                  <a:solidFill>
                    <a:schemeClr val="bg1"/>
                  </a:solidFill>
                  <a:latin typeface="微软雅黑" panose="020B0503020204020204" pitchFamily="34" charset="-122"/>
                  <a:ea typeface="微软雅黑" panose="020B0503020204020204" pitchFamily="34" charset="-122"/>
                </a:rPr>
                <a:t>　总结与建议</a:t>
              </a:r>
              <a:endParaRPr lang="zh-CN" sz="2100" spc="225" dirty="0">
                <a:solidFill>
                  <a:schemeClr val="bg1"/>
                </a:solidFill>
                <a:latin typeface="微软雅黑" panose="020B0503020204020204" pitchFamily="34" charset="-122"/>
                <a:ea typeface="微软雅黑" panose="020B0503020204020204" pitchFamily="34" charset="-122"/>
              </a:endParaRPr>
            </a:p>
          </p:txBody>
        </p:sp>
      </p:grpSp>
      <p:grpSp>
        <p:nvGrpSpPr>
          <p:cNvPr id="68" name="组合 67"/>
          <p:cNvGrpSpPr/>
          <p:nvPr/>
        </p:nvGrpSpPr>
        <p:grpSpPr>
          <a:xfrm>
            <a:off x="1717312" y="2664368"/>
            <a:ext cx="5693399" cy="426278"/>
            <a:chOff x="1807265" y="2935089"/>
            <a:chExt cx="5693399" cy="426278"/>
          </a:xfrm>
        </p:grpSpPr>
        <p:sp>
          <p:nvSpPr>
            <p:cNvPr id="49"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矩形 49"/>
            <p:cNvSpPr/>
            <p:nvPr/>
          </p:nvSpPr>
          <p:spPr>
            <a:xfrm>
              <a:off x="1881814" y="2945869"/>
              <a:ext cx="2629246" cy="415498"/>
            </a:xfrm>
            <a:prstGeom prst="rect">
              <a:avLst/>
            </a:prstGeom>
          </p:spPr>
          <p:txBody>
            <a:bodyPr wrap="none">
              <a:spAutoFit/>
            </a:bodyPr>
            <a:lstStyle/>
            <a:p>
              <a:pPr algn="l"/>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10.1</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背景与目标</a:t>
              </a:r>
            </a:p>
          </p:txBody>
        </p:sp>
      </p:gr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1" name="组合 40"/>
          <p:cNvGrpSpPr/>
          <p:nvPr/>
        </p:nvGrpSpPr>
        <p:grpSpPr>
          <a:xfrm>
            <a:off x="1719252" y="3222675"/>
            <a:ext cx="5693399" cy="426278"/>
            <a:chOff x="1807265" y="2935089"/>
            <a:chExt cx="5693399" cy="426278"/>
          </a:xfrm>
        </p:grpSpPr>
        <p:sp>
          <p:nvSpPr>
            <p:cNvPr id="42" name="圆角矩形 41"/>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4" name="矩形 43"/>
            <p:cNvSpPr/>
            <p:nvPr/>
          </p:nvSpPr>
          <p:spPr>
            <a:xfrm>
              <a:off x="1881814" y="2945869"/>
              <a:ext cx="2331087" cy="415498"/>
            </a:xfrm>
            <a:prstGeom prst="rect">
              <a:avLst/>
            </a:prstGeom>
          </p:spPr>
          <p:txBody>
            <a:bodyPr wrap="none">
              <a:spAutoFit/>
            </a:bodyPr>
            <a:lstStyle/>
            <a:p>
              <a:pPr algn="l"/>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10.2</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数据说明</a:t>
              </a:r>
            </a:p>
          </p:txBody>
        </p:sp>
      </p:grpSp>
      <p:grpSp>
        <p:nvGrpSpPr>
          <p:cNvPr id="28" name="组合 27"/>
          <p:cNvGrpSpPr/>
          <p:nvPr/>
        </p:nvGrpSpPr>
        <p:grpSpPr>
          <a:xfrm>
            <a:off x="1735545" y="3786231"/>
            <a:ext cx="5693399" cy="426278"/>
            <a:chOff x="1807265" y="2935089"/>
            <a:chExt cx="5693399" cy="426278"/>
          </a:xfrm>
        </p:grpSpPr>
        <p:sp>
          <p:nvSpPr>
            <p:cNvPr id="29" name="圆角矩形 2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 name="矩形 29"/>
            <p:cNvSpPr/>
            <p:nvPr/>
          </p:nvSpPr>
          <p:spPr>
            <a:xfrm>
              <a:off x="1881814" y="2945869"/>
              <a:ext cx="2629246"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10.3</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描述性分析</a:t>
              </a:r>
            </a:p>
          </p:txBody>
        </p:sp>
      </p:grpSp>
      <p:grpSp>
        <p:nvGrpSpPr>
          <p:cNvPr id="31" name="组合 30"/>
          <p:cNvGrpSpPr/>
          <p:nvPr/>
        </p:nvGrpSpPr>
        <p:grpSpPr>
          <a:xfrm>
            <a:off x="690257" y="889039"/>
            <a:ext cx="7832785" cy="808938"/>
            <a:chOff x="2788580" y="1152524"/>
            <a:chExt cx="3730770" cy="781050"/>
          </a:xfrm>
        </p:grpSpPr>
        <p:grpSp>
          <p:nvGrpSpPr>
            <p:cNvPr id="33" name="组合 32"/>
            <p:cNvGrpSpPr/>
            <p:nvPr/>
          </p:nvGrpSpPr>
          <p:grpSpPr>
            <a:xfrm>
              <a:off x="2788580" y="1152524"/>
              <a:ext cx="3730770" cy="781050"/>
              <a:chOff x="3725790" y="847725"/>
              <a:chExt cx="3730770" cy="781050"/>
            </a:xfrm>
          </p:grpSpPr>
          <p:grpSp>
            <p:nvGrpSpPr>
              <p:cNvPr id="37" name="组合 36"/>
              <p:cNvGrpSpPr/>
              <p:nvPr/>
            </p:nvGrpSpPr>
            <p:grpSpPr>
              <a:xfrm>
                <a:off x="3725790" y="1019175"/>
                <a:ext cx="627135" cy="609600"/>
                <a:chOff x="3725790" y="1019175"/>
                <a:chExt cx="627135" cy="609600"/>
              </a:xfrm>
            </p:grpSpPr>
            <p:sp>
              <p:nvSpPr>
                <p:cNvPr id="45" name="任意多边形 44"/>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直角三角形 45"/>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flipH="1">
                <a:off x="6829425" y="1019175"/>
                <a:ext cx="627135" cy="609600"/>
                <a:chOff x="3725790" y="1019175"/>
                <a:chExt cx="627135" cy="609600"/>
              </a:xfrm>
            </p:grpSpPr>
            <p:sp>
              <p:nvSpPr>
                <p:cNvPr id="40" name="任意多边形 3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直角三角形 4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矩形 3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文本框 14"/>
            <p:cNvSpPr txBox="1"/>
            <p:nvPr/>
          </p:nvSpPr>
          <p:spPr>
            <a:xfrm>
              <a:off x="3902210" y="1168439"/>
              <a:ext cx="1503510" cy="505182"/>
            </a:xfrm>
            <a:prstGeom prst="rect">
              <a:avLst/>
            </a:prstGeom>
            <a:noFill/>
          </p:spPr>
          <p:txBody>
            <a:bodyPr wrap="none" rtlCol="0">
              <a:spAutoFit/>
            </a:bodyPr>
            <a:lstStyle/>
            <a:p>
              <a:r>
                <a:rPr lang="zh-CN" altLang="en-US" sz="2800" dirty="0">
                  <a:solidFill>
                    <a:srgbClr val="C00000"/>
                  </a:solidFill>
                </a:rPr>
                <a:t>第十章 收视率</a:t>
              </a:r>
              <a:r>
                <a:rPr lang="zh-CN" altLang="zh-CN" sz="2800" dirty="0">
                  <a:solidFill>
                    <a:srgbClr val="C00000"/>
                  </a:solidFill>
                </a:rPr>
                <a:t>分析</a:t>
              </a:r>
              <a:endParaRPr lang="zh-CN" altLang="en-US" sz="2800" dirty="0">
                <a:solidFill>
                  <a:srgbClr val="C00000"/>
                </a:solidFill>
              </a:endParaRPr>
            </a:p>
          </p:txBody>
        </p:sp>
      </p:grpSp>
    </p:spTree>
    <p:extLst>
      <p:ext uri="{BB962C8B-B14F-4D97-AF65-F5344CB8AC3E}">
        <p14:creationId xmlns:p14="http://schemas.microsoft.com/office/powerpoint/2010/main" val="3775442041"/>
      </p:ext>
    </p:extLst>
  </p:cSld>
  <p:clrMapOvr>
    <a:masterClrMapping/>
  </p:clrMapOvr>
  <p:transition>
    <p:fade/>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TextBox 11"/>
          <p:cNvSpPr txBox="1"/>
          <p:nvPr/>
        </p:nvSpPr>
        <p:spPr>
          <a:xfrm>
            <a:off x="1023045" y="1724590"/>
            <a:ext cx="7516044" cy="3784600"/>
          </a:xfrm>
          <a:prstGeom prst="rect">
            <a:avLst/>
          </a:prstGeom>
          <a:noFill/>
        </p:spPr>
        <p:txBody>
          <a:bodyPr wrap="square" rtlCol="0">
            <a:spAutoFit/>
          </a:bodyPr>
          <a:lstStyle/>
          <a:p>
            <a:pPr indent="457200" algn="just"/>
            <a:r>
              <a:rPr lang="zh-CN"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看了这么多的因素，综艺节目是否能破一在观众眼里已经有了一个大概的轮廓——第三季度晚上八九十一点季播的户外竞技类、明星对抗类、婚姻速配类综艺节目破一的可能性更大。以后就在这个时间段看这些类型的综艺节目，进行挖宝咯！</a:t>
            </a:r>
          </a:p>
          <a:p>
            <a:pPr indent="457200" algn="just"/>
            <a:r>
              <a:rPr lang="zh-CN"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虽然只是分析了</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2015</a:t>
            </a:r>
            <a:r>
              <a:rPr lang="zh-CN"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年四大卫视的综艺节目情况，存在很多不足。</a:t>
            </a:r>
          </a:p>
          <a:p>
            <a:pPr indent="457200" algn="just"/>
            <a:r>
              <a:rPr lang="zh-CN"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本案例分析的指标比较简单，利用描述性分析方法就可完成。如果指标过于复杂，就需要增加数据建模部分。</a:t>
            </a:r>
          </a:p>
        </p:txBody>
      </p:sp>
      <p:grpSp>
        <p:nvGrpSpPr>
          <p:cNvPr id="14" name="组合 13"/>
          <p:cNvGrpSpPr/>
          <p:nvPr/>
        </p:nvGrpSpPr>
        <p:grpSpPr>
          <a:xfrm>
            <a:off x="-1" y="-2439"/>
            <a:ext cx="9145786" cy="718410"/>
            <a:chOff x="-1" y="190175"/>
            <a:chExt cx="9145786" cy="525795"/>
          </a:xfrm>
        </p:grpSpPr>
        <p:sp>
          <p:nvSpPr>
            <p:cNvPr id="22" name="任意多边形 21"/>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23"/>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5" name="文本框 6"/>
          <p:cNvSpPr txBox="1"/>
          <p:nvPr/>
        </p:nvSpPr>
        <p:spPr>
          <a:xfrm>
            <a:off x="452232" y="173917"/>
            <a:ext cx="2422458" cy="415498"/>
          </a:xfrm>
          <a:prstGeom prst="rect">
            <a:avLst/>
          </a:prstGeom>
          <a:noFill/>
        </p:spPr>
        <p:txBody>
          <a:bodyPr wrap="none" rtlCol="0">
            <a:spAutoFit/>
          </a:bodyPr>
          <a:lstStyle/>
          <a:p>
            <a:r>
              <a:rPr lang="en-US" altLang="zh-CN" sz="2100" b="1" spc="225" dirty="0">
                <a:solidFill>
                  <a:prstClr val="white"/>
                </a:solidFill>
              </a:rPr>
              <a:t>10.4 </a:t>
            </a:r>
            <a:r>
              <a:rPr lang="zh-CN" altLang="en-US" sz="2100" b="1" spc="225" dirty="0">
                <a:solidFill>
                  <a:prstClr val="white"/>
                </a:solidFill>
              </a:rPr>
              <a:t>总结与建议</a:t>
            </a:r>
          </a:p>
        </p:txBody>
      </p:sp>
      <p:sp>
        <p:nvSpPr>
          <p:cNvPr id="26"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3" name="文本框 27"/>
          <p:cNvSpPr txBox="1"/>
          <p:nvPr/>
        </p:nvSpPr>
        <p:spPr>
          <a:xfrm>
            <a:off x="6401867" y="234392"/>
            <a:ext cx="1617751" cy="300082"/>
          </a:xfrm>
          <a:prstGeom prst="rect">
            <a:avLst/>
          </a:prstGeom>
          <a:noFill/>
        </p:spPr>
        <p:txBody>
          <a:bodyPr wrap="none" rtlCol="0">
            <a:spAutoFit/>
          </a:bodyPr>
          <a:lstStyle/>
          <a:p>
            <a:r>
              <a:rPr lang="zh-CN" altLang="en-US" sz="1350" dirty="0">
                <a:solidFill>
                  <a:prstClr val="white"/>
                </a:solidFill>
              </a:rPr>
              <a:t>第十章 收视率分析</a:t>
            </a:r>
          </a:p>
        </p:txBody>
      </p:sp>
    </p:spTree>
    <p:extLst>
      <p:ext uri="{BB962C8B-B14F-4D97-AF65-F5344CB8AC3E}">
        <p14:creationId xmlns:p14="http://schemas.microsoft.com/office/powerpoint/2010/main" val="3227805609"/>
      </p:ext>
    </p:extLst>
  </p:cSld>
  <p:clrMapOvr>
    <a:masterClrMapping/>
  </p:clrMapOvr>
  <p:transition>
    <p:fade/>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690257" y="889039"/>
            <a:ext cx="7832785" cy="808938"/>
            <a:chOff x="2788580" y="1152524"/>
            <a:chExt cx="3730770" cy="781050"/>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4"/>
            <p:cNvSpPr txBox="1"/>
            <p:nvPr/>
          </p:nvSpPr>
          <p:spPr>
            <a:xfrm>
              <a:off x="3619536" y="1206188"/>
              <a:ext cx="2197909" cy="505182"/>
            </a:xfrm>
            <a:prstGeom prst="rect">
              <a:avLst/>
            </a:prstGeom>
            <a:noFill/>
          </p:spPr>
          <p:txBody>
            <a:bodyPr wrap="square" rtlCol="0">
              <a:spAutoFit/>
            </a:bodyPr>
            <a:lstStyle/>
            <a:p>
              <a:r>
                <a:rPr lang="zh-CN" altLang="en-US" sz="2800" dirty="0">
                  <a:solidFill>
                    <a:srgbClr val="C00000"/>
                  </a:solidFill>
                </a:rPr>
                <a:t>第十一章 其它数据分析案例</a:t>
              </a:r>
            </a:p>
          </p:txBody>
        </p:sp>
      </p:grpSp>
      <p:grpSp>
        <p:nvGrpSpPr>
          <p:cNvPr id="67" name="组合 66"/>
          <p:cNvGrpSpPr/>
          <p:nvPr/>
        </p:nvGrpSpPr>
        <p:grpSpPr>
          <a:xfrm>
            <a:off x="1751096" y="2536531"/>
            <a:ext cx="5693399" cy="415498"/>
            <a:chOff x="1807265" y="2462595"/>
            <a:chExt cx="5693399" cy="415498"/>
          </a:xfrm>
        </p:grpSpPr>
        <p:sp>
          <p:nvSpPr>
            <p:cNvPr id="47" name="圆角矩形 46"/>
            <p:cNvSpPr/>
            <p:nvPr/>
          </p:nvSpPr>
          <p:spPr>
            <a:xfrm>
              <a:off x="1807265" y="2478527"/>
              <a:ext cx="5693399" cy="394154"/>
            </a:xfrm>
            <a:prstGeom prst="roundRect">
              <a:avLst>
                <a:gd name="adj" fmla="val 20658"/>
              </a:avLst>
            </a:prstGeom>
            <a:solidFill>
              <a:srgbClr val="3D89B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矩形 47"/>
            <p:cNvSpPr/>
            <p:nvPr/>
          </p:nvSpPr>
          <p:spPr>
            <a:xfrm>
              <a:off x="1883286" y="2462595"/>
              <a:ext cx="3225563" cy="415498"/>
            </a:xfrm>
            <a:prstGeom prst="rect">
              <a:avLst/>
            </a:prstGeom>
          </p:spPr>
          <p:txBody>
            <a:bodyPr wrap="none">
              <a:spAutoFit/>
            </a:bodyPr>
            <a:lstStyle/>
            <a:p>
              <a:r>
                <a:rPr lang="en-US" altLang="zh-CN" sz="2100" spc="225" dirty="0">
                  <a:solidFill>
                    <a:schemeClr val="bg1"/>
                  </a:solidFill>
                  <a:latin typeface="微软雅黑" panose="020B0503020204020204" pitchFamily="34" charset="-122"/>
                  <a:ea typeface="微软雅黑" panose="020B0503020204020204" pitchFamily="34" charset="-122"/>
                </a:rPr>
                <a:t>11.1</a:t>
              </a:r>
              <a:r>
                <a:rPr lang="zh-CN" altLang="en-US" sz="2100" spc="225" dirty="0">
                  <a:solidFill>
                    <a:schemeClr val="bg1"/>
                  </a:solidFill>
                  <a:latin typeface="微软雅黑" panose="020B0503020204020204" pitchFamily="34" charset="-122"/>
                  <a:ea typeface="微软雅黑" panose="020B0503020204020204" pitchFamily="34" charset="-122"/>
                </a:rPr>
                <a:t>　出口预测和预警</a:t>
              </a:r>
              <a:endParaRPr lang="zh-CN" sz="2100" spc="225" dirty="0">
                <a:solidFill>
                  <a:schemeClr val="bg1"/>
                </a:solidFill>
                <a:latin typeface="微软雅黑" panose="020B0503020204020204" pitchFamily="34" charset="-122"/>
                <a:ea typeface="微软雅黑" panose="020B0503020204020204" pitchFamily="34" charset="-122"/>
              </a:endParaRPr>
            </a:p>
          </p:txBody>
        </p:sp>
      </p:gr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1" name="组合 40"/>
          <p:cNvGrpSpPr/>
          <p:nvPr/>
        </p:nvGrpSpPr>
        <p:grpSpPr>
          <a:xfrm>
            <a:off x="1749613" y="3233239"/>
            <a:ext cx="5693399" cy="426278"/>
            <a:chOff x="1807265" y="2935089"/>
            <a:chExt cx="5693399" cy="426278"/>
          </a:xfrm>
        </p:grpSpPr>
        <p:sp>
          <p:nvSpPr>
            <p:cNvPr id="42" name="圆角矩形 41"/>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4" name="矩形 43"/>
            <p:cNvSpPr/>
            <p:nvPr/>
          </p:nvSpPr>
          <p:spPr>
            <a:xfrm>
              <a:off x="1881814" y="2945869"/>
              <a:ext cx="4120039" cy="415498"/>
            </a:xfrm>
            <a:prstGeom prst="rect">
              <a:avLst/>
            </a:prstGeom>
          </p:spPr>
          <p:txBody>
            <a:bodyPr wrap="none">
              <a:spAutoFit/>
            </a:bodyPr>
            <a:lstStyle/>
            <a:p>
              <a:pPr algn="l"/>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11.2</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中外教师教学方法对比</a:t>
              </a:r>
            </a:p>
          </p:txBody>
        </p:sp>
      </p:grpSp>
      <p:grpSp>
        <p:nvGrpSpPr>
          <p:cNvPr id="54" name="组合 53"/>
          <p:cNvGrpSpPr/>
          <p:nvPr/>
        </p:nvGrpSpPr>
        <p:grpSpPr>
          <a:xfrm>
            <a:off x="1749613" y="3968155"/>
            <a:ext cx="5693399" cy="426278"/>
            <a:chOff x="1807265" y="2935089"/>
            <a:chExt cx="5693399" cy="426278"/>
          </a:xfrm>
        </p:grpSpPr>
        <p:sp>
          <p:nvSpPr>
            <p:cNvPr id="55" name="圆角矩形 54"/>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6" name="矩形 55"/>
            <p:cNvSpPr/>
            <p:nvPr/>
          </p:nvSpPr>
          <p:spPr>
            <a:xfrm>
              <a:off x="1881814" y="2945869"/>
              <a:ext cx="4716356"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11.3</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大宗商品现货期货价格分析</a:t>
              </a:r>
            </a:p>
          </p:txBody>
        </p:sp>
      </p:grpSp>
    </p:spTree>
    <p:extLst>
      <p:ext uri="{BB962C8B-B14F-4D97-AF65-F5344CB8AC3E}">
        <p14:creationId xmlns:p14="http://schemas.microsoft.com/office/powerpoint/2010/main" val="2331992952"/>
      </p:ext>
    </p:extLst>
  </p:cSld>
  <p:clrMapOvr>
    <a:masterClrMapping/>
  </p:clrMapOvr>
  <p:transition>
    <p:fade/>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3018775" cy="415498"/>
          </a:xfrm>
          <a:prstGeom prst="rect">
            <a:avLst/>
          </a:prstGeom>
          <a:noFill/>
        </p:spPr>
        <p:txBody>
          <a:bodyPr wrap="none" rtlCol="0">
            <a:spAutoFit/>
          </a:bodyPr>
          <a:lstStyle/>
          <a:p>
            <a:r>
              <a:rPr lang="en-US" altLang="zh-CN" sz="2100" b="1" spc="225" dirty="0">
                <a:solidFill>
                  <a:prstClr val="white"/>
                </a:solidFill>
              </a:rPr>
              <a:t>11.1 </a:t>
            </a:r>
            <a:r>
              <a:rPr lang="zh-CN" altLang="en-US" sz="2100" b="1" spc="225" dirty="0">
                <a:solidFill>
                  <a:prstClr val="white"/>
                </a:solidFill>
              </a:rPr>
              <a:t>出口预测和预警</a:t>
            </a: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401867" y="234392"/>
            <a:ext cx="2326278" cy="300082"/>
          </a:xfrm>
          <a:prstGeom prst="rect">
            <a:avLst/>
          </a:prstGeom>
          <a:noFill/>
        </p:spPr>
        <p:txBody>
          <a:bodyPr wrap="none" rtlCol="0">
            <a:spAutoFit/>
          </a:bodyPr>
          <a:lstStyle/>
          <a:p>
            <a:r>
              <a:rPr lang="zh-CN" altLang="en-US" sz="1350" dirty="0">
                <a:solidFill>
                  <a:prstClr val="white"/>
                </a:solidFill>
              </a:rPr>
              <a:t>第十一章 其它数据分析案例</a:t>
            </a:r>
          </a:p>
        </p:txBody>
      </p:sp>
      <p:sp>
        <p:nvSpPr>
          <p:cNvPr id="19" name="TextBox 18"/>
          <p:cNvSpPr txBox="1"/>
          <p:nvPr/>
        </p:nvSpPr>
        <p:spPr>
          <a:xfrm>
            <a:off x="633045" y="1012825"/>
            <a:ext cx="7652825" cy="1508105"/>
          </a:xfrm>
          <a:prstGeom prst="rect">
            <a:avLst/>
          </a:prstGeom>
          <a:noFill/>
        </p:spPr>
        <p:txBody>
          <a:bodyPr wrap="square" rtlCol="0">
            <a:spAutoFit/>
          </a:bodyPr>
          <a:lstStyle/>
          <a:p>
            <a:pPr indent="457200" algn="just"/>
            <a:r>
              <a:rPr lang="zh-CN" altLang="zh-CN" dirty="0"/>
              <a:t>海关出口月度数据和订单系统调查（实时）数据</a:t>
            </a:r>
            <a:r>
              <a:rPr lang="zh-CN" altLang="en-US" dirty="0"/>
              <a:t>分别记录了已实现</a:t>
            </a:r>
            <a:r>
              <a:rPr lang="zh-CN" altLang="zh-CN" dirty="0"/>
              <a:t>外贸</a:t>
            </a:r>
            <a:r>
              <a:rPr lang="zh-CN" altLang="en-US" dirty="0"/>
              <a:t>出口和意向出口数据，</a:t>
            </a:r>
            <a:r>
              <a:rPr lang="en-US" altLang="zh-CN" dirty="0"/>
              <a:t>“</a:t>
            </a:r>
            <a:r>
              <a:rPr lang="zh-CN" altLang="zh-CN" dirty="0"/>
              <a:t>订单</a:t>
            </a:r>
            <a:r>
              <a:rPr lang="en-US" altLang="zh-CN" dirty="0"/>
              <a:t>+</a:t>
            </a:r>
            <a:r>
              <a:rPr lang="zh-CN" altLang="zh-CN" dirty="0"/>
              <a:t>清单</a:t>
            </a:r>
            <a:r>
              <a:rPr lang="en-US" altLang="zh-CN" dirty="0"/>
              <a:t>”</a:t>
            </a:r>
            <a:r>
              <a:rPr lang="zh-CN" altLang="zh-CN" dirty="0"/>
              <a:t>监测预警管理系统</a:t>
            </a:r>
            <a:r>
              <a:rPr lang="zh-CN" altLang="en-US" dirty="0"/>
              <a:t>根据</a:t>
            </a:r>
            <a:r>
              <a:rPr lang="zh-CN" altLang="zh-CN" dirty="0"/>
              <a:t>数据</a:t>
            </a:r>
            <a:r>
              <a:rPr lang="zh-CN" altLang="en-US" dirty="0"/>
              <a:t>分析、</a:t>
            </a:r>
            <a:r>
              <a:rPr lang="zh-CN" altLang="zh-CN" dirty="0"/>
              <a:t>建模</a:t>
            </a:r>
            <a:r>
              <a:rPr lang="zh-CN" altLang="en-US" dirty="0"/>
              <a:t>，为政府提供及时可靠的出口预测，对可能发生的情况给出预警。并按地区、行业等做出对比分析。</a:t>
            </a:r>
            <a:endParaRPr lang="en-US" altLang="zh-CN" dirty="0"/>
          </a:p>
          <a:p>
            <a:pPr indent="457200" algn="just"/>
            <a:endPar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856081850"/>
      </p:ext>
    </p:extLst>
  </p:cSld>
  <p:clrMapOvr>
    <a:masterClrMapping/>
  </p:clrMapOvr>
  <p:transition>
    <p:fade/>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3018775" cy="415498"/>
          </a:xfrm>
          <a:prstGeom prst="rect">
            <a:avLst/>
          </a:prstGeom>
          <a:noFill/>
        </p:spPr>
        <p:txBody>
          <a:bodyPr wrap="none" rtlCol="0">
            <a:spAutoFit/>
          </a:bodyPr>
          <a:lstStyle/>
          <a:p>
            <a:r>
              <a:rPr lang="en-US" altLang="zh-CN" sz="2100" b="1" spc="225" dirty="0">
                <a:solidFill>
                  <a:prstClr val="white"/>
                </a:solidFill>
              </a:rPr>
              <a:t>11.1 </a:t>
            </a:r>
            <a:r>
              <a:rPr lang="zh-CN" altLang="en-US" sz="2100" b="1" spc="225" dirty="0">
                <a:solidFill>
                  <a:prstClr val="white"/>
                </a:solidFill>
              </a:rPr>
              <a:t>出口预测和预警</a:t>
            </a: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401867" y="234392"/>
            <a:ext cx="2326278" cy="300082"/>
          </a:xfrm>
          <a:prstGeom prst="rect">
            <a:avLst/>
          </a:prstGeom>
          <a:noFill/>
        </p:spPr>
        <p:txBody>
          <a:bodyPr wrap="none" rtlCol="0">
            <a:spAutoFit/>
          </a:bodyPr>
          <a:lstStyle/>
          <a:p>
            <a:r>
              <a:rPr lang="zh-CN" altLang="en-US" sz="1350" dirty="0">
                <a:solidFill>
                  <a:prstClr val="white"/>
                </a:solidFill>
              </a:rPr>
              <a:t>第十一章 其它数据分析案例</a:t>
            </a:r>
          </a:p>
        </p:txBody>
      </p:sp>
      <p:pic>
        <p:nvPicPr>
          <p:cNvPr id="11" name="图片 10">
            <a:extLst>
              <a:ext uri="{FF2B5EF4-FFF2-40B4-BE49-F238E27FC236}">
                <a16:creationId xmlns:a16="http://schemas.microsoft.com/office/drawing/2014/main" id="{78FB84E4-1EC7-8348-8737-AC1FA11D835E}"/>
              </a:ext>
            </a:extLst>
          </p:cNvPr>
          <p:cNvPicPr/>
          <p:nvPr/>
        </p:nvPicPr>
        <p:blipFill>
          <a:blip r:embed="rId2">
            <a:extLst>
              <a:ext uri="{28A0092B-C50C-407E-A947-70E740481C1C}">
                <a14:useLocalDpi xmlns:a14="http://schemas.microsoft.com/office/drawing/2010/main" val="0"/>
              </a:ext>
            </a:extLst>
          </a:blip>
          <a:stretch>
            <a:fillRect/>
          </a:stretch>
        </p:blipFill>
        <p:spPr>
          <a:xfrm>
            <a:off x="3471007" y="887446"/>
            <a:ext cx="5270500" cy="5270500"/>
          </a:xfrm>
          <a:prstGeom prst="rect">
            <a:avLst/>
          </a:prstGeom>
        </p:spPr>
      </p:pic>
      <p:sp>
        <p:nvSpPr>
          <p:cNvPr id="12" name="TextBox 4">
            <a:extLst>
              <a:ext uri="{FF2B5EF4-FFF2-40B4-BE49-F238E27FC236}">
                <a16:creationId xmlns:a16="http://schemas.microsoft.com/office/drawing/2014/main" id="{3B74F587-0182-964D-BB0A-2900E410844F}"/>
              </a:ext>
            </a:extLst>
          </p:cNvPr>
          <p:cNvSpPr txBox="1"/>
          <p:nvPr/>
        </p:nvSpPr>
        <p:spPr>
          <a:xfrm>
            <a:off x="660497" y="1621879"/>
            <a:ext cx="2975838" cy="923330"/>
          </a:xfrm>
          <a:prstGeom prst="rect">
            <a:avLst/>
          </a:prstGeom>
          <a:noFill/>
        </p:spPr>
        <p:txBody>
          <a:bodyPr wrap="square" rtlCol="0">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全省海关月度出口金额（蓝色）、预测值和上下限（红色、虚线）</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p>
        </p:txBody>
      </p:sp>
    </p:spTree>
    <p:extLst>
      <p:ext uri="{BB962C8B-B14F-4D97-AF65-F5344CB8AC3E}">
        <p14:creationId xmlns:p14="http://schemas.microsoft.com/office/powerpoint/2010/main" val="3166443477"/>
      </p:ext>
    </p:extLst>
  </p:cSld>
  <p:clrMapOvr>
    <a:masterClrMapping/>
  </p:clrMapOvr>
  <p:transition>
    <p:fade/>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3018775" cy="415498"/>
          </a:xfrm>
          <a:prstGeom prst="rect">
            <a:avLst/>
          </a:prstGeom>
          <a:noFill/>
        </p:spPr>
        <p:txBody>
          <a:bodyPr wrap="none" rtlCol="0">
            <a:spAutoFit/>
          </a:bodyPr>
          <a:lstStyle/>
          <a:p>
            <a:r>
              <a:rPr lang="en-US" altLang="zh-CN" sz="2100" b="1" spc="225" dirty="0">
                <a:solidFill>
                  <a:prstClr val="white"/>
                </a:solidFill>
              </a:rPr>
              <a:t>11.1 </a:t>
            </a:r>
            <a:r>
              <a:rPr lang="zh-CN" altLang="en-US" sz="2100" b="1" spc="225" dirty="0">
                <a:solidFill>
                  <a:prstClr val="white"/>
                </a:solidFill>
              </a:rPr>
              <a:t>出口预测和预警</a:t>
            </a: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401867" y="234392"/>
            <a:ext cx="2326278" cy="300082"/>
          </a:xfrm>
          <a:prstGeom prst="rect">
            <a:avLst/>
          </a:prstGeom>
          <a:noFill/>
        </p:spPr>
        <p:txBody>
          <a:bodyPr wrap="none" rtlCol="0">
            <a:spAutoFit/>
          </a:bodyPr>
          <a:lstStyle/>
          <a:p>
            <a:r>
              <a:rPr lang="zh-CN" altLang="en-US" sz="1350" dirty="0">
                <a:solidFill>
                  <a:prstClr val="white"/>
                </a:solidFill>
              </a:rPr>
              <a:t>第十一章 其它数据分析案例</a:t>
            </a:r>
          </a:p>
        </p:txBody>
      </p:sp>
      <p:sp>
        <p:nvSpPr>
          <p:cNvPr id="12" name="TextBox 4">
            <a:extLst>
              <a:ext uri="{FF2B5EF4-FFF2-40B4-BE49-F238E27FC236}">
                <a16:creationId xmlns:a16="http://schemas.microsoft.com/office/drawing/2014/main" id="{3B74F587-0182-964D-BB0A-2900E410844F}"/>
              </a:ext>
            </a:extLst>
          </p:cNvPr>
          <p:cNvSpPr txBox="1"/>
          <p:nvPr/>
        </p:nvSpPr>
        <p:spPr>
          <a:xfrm>
            <a:off x="660497" y="1621879"/>
            <a:ext cx="2975838" cy="923330"/>
          </a:xfrm>
          <a:prstGeom prst="rect">
            <a:avLst/>
          </a:prstGeom>
          <a:noFill/>
        </p:spPr>
        <p:txBody>
          <a:bodyPr wrap="square" rtlCol="0">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出口预警正态分布分析</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红色为海关出口平均数，蓝色点为订单平均金额。</a:t>
            </a:r>
            <a:endPar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3" name="图片 12">
            <a:extLst>
              <a:ext uri="{FF2B5EF4-FFF2-40B4-BE49-F238E27FC236}">
                <a16:creationId xmlns:a16="http://schemas.microsoft.com/office/drawing/2014/main" id="{D7ABCD77-0060-E44C-A04C-60DE8BAFBE6E}"/>
              </a:ext>
            </a:extLst>
          </p:cNvPr>
          <p:cNvPicPr/>
          <p:nvPr/>
        </p:nvPicPr>
        <p:blipFill>
          <a:blip r:embed="rId2">
            <a:extLst>
              <a:ext uri="{28A0092B-C50C-407E-A947-70E740481C1C}">
                <a14:useLocalDpi xmlns:a14="http://schemas.microsoft.com/office/drawing/2010/main" val="0"/>
              </a:ext>
            </a:extLst>
          </a:blip>
          <a:stretch>
            <a:fillRect/>
          </a:stretch>
        </p:blipFill>
        <p:spPr>
          <a:xfrm>
            <a:off x="3596119" y="1009839"/>
            <a:ext cx="5270500" cy="5270500"/>
          </a:xfrm>
          <a:prstGeom prst="rect">
            <a:avLst/>
          </a:prstGeom>
        </p:spPr>
      </p:pic>
    </p:spTree>
    <p:extLst>
      <p:ext uri="{BB962C8B-B14F-4D97-AF65-F5344CB8AC3E}">
        <p14:creationId xmlns:p14="http://schemas.microsoft.com/office/powerpoint/2010/main" val="1909918191"/>
      </p:ext>
    </p:extLst>
  </p:cSld>
  <p:clrMapOvr>
    <a:masterClrMapping/>
  </p:clrMapOvr>
  <p:transition>
    <p:fade/>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3018775" cy="415498"/>
          </a:xfrm>
          <a:prstGeom prst="rect">
            <a:avLst/>
          </a:prstGeom>
          <a:noFill/>
        </p:spPr>
        <p:txBody>
          <a:bodyPr wrap="none" rtlCol="0">
            <a:spAutoFit/>
          </a:bodyPr>
          <a:lstStyle/>
          <a:p>
            <a:r>
              <a:rPr lang="en-US" altLang="zh-CN" sz="2100" b="1" spc="225" dirty="0">
                <a:solidFill>
                  <a:prstClr val="white"/>
                </a:solidFill>
              </a:rPr>
              <a:t>11.1 </a:t>
            </a:r>
            <a:r>
              <a:rPr lang="zh-CN" altLang="en-US" sz="2100" b="1" spc="225" dirty="0">
                <a:solidFill>
                  <a:prstClr val="white"/>
                </a:solidFill>
              </a:rPr>
              <a:t>出口预测和预警</a:t>
            </a: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401867" y="234392"/>
            <a:ext cx="2326278" cy="300082"/>
          </a:xfrm>
          <a:prstGeom prst="rect">
            <a:avLst/>
          </a:prstGeom>
          <a:noFill/>
        </p:spPr>
        <p:txBody>
          <a:bodyPr wrap="none" rtlCol="0">
            <a:spAutoFit/>
          </a:bodyPr>
          <a:lstStyle/>
          <a:p>
            <a:r>
              <a:rPr lang="zh-CN" altLang="en-US" sz="1350" dirty="0">
                <a:solidFill>
                  <a:prstClr val="white"/>
                </a:solidFill>
              </a:rPr>
              <a:t>第十一章 其它数据分析案例</a:t>
            </a:r>
          </a:p>
        </p:txBody>
      </p:sp>
      <p:sp>
        <p:nvSpPr>
          <p:cNvPr id="12" name="TextBox 4">
            <a:extLst>
              <a:ext uri="{FF2B5EF4-FFF2-40B4-BE49-F238E27FC236}">
                <a16:creationId xmlns:a16="http://schemas.microsoft.com/office/drawing/2014/main" id="{3B74F587-0182-964D-BB0A-2900E410844F}"/>
              </a:ext>
            </a:extLst>
          </p:cNvPr>
          <p:cNvSpPr txBox="1"/>
          <p:nvPr/>
        </p:nvSpPr>
        <p:spPr>
          <a:xfrm>
            <a:off x="660497" y="1621879"/>
            <a:ext cx="2444210" cy="1200329"/>
          </a:xfrm>
          <a:prstGeom prst="rect">
            <a:avLst/>
          </a:prstGeom>
          <a:noFill/>
        </p:spPr>
        <p:txBody>
          <a:bodyPr wrap="square" rtlCol="0">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出口预警正态分布分析</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蓝色点为订单平均金额，未落入红色预警区域。</a:t>
            </a:r>
            <a:endPar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4" name="图片 13">
            <a:extLst>
              <a:ext uri="{FF2B5EF4-FFF2-40B4-BE49-F238E27FC236}">
                <a16:creationId xmlns:a16="http://schemas.microsoft.com/office/drawing/2014/main" id="{E8F9E04F-07C3-3F48-8F2F-2884EC9AAF3A}"/>
              </a:ext>
            </a:extLst>
          </p:cNvPr>
          <p:cNvPicPr/>
          <p:nvPr/>
        </p:nvPicPr>
        <p:blipFill>
          <a:blip r:embed="rId2">
            <a:extLst>
              <a:ext uri="{28A0092B-C50C-407E-A947-70E740481C1C}">
                <a14:useLocalDpi xmlns:a14="http://schemas.microsoft.com/office/drawing/2010/main" val="0"/>
              </a:ext>
            </a:extLst>
          </a:blip>
          <a:stretch>
            <a:fillRect/>
          </a:stretch>
        </p:blipFill>
        <p:spPr>
          <a:xfrm>
            <a:off x="3329615" y="898121"/>
            <a:ext cx="5270500" cy="5270500"/>
          </a:xfrm>
          <a:prstGeom prst="rect">
            <a:avLst/>
          </a:prstGeom>
        </p:spPr>
      </p:pic>
    </p:spTree>
    <p:extLst>
      <p:ext uri="{BB962C8B-B14F-4D97-AF65-F5344CB8AC3E}">
        <p14:creationId xmlns:p14="http://schemas.microsoft.com/office/powerpoint/2010/main" val="1239292502"/>
      </p:ext>
    </p:extLst>
  </p:cSld>
  <p:clrMapOvr>
    <a:masterClrMapping/>
  </p:clrMapOvr>
  <p:transition>
    <p:fade/>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3018775" cy="415498"/>
          </a:xfrm>
          <a:prstGeom prst="rect">
            <a:avLst/>
          </a:prstGeom>
          <a:noFill/>
        </p:spPr>
        <p:txBody>
          <a:bodyPr wrap="none" rtlCol="0">
            <a:spAutoFit/>
          </a:bodyPr>
          <a:lstStyle/>
          <a:p>
            <a:r>
              <a:rPr lang="en-US" altLang="zh-CN" sz="2100" b="1" spc="225" dirty="0">
                <a:solidFill>
                  <a:prstClr val="white"/>
                </a:solidFill>
              </a:rPr>
              <a:t>11.1 </a:t>
            </a:r>
            <a:r>
              <a:rPr lang="zh-CN" altLang="en-US" sz="2100" b="1" spc="225" dirty="0">
                <a:solidFill>
                  <a:prstClr val="white"/>
                </a:solidFill>
              </a:rPr>
              <a:t>出口预测和预警</a:t>
            </a: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401867" y="234392"/>
            <a:ext cx="2326278" cy="300082"/>
          </a:xfrm>
          <a:prstGeom prst="rect">
            <a:avLst/>
          </a:prstGeom>
          <a:noFill/>
        </p:spPr>
        <p:txBody>
          <a:bodyPr wrap="none" rtlCol="0">
            <a:spAutoFit/>
          </a:bodyPr>
          <a:lstStyle/>
          <a:p>
            <a:r>
              <a:rPr lang="zh-CN" altLang="en-US" sz="1350" dirty="0">
                <a:solidFill>
                  <a:prstClr val="white"/>
                </a:solidFill>
              </a:rPr>
              <a:t>第十一章 其它数据分析案例</a:t>
            </a:r>
          </a:p>
        </p:txBody>
      </p:sp>
      <p:sp>
        <p:nvSpPr>
          <p:cNvPr id="12" name="TextBox 4">
            <a:extLst>
              <a:ext uri="{FF2B5EF4-FFF2-40B4-BE49-F238E27FC236}">
                <a16:creationId xmlns:a16="http://schemas.microsoft.com/office/drawing/2014/main" id="{3B74F587-0182-964D-BB0A-2900E410844F}"/>
              </a:ext>
            </a:extLst>
          </p:cNvPr>
          <p:cNvSpPr txBox="1"/>
          <p:nvPr/>
        </p:nvSpPr>
        <p:spPr>
          <a:xfrm>
            <a:off x="660497" y="1621879"/>
            <a:ext cx="1370321" cy="923330"/>
          </a:xfrm>
          <a:prstGeom prst="rect">
            <a:avLst/>
          </a:prstGeom>
          <a:noFill/>
        </p:spPr>
        <p:txBody>
          <a:bodyPr wrap="square" rtlCol="0">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按地区的出口金额和趋势。</a:t>
            </a:r>
            <a:endPar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Rectangle 2">
            <a:extLst>
              <a:ext uri="{FF2B5EF4-FFF2-40B4-BE49-F238E27FC236}">
                <a16:creationId xmlns:a16="http://schemas.microsoft.com/office/drawing/2014/main" id="{C05E9C92-AA11-9247-83BB-D9A6B36888D1}"/>
              </a:ext>
            </a:extLst>
          </p:cNvPr>
          <p:cNvSpPr>
            <a:spLocks noChangeArrowheads="1"/>
          </p:cNvSpPr>
          <p:nvPr/>
        </p:nvSpPr>
        <p:spPr bwMode="auto">
          <a:xfrm>
            <a:off x="2030818" y="106325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5" name="图片 4" descr="/var/folders/_k/8zjx3lm963g5w8lc03pbsnnc0000gn/T/com.microsoft.Word/WebArchiveCopyPasteTempFiles/plot_zoom_png?width=783&amp;height=495">
            <a:extLst>
              <a:ext uri="{FF2B5EF4-FFF2-40B4-BE49-F238E27FC236}">
                <a16:creationId xmlns:a16="http://schemas.microsoft.com/office/drawing/2014/main" id="{5E3D839F-0467-724A-9A24-C8C9F7B2FC43}"/>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030818" y="1063256"/>
            <a:ext cx="6616700" cy="496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4537081"/>
      </p:ext>
    </p:extLst>
  </p:cSld>
  <p:clrMapOvr>
    <a:masterClrMapping/>
  </p:clrMapOvr>
  <p:transition>
    <p:fade/>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3018775" cy="415498"/>
          </a:xfrm>
          <a:prstGeom prst="rect">
            <a:avLst/>
          </a:prstGeom>
          <a:noFill/>
        </p:spPr>
        <p:txBody>
          <a:bodyPr wrap="none" rtlCol="0">
            <a:spAutoFit/>
          </a:bodyPr>
          <a:lstStyle/>
          <a:p>
            <a:r>
              <a:rPr lang="en-US" altLang="zh-CN" sz="2100" b="1" spc="225" dirty="0">
                <a:solidFill>
                  <a:prstClr val="white"/>
                </a:solidFill>
              </a:rPr>
              <a:t>11.1 </a:t>
            </a:r>
            <a:r>
              <a:rPr lang="zh-CN" altLang="en-US" sz="2100" b="1" spc="225" dirty="0">
                <a:solidFill>
                  <a:prstClr val="white"/>
                </a:solidFill>
              </a:rPr>
              <a:t>出口预测和预警</a:t>
            </a: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401867" y="234392"/>
            <a:ext cx="2326278" cy="300082"/>
          </a:xfrm>
          <a:prstGeom prst="rect">
            <a:avLst/>
          </a:prstGeom>
          <a:noFill/>
        </p:spPr>
        <p:txBody>
          <a:bodyPr wrap="none" rtlCol="0">
            <a:spAutoFit/>
          </a:bodyPr>
          <a:lstStyle/>
          <a:p>
            <a:r>
              <a:rPr lang="zh-CN" altLang="en-US" sz="1350" dirty="0">
                <a:solidFill>
                  <a:prstClr val="white"/>
                </a:solidFill>
              </a:rPr>
              <a:t>第十一章 其它数据分析案例</a:t>
            </a:r>
          </a:p>
        </p:txBody>
      </p:sp>
      <p:sp>
        <p:nvSpPr>
          <p:cNvPr id="12" name="TextBox 4">
            <a:extLst>
              <a:ext uri="{FF2B5EF4-FFF2-40B4-BE49-F238E27FC236}">
                <a16:creationId xmlns:a16="http://schemas.microsoft.com/office/drawing/2014/main" id="{3B74F587-0182-964D-BB0A-2900E410844F}"/>
              </a:ext>
            </a:extLst>
          </p:cNvPr>
          <p:cNvSpPr txBox="1"/>
          <p:nvPr/>
        </p:nvSpPr>
        <p:spPr>
          <a:xfrm>
            <a:off x="660497" y="1621879"/>
            <a:ext cx="1370321" cy="923330"/>
          </a:xfrm>
          <a:prstGeom prst="rect">
            <a:avLst/>
          </a:prstGeom>
          <a:noFill/>
        </p:spPr>
        <p:txBody>
          <a:bodyPr wrap="square" rtlCol="0">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按产业的出口金额和趋势。</a:t>
            </a:r>
            <a:endPar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Rectangle 2">
            <a:extLst>
              <a:ext uri="{FF2B5EF4-FFF2-40B4-BE49-F238E27FC236}">
                <a16:creationId xmlns:a16="http://schemas.microsoft.com/office/drawing/2014/main" id="{C05E9C92-AA11-9247-83BB-D9A6B36888D1}"/>
              </a:ext>
            </a:extLst>
          </p:cNvPr>
          <p:cNvSpPr>
            <a:spLocks noChangeArrowheads="1"/>
          </p:cNvSpPr>
          <p:nvPr/>
        </p:nvSpPr>
        <p:spPr bwMode="auto">
          <a:xfrm>
            <a:off x="2030818" y="106325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2">
            <a:extLst>
              <a:ext uri="{FF2B5EF4-FFF2-40B4-BE49-F238E27FC236}">
                <a16:creationId xmlns:a16="http://schemas.microsoft.com/office/drawing/2014/main" id="{31933BCA-2F52-894B-ACFD-BEA97FA08FC5}"/>
              </a:ext>
            </a:extLst>
          </p:cNvPr>
          <p:cNvSpPr>
            <a:spLocks noChangeArrowheads="1"/>
          </p:cNvSpPr>
          <p:nvPr/>
        </p:nvSpPr>
        <p:spPr bwMode="auto">
          <a:xfrm>
            <a:off x="2360428" y="134951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049" name="图片 2" descr="/var/folders/_k/8zjx3lm963g5w8lc03pbsnnc0000gn/T/com.microsoft.Word/WebArchiveCopyPasteTempFiles/plot_zoom_png?width=783&amp;height=495">
            <a:extLst>
              <a:ext uri="{FF2B5EF4-FFF2-40B4-BE49-F238E27FC236}">
                <a16:creationId xmlns:a16="http://schemas.microsoft.com/office/drawing/2014/main" id="{44741EEA-D5DB-8243-B0DE-71B5834156D8}"/>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360428" y="1349515"/>
            <a:ext cx="6248400" cy="468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379408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63" name="文本框 27"/>
          <p:cNvSpPr txBox="1"/>
          <p:nvPr/>
        </p:nvSpPr>
        <p:spPr>
          <a:xfrm>
            <a:off x="6373325" y="234392"/>
            <a:ext cx="1101584" cy="300082"/>
          </a:xfrm>
          <a:prstGeom prst="rect">
            <a:avLst/>
          </a:prstGeom>
          <a:noFill/>
        </p:spPr>
        <p:txBody>
          <a:bodyPr wrap="none" rtlCol="0">
            <a:spAutoFit/>
          </a:bodyPr>
          <a:lstStyle/>
          <a:p>
            <a:r>
              <a:rPr lang="zh-CN" altLang="en-US" sz="1350" dirty="0">
                <a:solidFill>
                  <a:prstClr val="white"/>
                </a:solidFill>
              </a:rPr>
              <a:t>第一章 绪论</a:t>
            </a:r>
          </a:p>
        </p:txBody>
      </p:sp>
      <p:sp>
        <p:nvSpPr>
          <p:cNvPr id="46" name="文本框 6"/>
          <p:cNvSpPr txBox="1"/>
          <p:nvPr/>
        </p:nvSpPr>
        <p:spPr>
          <a:xfrm>
            <a:off x="452232" y="173917"/>
            <a:ext cx="3175869" cy="415498"/>
          </a:xfrm>
          <a:prstGeom prst="rect">
            <a:avLst/>
          </a:prstGeom>
          <a:noFill/>
        </p:spPr>
        <p:txBody>
          <a:bodyPr wrap="none" rtlCol="0">
            <a:spAutoFit/>
          </a:bodyPr>
          <a:lstStyle/>
          <a:p>
            <a:r>
              <a:rPr lang="en-US" altLang="zh-CN" sz="2100" b="1" spc="225" dirty="0">
                <a:solidFill>
                  <a:prstClr val="white"/>
                </a:solidFill>
              </a:rPr>
              <a:t>1.2</a:t>
            </a:r>
            <a:r>
              <a:rPr lang="zh-CN" altLang="en-US" sz="2100" b="1" spc="225" dirty="0">
                <a:solidFill>
                  <a:prstClr val="white"/>
                </a:solidFill>
              </a:rPr>
              <a:t> 正确的数据思维观</a:t>
            </a:r>
          </a:p>
        </p:txBody>
      </p:sp>
      <p:sp>
        <p:nvSpPr>
          <p:cNvPr id="13" name="文本框 12"/>
          <p:cNvSpPr txBox="1"/>
          <p:nvPr/>
        </p:nvSpPr>
        <p:spPr>
          <a:xfrm>
            <a:off x="541465" y="781992"/>
            <a:ext cx="2764443"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en-US" sz="2400" dirty="0">
                <a:solidFill>
                  <a:schemeClr val="tx1">
                    <a:lumMod val="75000"/>
                    <a:lumOff val="25000"/>
                  </a:schemeClr>
                </a:solidFill>
              </a:rPr>
              <a:t>逻辑思维</a:t>
            </a:r>
            <a:endParaRPr kumimoji="1" lang="zh-CN" altLang="en-US" sz="2400" dirty="0">
              <a:solidFill>
                <a:schemeClr val="tx1">
                  <a:lumMod val="75000"/>
                  <a:lumOff val="25000"/>
                </a:schemeClr>
              </a:solidFill>
            </a:endParaRPr>
          </a:p>
        </p:txBody>
      </p:sp>
      <p:sp>
        <p:nvSpPr>
          <p:cNvPr id="8" name="TextBox 7"/>
          <p:cNvSpPr txBox="1"/>
          <p:nvPr/>
        </p:nvSpPr>
        <p:spPr>
          <a:xfrm>
            <a:off x="914400" y="1505243"/>
            <a:ext cx="7695028" cy="2554545"/>
          </a:xfrm>
          <a:prstGeom prst="rect">
            <a:avLst/>
          </a:prstGeom>
          <a:noFill/>
        </p:spPr>
        <p:txBody>
          <a:bodyPr wrap="square" rtlCol="0">
            <a:spAutoFit/>
          </a:bodyPr>
          <a:lstStyle/>
          <a:p>
            <a:r>
              <a:rPr lang="en-US" altLang="zh-CN" sz="2000" dirty="0">
                <a:solidFill>
                  <a:schemeClr val="tx1">
                    <a:lumMod val="75000"/>
                    <a:lumOff val="25000"/>
                  </a:schemeClr>
                </a:solidFill>
              </a:rPr>
              <a:t>(4)</a:t>
            </a:r>
            <a:r>
              <a:rPr lang="zh-CN" altLang="zh-CN" sz="2000" dirty="0">
                <a:solidFill>
                  <a:schemeClr val="tx1">
                    <a:lumMod val="75000"/>
                    <a:lumOff val="25000"/>
                  </a:schemeClr>
                </a:solidFill>
              </a:rPr>
              <a:t>离开</a:t>
            </a:r>
            <a:r>
              <a:rPr lang="en-US" altLang="zh-CN" sz="2000" dirty="0">
                <a:solidFill>
                  <a:schemeClr val="tx1">
                    <a:lumMod val="75000"/>
                    <a:lumOff val="25000"/>
                  </a:schemeClr>
                </a:solidFill>
              </a:rPr>
              <a:t>/</a:t>
            </a:r>
            <a:r>
              <a:rPr lang="zh-CN" altLang="zh-CN" sz="2000" dirty="0">
                <a:solidFill>
                  <a:schemeClr val="tx1">
                    <a:lumMod val="75000"/>
                    <a:lumOff val="25000"/>
                  </a:schemeClr>
                </a:solidFill>
              </a:rPr>
              <a:t>接近思维</a:t>
            </a:r>
          </a:p>
          <a:p>
            <a:r>
              <a:rPr lang="en-US" altLang="zh-CN" sz="2000" dirty="0">
                <a:solidFill>
                  <a:schemeClr val="tx1">
                    <a:lumMod val="75000"/>
                    <a:lumOff val="25000"/>
                  </a:schemeClr>
                </a:solidFill>
              </a:rPr>
              <a:t>       </a:t>
            </a:r>
            <a:r>
              <a:rPr lang="zh-CN" altLang="zh-CN" sz="2000" dirty="0">
                <a:solidFill>
                  <a:schemeClr val="tx1">
                    <a:lumMod val="75000"/>
                    <a:lumOff val="25000"/>
                  </a:schemeClr>
                </a:solidFill>
              </a:rPr>
              <a:t>通过数据分析，你发现你处在一个不太有利的地位，那么，此时你就要有离开思维去替你想办法，离开困境 。</a:t>
            </a:r>
          </a:p>
          <a:p>
            <a:r>
              <a:rPr lang="en-US" altLang="zh-CN" sz="2000" dirty="0">
                <a:solidFill>
                  <a:schemeClr val="tx1">
                    <a:lumMod val="75000"/>
                    <a:lumOff val="25000"/>
                  </a:schemeClr>
                </a:solidFill>
              </a:rPr>
              <a:t>       </a:t>
            </a:r>
            <a:r>
              <a:rPr lang="zh-CN" altLang="zh-CN" sz="2000" dirty="0">
                <a:solidFill>
                  <a:schemeClr val="tx1">
                    <a:lumMod val="75000"/>
                    <a:lumOff val="25000"/>
                  </a:schemeClr>
                </a:solidFill>
              </a:rPr>
              <a:t>关键：学会自我调节，自我放松。</a:t>
            </a:r>
          </a:p>
          <a:p>
            <a:r>
              <a:rPr lang="en-US" altLang="zh-CN" sz="2000" dirty="0">
                <a:solidFill>
                  <a:schemeClr val="tx1">
                    <a:lumMod val="75000"/>
                    <a:lumOff val="25000"/>
                  </a:schemeClr>
                </a:solidFill>
              </a:rPr>
              <a:t>       </a:t>
            </a:r>
            <a:r>
              <a:rPr lang="zh-CN" altLang="zh-CN" sz="2000" dirty="0">
                <a:solidFill>
                  <a:schemeClr val="tx1">
                    <a:lumMod val="75000"/>
                    <a:lumOff val="25000"/>
                  </a:schemeClr>
                </a:solidFill>
              </a:rPr>
              <a:t>要达成目标，实现销售增长，这时候你需要接近思维来帮助你 。</a:t>
            </a:r>
          </a:p>
          <a:p>
            <a:r>
              <a:rPr lang="en-US" altLang="zh-CN" sz="2000" dirty="0">
                <a:solidFill>
                  <a:schemeClr val="tx1">
                    <a:lumMod val="75000"/>
                    <a:lumOff val="25000"/>
                  </a:schemeClr>
                </a:solidFill>
              </a:rPr>
              <a:t>       </a:t>
            </a:r>
            <a:r>
              <a:rPr lang="zh-CN" altLang="zh-CN" sz="2000" dirty="0">
                <a:solidFill>
                  <a:schemeClr val="tx1">
                    <a:lumMod val="75000"/>
                    <a:lumOff val="25000"/>
                  </a:schemeClr>
                </a:solidFill>
              </a:rPr>
              <a:t>关键：多接触你要解决的问题，花时间分析，你要的是方案，不是问题。</a:t>
            </a:r>
            <a:endParaRPr lang="zh-CN" altLang="zh-CN" sz="2000" dirty="0"/>
          </a:p>
          <a:p>
            <a:endParaRPr lang="zh-CN" altLang="zh-CN" sz="2000" dirty="0"/>
          </a:p>
        </p:txBody>
      </p:sp>
    </p:spTree>
    <p:extLst>
      <p:ext uri="{BB962C8B-B14F-4D97-AF65-F5344CB8AC3E}">
        <p14:creationId xmlns:p14="http://schemas.microsoft.com/office/powerpoint/2010/main" val="2991816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组合 66"/>
          <p:cNvGrpSpPr/>
          <p:nvPr/>
        </p:nvGrpSpPr>
        <p:grpSpPr>
          <a:xfrm>
            <a:off x="1717312" y="3261018"/>
            <a:ext cx="5693399" cy="415498"/>
            <a:chOff x="1807265" y="2462595"/>
            <a:chExt cx="5693399" cy="415498"/>
          </a:xfrm>
        </p:grpSpPr>
        <p:sp>
          <p:nvSpPr>
            <p:cNvPr id="47" name="圆角矩形 46"/>
            <p:cNvSpPr/>
            <p:nvPr/>
          </p:nvSpPr>
          <p:spPr>
            <a:xfrm>
              <a:off x="1807265" y="2478527"/>
              <a:ext cx="5693399" cy="394154"/>
            </a:xfrm>
            <a:prstGeom prst="roundRect">
              <a:avLst>
                <a:gd name="adj" fmla="val 20658"/>
              </a:avLst>
            </a:prstGeom>
            <a:solidFill>
              <a:srgbClr val="3D89B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矩形 47"/>
            <p:cNvSpPr/>
            <p:nvPr/>
          </p:nvSpPr>
          <p:spPr>
            <a:xfrm>
              <a:off x="1883286" y="2462595"/>
              <a:ext cx="4120039" cy="415498"/>
            </a:xfrm>
            <a:prstGeom prst="rect">
              <a:avLst/>
            </a:prstGeom>
          </p:spPr>
          <p:txBody>
            <a:bodyPr wrap="none">
              <a:spAutoFit/>
            </a:bodyPr>
            <a:lstStyle/>
            <a:p>
              <a:r>
                <a:rPr lang="en-US" altLang="zh-CN" sz="2100" spc="225" dirty="0">
                  <a:solidFill>
                    <a:schemeClr val="bg1"/>
                  </a:solidFill>
                  <a:latin typeface="微软雅黑" panose="020B0503020204020204" pitchFamily="34" charset="-122"/>
                  <a:ea typeface="微软雅黑" panose="020B0503020204020204" pitchFamily="34" charset="-122"/>
                </a:rPr>
                <a:t>11.2</a:t>
              </a:r>
              <a:r>
                <a:rPr lang="zh-CN" altLang="en-US" sz="2100" spc="225" dirty="0">
                  <a:solidFill>
                    <a:schemeClr val="bg1"/>
                  </a:solidFill>
                  <a:latin typeface="微软雅黑" panose="020B0503020204020204" pitchFamily="34" charset="-122"/>
                  <a:ea typeface="微软雅黑" panose="020B0503020204020204" pitchFamily="34" charset="-122"/>
                </a:rPr>
                <a:t>　中外教师教学方法对比</a:t>
              </a:r>
            </a:p>
          </p:txBody>
        </p:sp>
      </p:grpSp>
      <p:grpSp>
        <p:nvGrpSpPr>
          <p:cNvPr id="68" name="组合 67"/>
          <p:cNvGrpSpPr/>
          <p:nvPr/>
        </p:nvGrpSpPr>
        <p:grpSpPr>
          <a:xfrm>
            <a:off x="1717312" y="2664368"/>
            <a:ext cx="5693399" cy="426278"/>
            <a:chOff x="1807265" y="2935089"/>
            <a:chExt cx="5693399" cy="426278"/>
          </a:xfrm>
        </p:grpSpPr>
        <p:sp>
          <p:nvSpPr>
            <p:cNvPr id="49"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矩形 49"/>
            <p:cNvSpPr/>
            <p:nvPr/>
          </p:nvSpPr>
          <p:spPr>
            <a:xfrm>
              <a:off x="1881814" y="2945869"/>
              <a:ext cx="3225563"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11.1</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出口预测和预警</a:t>
              </a:r>
            </a:p>
          </p:txBody>
        </p:sp>
      </p:gr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54" name="组合 53"/>
          <p:cNvGrpSpPr/>
          <p:nvPr/>
        </p:nvGrpSpPr>
        <p:grpSpPr>
          <a:xfrm>
            <a:off x="1717311" y="3915573"/>
            <a:ext cx="5693399" cy="426278"/>
            <a:chOff x="1807265" y="2935089"/>
            <a:chExt cx="5693399" cy="426278"/>
          </a:xfrm>
        </p:grpSpPr>
        <p:sp>
          <p:nvSpPr>
            <p:cNvPr id="55" name="圆角矩形 54"/>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6" name="矩形 55"/>
            <p:cNvSpPr/>
            <p:nvPr/>
          </p:nvSpPr>
          <p:spPr>
            <a:xfrm>
              <a:off x="1881814" y="2945869"/>
              <a:ext cx="4716356"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11.3</a:t>
              </a:r>
              <a:r>
                <a:rPr lang="zh-CN" altLang="en-US" sz="2100" spc="225" dirty="0">
                  <a:solidFill>
                    <a:schemeClr val="tx1">
                      <a:lumMod val="75000"/>
                      <a:lumOff val="25000"/>
                    </a:schemeClr>
                  </a:solidFill>
                  <a:latin typeface="微软雅黑" panose="020B0503020204020204" pitchFamily="34" charset="-122"/>
                </a:rPr>
                <a:t>　大宗商品现货期货价格分析</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690257" y="889039"/>
            <a:ext cx="7832785" cy="808938"/>
            <a:chOff x="2788580" y="1152524"/>
            <a:chExt cx="3730770" cy="781050"/>
          </a:xfrm>
        </p:grpSpPr>
        <p:grpSp>
          <p:nvGrpSpPr>
            <p:cNvPr id="29" name="组合 28"/>
            <p:cNvGrpSpPr/>
            <p:nvPr/>
          </p:nvGrpSpPr>
          <p:grpSpPr>
            <a:xfrm>
              <a:off x="2788580" y="1152524"/>
              <a:ext cx="3730770" cy="781050"/>
              <a:chOff x="3725790" y="847725"/>
              <a:chExt cx="3730770" cy="781050"/>
            </a:xfrm>
          </p:grpSpPr>
          <p:grpSp>
            <p:nvGrpSpPr>
              <p:cNvPr id="31" name="组合 30"/>
              <p:cNvGrpSpPr/>
              <p:nvPr/>
            </p:nvGrpSpPr>
            <p:grpSpPr>
              <a:xfrm>
                <a:off x="3725790" y="1019175"/>
                <a:ext cx="627135" cy="609600"/>
                <a:chOff x="3725790" y="1019175"/>
                <a:chExt cx="627135" cy="609600"/>
              </a:xfrm>
            </p:grpSpPr>
            <p:sp>
              <p:nvSpPr>
                <p:cNvPr id="39" name="任意多边形 38"/>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直角三角形 39"/>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flipH="1">
                <a:off x="6829425" y="1019175"/>
                <a:ext cx="627135" cy="609600"/>
                <a:chOff x="3725790" y="1019175"/>
                <a:chExt cx="627135" cy="609600"/>
              </a:xfrm>
            </p:grpSpPr>
            <p:sp>
              <p:nvSpPr>
                <p:cNvPr id="37" name="任意多边形 36"/>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直角三角形 37"/>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矩形 33"/>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14"/>
            <p:cNvSpPr txBox="1"/>
            <p:nvPr/>
          </p:nvSpPr>
          <p:spPr>
            <a:xfrm>
              <a:off x="3645669" y="1194392"/>
              <a:ext cx="2187618" cy="505182"/>
            </a:xfrm>
            <a:prstGeom prst="rect">
              <a:avLst/>
            </a:prstGeom>
            <a:noFill/>
          </p:spPr>
          <p:txBody>
            <a:bodyPr wrap="none" rtlCol="0">
              <a:spAutoFit/>
            </a:bodyPr>
            <a:lstStyle/>
            <a:p>
              <a:r>
                <a:rPr lang="zh-CN" altLang="en-US" sz="2800" dirty="0">
                  <a:solidFill>
                    <a:srgbClr val="C00000"/>
                  </a:solidFill>
                </a:rPr>
                <a:t>第十一章 其它数据分析案例</a:t>
              </a:r>
            </a:p>
          </p:txBody>
        </p:sp>
      </p:grpSp>
    </p:spTree>
    <p:extLst>
      <p:ext uri="{BB962C8B-B14F-4D97-AF65-F5344CB8AC3E}">
        <p14:creationId xmlns:p14="http://schemas.microsoft.com/office/powerpoint/2010/main" val="1214300942"/>
      </p:ext>
    </p:extLst>
  </p:cSld>
  <p:clrMapOvr>
    <a:masterClrMapping/>
  </p:clrMapOvr>
  <p:transition>
    <p:fade/>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4" name="组合 13"/>
          <p:cNvGrpSpPr/>
          <p:nvPr/>
        </p:nvGrpSpPr>
        <p:grpSpPr>
          <a:xfrm>
            <a:off x="-1" y="-2439"/>
            <a:ext cx="9145786" cy="718410"/>
            <a:chOff x="-1" y="190175"/>
            <a:chExt cx="9145786" cy="525795"/>
          </a:xfrm>
        </p:grpSpPr>
        <p:sp>
          <p:nvSpPr>
            <p:cNvPr id="22" name="任意多边形 21"/>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23"/>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5" name="文本框 6"/>
          <p:cNvSpPr txBox="1"/>
          <p:nvPr/>
        </p:nvSpPr>
        <p:spPr>
          <a:xfrm>
            <a:off x="452232" y="173917"/>
            <a:ext cx="3913251" cy="415498"/>
          </a:xfrm>
          <a:prstGeom prst="rect">
            <a:avLst/>
          </a:prstGeom>
          <a:noFill/>
        </p:spPr>
        <p:txBody>
          <a:bodyPr wrap="none" rtlCol="0">
            <a:spAutoFit/>
          </a:bodyPr>
          <a:lstStyle/>
          <a:p>
            <a:r>
              <a:rPr lang="en-US" altLang="zh-CN" sz="2100" b="1" spc="225" dirty="0">
                <a:solidFill>
                  <a:prstClr val="white"/>
                </a:solidFill>
              </a:rPr>
              <a:t>11.2</a:t>
            </a:r>
            <a:r>
              <a:rPr lang="zh-CN" altLang="en-US" sz="2100" b="1" spc="225" dirty="0">
                <a:solidFill>
                  <a:prstClr val="white"/>
                </a:solidFill>
              </a:rPr>
              <a:t> 中外教师教学方法对比</a:t>
            </a:r>
          </a:p>
        </p:txBody>
      </p:sp>
      <p:sp>
        <p:nvSpPr>
          <p:cNvPr id="26"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3" name="文本框 27"/>
          <p:cNvSpPr txBox="1"/>
          <p:nvPr/>
        </p:nvSpPr>
        <p:spPr>
          <a:xfrm>
            <a:off x="6401867" y="234392"/>
            <a:ext cx="2310248" cy="300082"/>
          </a:xfrm>
          <a:prstGeom prst="rect">
            <a:avLst/>
          </a:prstGeom>
          <a:noFill/>
        </p:spPr>
        <p:txBody>
          <a:bodyPr wrap="none" rtlCol="0">
            <a:spAutoFit/>
          </a:bodyPr>
          <a:lstStyle/>
          <a:p>
            <a:r>
              <a:rPr lang="zh-CN" altLang="en-US" sz="1350" dirty="0">
                <a:solidFill>
                  <a:prstClr val="white"/>
                </a:solidFill>
              </a:rPr>
              <a:t>第十一章 其它数据分析案例</a:t>
            </a:r>
          </a:p>
        </p:txBody>
      </p:sp>
      <p:sp>
        <p:nvSpPr>
          <p:cNvPr id="2" name="矩形 1">
            <a:extLst>
              <a:ext uri="{FF2B5EF4-FFF2-40B4-BE49-F238E27FC236}">
                <a16:creationId xmlns:a16="http://schemas.microsoft.com/office/drawing/2014/main" id="{A9F7E643-A05A-894A-92F1-8CE553B3A53E}"/>
              </a:ext>
            </a:extLst>
          </p:cNvPr>
          <p:cNvSpPr/>
          <p:nvPr/>
        </p:nvSpPr>
        <p:spPr>
          <a:xfrm>
            <a:off x="579784" y="1096185"/>
            <a:ext cx="7554123" cy="1118255"/>
          </a:xfrm>
          <a:prstGeom prst="rect">
            <a:avLst/>
          </a:prstGeom>
        </p:spPr>
        <p:txBody>
          <a:bodyPr wrap="square">
            <a:spAutoFit/>
          </a:bodyPr>
          <a:lstStyle/>
          <a:p>
            <a:pPr indent="76200">
              <a:lnSpc>
                <a:spcPts val="2000"/>
              </a:lnSpc>
              <a:spcAft>
                <a:spcPts val="0"/>
              </a:spcAft>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数据分析基于</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rPr>
              <a:t>浙江省平移项目</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STEM</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rPr>
              <a:t>教师调查问卷</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，包括</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rPr>
              <a:t>基本状况（包括性别、学科背景、教学经历等） </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和中外教师比较，包括</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rPr>
              <a:t>老师们</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认为</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rPr>
              <a:t>最值得向美国老师学习的地方，是否赞同</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相关</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rPr>
              <a:t>的观点，同时是否觉得值得</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国内老师</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rPr>
              <a:t>学习。 </a:t>
            </a:r>
          </a:p>
        </p:txBody>
      </p:sp>
    </p:spTree>
    <p:extLst>
      <p:ext uri="{BB962C8B-B14F-4D97-AF65-F5344CB8AC3E}">
        <p14:creationId xmlns:p14="http://schemas.microsoft.com/office/powerpoint/2010/main" val="2744505795"/>
      </p:ext>
    </p:extLst>
  </p:cSld>
  <p:clrMapOvr>
    <a:masterClrMapping/>
  </p:clrMapOvr>
  <p:transition>
    <p:fade/>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3913251" cy="415498"/>
          </a:xfrm>
          <a:prstGeom prst="rect">
            <a:avLst/>
          </a:prstGeom>
          <a:noFill/>
        </p:spPr>
        <p:txBody>
          <a:bodyPr wrap="none" rtlCol="0">
            <a:spAutoFit/>
          </a:bodyPr>
          <a:lstStyle/>
          <a:p>
            <a:r>
              <a:rPr lang="en-US" altLang="zh-CN" sz="2100" b="1" spc="225" dirty="0">
                <a:solidFill>
                  <a:prstClr val="white"/>
                </a:solidFill>
              </a:rPr>
              <a:t>11.2</a:t>
            </a:r>
            <a:r>
              <a:rPr lang="zh-CN" altLang="en-US" sz="2100" b="1" spc="225" dirty="0">
                <a:solidFill>
                  <a:prstClr val="white"/>
                </a:solidFill>
              </a:rPr>
              <a:t> 中外教师教学方法对比</a:t>
            </a: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401867" y="234392"/>
            <a:ext cx="2326278" cy="300082"/>
          </a:xfrm>
          <a:prstGeom prst="rect">
            <a:avLst/>
          </a:prstGeom>
          <a:noFill/>
        </p:spPr>
        <p:txBody>
          <a:bodyPr wrap="none" rtlCol="0">
            <a:spAutoFit/>
          </a:bodyPr>
          <a:lstStyle/>
          <a:p>
            <a:r>
              <a:rPr lang="zh-CN" altLang="en-US" sz="1350" dirty="0">
                <a:solidFill>
                  <a:prstClr val="white"/>
                </a:solidFill>
              </a:rPr>
              <a:t>第十一章 其它数据分析案例</a:t>
            </a:r>
          </a:p>
        </p:txBody>
      </p:sp>
      <p:sp>
        <p:nvSpPr>
          <p:cNvPr id="12" name="TextBox 4">
            <a:extLst>
              <a:ext uri="{FF2B5EF4-FFF2-40B4-BE49-F238E27FC236}">
                <a16:creationId xmlns:a16="http://schemas.microsoft.com/office/drawing/2014/main" id="{3B74F587-0182-964D-BB0A-2900E410844F}"/>
              </a:ext>
            </a:extLst>
          </p:cNvPr>
          <p:cNvSpPr txBox="1"/>
          <p:nvPr/>
        </p:nvSpPr>
        <p:spPr>
          <a:xfrm>
            <a:off x="660497" y="1621879"/>
            <a:ext cx="2189029" cy="646331"/>
          </a:xfrm>
          <a:prstGeom prst="rect">
            <a:avLst/>
          </a:prstGeom>
          <a:noFill/>
        </p:spPr>
        <p:txBody>
          <a:bodyPr wrap="square" rtlCol="0">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教师人数按性别和年龄分布</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p>
        </p:txBody>
      </p:sp>
      <p:pic>
        <p:nvPicPr>
          <p:cNvPr id="13" name="图片 12">
            <a:extLst>
              <a:ext uri="{FF2B5EF4-FFF2-40B4-BE49-F238E27FC236}">
                <a16:creationId xmlns:a16="http://schemas.microsoft.com/office/drawing/2014/main" id="{E4EE187D-9232-0243-8FA1-5E34BB822D98}"/>
              </a:ext>
            </a:extLst>
          </p:cNvPr>
          <p:cNvPicPr/>
          <p:nvPr/>
        </p:nvPicPr>
        <p:blipFill>
          <a:blip r:embed="rId2">
            <a:extLst>
              <a:ext uri="{28A0092B-C50C-407E-A947-70E740481C1C}">
                <a14:useLocalDpi xmlns:a14="http://schemas.microsoft.com/office/drawing/2010/main" val="0"/>
              </a:ext>
            </a:extLst>
          </a:blip>
          <a:stretch>
            <a:fillRect/>
          </a:stretch>
        </p:blipFill>
        <p:spPr>
          <a:xfrm>
            <a:off x="3466215" y="1413728"/>
            <a:ext cx="5175866" cy="4649575"/>
          </a:xfrm>
          <a:prstGeom prst="rect">
            <a:avLst/>
          </a:prstGeom>
        </p:spPr>
      </p:pic>
    </p:spTree>
    <p:extLst>
      <p:ext uri="{BB962C8B-B14F-4D97-AF65-F5344CB8AC3E}">
        <p14:creationId xmlns:p14="http://schemas.microsoft.com/office/powerpoint/2010/main" val="2220262662"/>
      </p:ext>
    </p:extLst>
  </p:cSld>
  <p:clrMapOvr>
    <a:masterClrMapping/>
  </p:clrMapOvr>
  <p:transition>
    <p:fade/>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3913251" cy="415498"/>
          </a:xfrm>
          <a:prstGeom prst="rect">
            <a:avLst/>
          </a:prstGeom>
          <a:noFill/>
        </p:spPr>
        <p:txBody>
          <a:bodyPr wrap="none" rtlCol="0">
            <a:spAutoFit/>
          </a:bodyPr>
          <a:lstStyle/>
          <a:p>
            <a:r>
              <a:rPr lang="en-US" altLang="zh-CN" sz="2100" b="1" spc="225" dirty="0">
                <a:solidFill>
                  <a:prstClr val="white"/>
                </a:solidFill>
              </a:rPr>
              <a:t>11.2</a:t>
            </a:r>
            <a:r>
              <a:rPr lang="zh-CN" altLang="en-US" sz="2100" b="1" spc="225" dirty="0">
                <a:solidFill>
                  <a:prstClr val="white"/>
                </a:solidFill>
              </a:rPr>
              <a:t> 中外教师教学方法对比</a:t>
            </a: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401867" y="234392"/>
            <a:ext cx="2326278" cy="300082"/>
          </a:xfrm>
          <a:prstGeom prst="rect">
            <a:avLst/>
          </a:prstGeom>
          <a:noFill/>
        </p:spPr>
        <p:txBody>
          <a:bodyPr wrap="none" rtlCol="0">
            <a:spAutoFit/>
          </a:bodyPr>
          <a:lstStyle/>
          <a:p>
            <a:r>
              <a:rPr lang="zh-CN" altLang="en-US" sz="1350" dirty="0">
                <a:solidFill>
                  <a:prstClr val="white"/>
                </a:solidFill>
              </a:rPr>
              <a:t>第十一章 其它数据分析案例</a:t>
            </a:r>
          </a:p>
        </p:txBody>
      </p:sp>
      <p:sp>
        <p:nvSpPr>
          <p:cNvPr id="12" name="TextBox 4">
            <a:extLst>
              <a:ext uri="{FF2B5EF4-FFF2-40B4-BE49-F238E27FC236}">
                <a16:creationId xmlns:a16="http://schemas.microsoft.com/office/drawing/2014/main" id="{3B74F587-0182-964D-BB0A-2900E410844F}"/>
              </a:ext>
            </a:extLst>
          </p:cNvPr>
          <p:cNvSpPr txBox="1"/>
          <p:nvPr/>
        </p:nvSpPr>
        <p:spPr>
          <a:xfrm>
            <a:off x="628600" y="767397"/>
            <a:ext cx="2752553" cy="369332"/>
          </a:xfrm>
          <a:prstGeom prst="rect">
            <a:avLst/>
          </a:prstGeom>
          <a:noFill/>
        </p:spPr>
        <p:txBody>
          <a:bodyPr wrap="square" rtlCol="0">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平均分数和相关系数</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p>
        </p:txBody>
      </p:sp>
      <p:pic>
        <p:nvPicPr>
          <p:cNvPr id="14" name="图片 13">
            <a:extLst>
              <a:ext uri="{FF2B5EF4-FFF2-40B4-BE49-F238E27FC236}">
                <a16:creationId xmlns:a16="http://schemas.microsoft.com/office/drawing/2014/main" id="{85379911-D7AB-5445-A892-D1C3AD4A0BF9}"/>
              </a:ext>
            </a:extLst>
          </p:cNvPr>
          <p:cNvPicPr/>
          <p:nvPr/>
        </p:nvPicPr>
        <p:blipFill>
          <a:blip r:embed="rId2">
            <a:extLst>
              <a:ext uri="{28A0092B-C50C-407E-A947-70E740481C1C}">
                <a14:useLocalDpi xmlns:a14="http://schemas.microsoft.com/office/drawing/2010/main" val="0"/>
              </a:ext>
            </a:extLst>
          </a:blip>
          <a:stretch>
            <a:fillRect/>
          </a:stretch>
        </p:blipFill>
        <p:spPr>
          <a:xfrm>
            <a:off x="733647" y="2442462"/>
            <a:ext cx="3419017" cy="2921165"/>
          </a:xfrm>
          <a:prstGeom prst="rect">
            <a:avLst/>
          </a:prstGeom>
        </p:spPr>
      </p:pic>
      <p:pic>
        <p:nvPicPr>
          <p:cNvPr id="15" name="图片 14">
            <a:extLst>
              <a:ext uri="{FF2B5EF4-FFF2-40B4-BE49-F238E27FC236}">
                <a16:creationId xmlns:a16="http://schemas.microsoft.com/office/drawing/2014/main" id="{9E8CB08E-AF1A-B248-8CDA-037DE7490F0F}"/>
              </a:ext>
            </a:extLst>
          </p:cNvPr>
          <p:cNvPicPr/>
          <p:nvPr/>
        </p:nvPicPr>
        <p:blipFill>
          <a:blip r:embed="rId3">
            <a:extLst>
              <a:ext uri="{28A0092B-C50C-407E-A947-70E740481C1C}">
                <a14:useLocalDpi xmlns:a14="http://schemas.microsoft.com/office/drawing/2010/main" val="0"/>
              </a:ext>
            </a:extLst>
          </a:blip>
          <a:stretch>
            <a:fillRect/>
          </a:stretch>
        </p:blipFill>
        <p:spPr>
          <a:xfrm>
            <a:off x="4720855" y="2219641"/>
            <a:ext cx="3689498" cy="3256125"/>
          </a:xfrm>
          <a:prstGeom prst="rect">
            <a:avLst/>
          </a:prstGeom>
        </p:spPr>
      </p:pic>
    </p:spTree>
    <p:extLst>
      <p:ext uri="{BB962C8B-B14F-4D97-AF65-F5344CB8AC3E}">
        <p14:creationId xmlns:p14="http://schemas.microsoft.com/office/powerpoint/2010/main" val="433146956"/>
      </p:ext>
    </p:extLst>
  </p:cSld>
  <p:clrMapOvr>
    <a:masterClrMapping/>
  </p:clrMapOvr>
  <p:transition>
    <p:fade/>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3913251" cy="415498"/>
          </a:xfrm>
          <a:prstGeom prst="rect">
            <a:avLst/>
          </a:prstGeom>
          <a:noFill/>
        </p:spPr>
        <p:txBody>
          <a:bodyPr wrap="none" rtlCol="0">
            <a:spAutoFit/>
          </a:bodyPr>
          <a:lstStyle/>
          <a:p>
            <a:r>
              <a:rPr lang="en-US" altLang="zh-CN" sz="2100" b="1" spc="225" dirty="0">
                <a:solidFill>
                  <a:prstClr val="white"/>
                </a:solidFill>
              </a:rPr>
              <a:t>11.2</a:t>
            </a:r>
            <a:r>
              <a:rPr lang="zh-CN" altLang="en-US" sz="2100" b="1" spc="225" dirty="0">
                <a:solidFill>
                  <a:prstClr val="white"/>
                </a:solidFill>
              </a:rPr>
              <a:t> 中外教师教学方法对比</a:t>
            </a: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401867" y="234392"/>
            <a:ext cx="2326278" cy="300082"/>
          </a:xfrm>
          <a:prstGeom prst="rect">
            <a:avLst/>
          </a:prstGeom>
          <a:noFill/>
        </p:spPr>
        <p:txBody>
          <a:bodyPr wrap="none" rtlCol="0">
            <a:spAutoFit/>
          </a:bodyPr>
          <a:lstStyle/>
          <a:p>
            <a:r>
              <a:rPr lang="zh-CN" altLang="en-US" sz="1350" dirty="0">
                <a:solidFill>
                  <a:prstClr val="white"/>
                </a:solidFill>
              </a:rPr>
              <a:t>第十一章 其它数据分析案例</a:t>
            </a:r>
          </a:p>
        </p:txBody>
      </p:sp>
      <p:sp>
        <p:nvSpPr>
          <p:cNvPr id="12" name="TextBox 4">
            <a:extLst>
              <a:ext uri="{FF2B5EF4-FFF2-40B4-BE49-F238E27FC236}">
                <a16:creationId xmlns:a16="http://schemas.microsoft.com/office/drawing/2014/main" id="{3B74F587-0182-964D-BB0A-2900E410844F}"/>
              </a:ext>
            </a:extLst>
          </p:cNvPr>
          <p:cNvSpPr txBox="1"/>
          <p:nvPr/>
        </p:nvSpPr>
        <p:spPr>
          <a:xfrm>
            <a:off x="628600" y="767397"/>
            <a:ext cx="5952953" cy="369332"/>
          </a:xfrm>
          <a:prstGeom prst="rect">
            <a:avLst/>
          </a:prstGeom>
          <a:noFill/>
        </p:spPr>
        <p:txBody>
          <a:bodyPr wrap="square" rtlCol="0">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分数分布和教师特征间的关系</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是否师范毕业和教龄。</a:t>
            </a:r>
            <a:endPar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3" name="图片 12">
            <a:extLst>
              <a:ext uri="{FF2B5EF4-FFF2-40B4-BE49-F238E27FC236}">
                <a16:creationId xmlns:a16="http://schemas.microsoft.com/office/drawing/2014/main" id="{48C59EF7-4597-0640-90D9-FF112125524D}"/>
              </a:ext>
            </a:extLst>
          </p:cNvPr>
          <p:cNvPicPr/>
          <p:nvPr/>
        </p:nvPicPr>
        <p:blipFill>
          <a:blip r:embed="rId2">
            <a:extLst>
              <a:ext uri="{28A0092B-C50C-407E-A947-70E740481C1C}">
                <a14:useLocalDpi xmlns:a14="http://schemas.microsoft.com/office/drawing/2010/main" val="0"/>
              </a:ext>
            </a:extLst>
          </a:blip>
          <a:stretch>
            <a:fillRect/>
          </a:stretch>
        </p:blipFill>
        <p:spPr>
          <a:xfrm>
            <a:off x="828157" y="1651382"/>
            <a:ext cx="3892698" cy="4080126"/>
          </a:xfrm>
          <a:prstGeom prst="rect">
            <a:avLst/>
          </a:prstGeom>
        </p:spPr>
      </p:pic>
      <p:pic>
        <p:nvPicPr>
          <p:cNvPr id="16" name="图片 15">
            <a:extLst>
              <a:ext uri="{FF2B5EF4-FFF2-40B4-BE49-F238E27FC236}">
                <a16:creationId xmlns:a16="http://schemas.microsoft.com/office/drawing/2014/main" id="{0B6516E4-3105-5E46-BC75-6684454B04ED}"/>
              </a:ext>
            </a:extLst>
          </p:cNvPr>
          <p:cNvPicPr/>
          <p:nvPr/>
        </p:nvPicPr>
        <p:blipFill>
          <a:blip r:embed="rId3">
            <a:extLst>
              <a:ext uri="{28A0092B-C50C-407E-A947-70E740481C1C}">
                <a14:useLocalDpi xmlns:a14="http://schemas.microsoft.com/office/drawing/2010/main" val="0"/>
              </a:ext>
            </a:extLst>
          </a:blip>
          <a:stretch>
            <a:fillRect/>
          </a:stretch>
        </p:blipFill>
        <p:spPr>
          <a:xfrm>
            <a:off x="4720855" y="1651382"/>
            <a:ext cx="3795492" cy="4080126"/>
          </a:xfrm>
          <a:prstGeom prst="rect">
            <a:avLst/>
          </a:prstGeom>
        </p:spPr>
      </p:pic>
    </p:spTree>
    <p:extLst>
      <p:ext uri="{BB962C8B-B14F-4D97-AF65-F5344CB8AC3E}">
        <p14:creationId xmlns:p14="http://schemas.microsoft.com/office/powerpoint/2010/main" val="3383465186"/>
      </p:ext>
    </p:extLst>
  </p:cSld>
  <p:clrMapOvr>
    <a:masterClrMapping/>
  </p:clrMapOvr>
  <p:transition>
    <p:fade/>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3913251" cy="415498"/>
          </a:xfrm>
          <a:prstGeom prst="rect">
            <a:avLst/>
          </a:prstGeom>
          <a:noFill/>
        </p:spPr>
        <p:txBody>
          <a:bodyPr wrap="none" rtlCol="0">
            <a:spAutoFit/>
          </a:bodyPr>
          <a:lstStyle/>
          <a:p>
            <a:r>
              <a:rPr lang="en-US" altLang="zh-CN" sz="2100" b="1" spc="225" dirty="0">
                <a:solidFill>
                  <a:prstClr val="white"/>
                </a:solidFill>
              </a:rPr>
              <a:t>11.2</a:t>
            </a:r>
            <a:r>
              <a:rPr lang="zh-CN" altLang="en-US" sz="2100" b="1" spc="225" dirty="0">
                <a:solidFill>
                  <a:prstClr val="white"/>
                </a:solidFill>
              </a:rPr>
              <a:t> 中外教师教学方法对比</a:t>
            </a: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401867" y="234392"/>
            <a:ext cx="2326278" cy="300082"/>
          </a:xfrm>
          <a:prstGeom prst="rect">
            <a:avLst/>
          </a:prstGeom>
          <a:noFill/>
        </p:spPr>
        <p:txBody>
          <a:bodyPr wrap="none" rtlCol="0">
            <a:spAutoFit/>
          </a:bodyPr>
          <a:lstStyle/>
          <a:p>
            <a:r>
              <a:rPr lang="zh-CN" altLang="en-US" sz="1350" dirty="0">
                <a:solidFill>
                  <a:prstClr val="white"/>
                </a:solidFill>
              </a:rPr>
              <a:t>第十一章 其它数据分析案例</a:t>
            </a:r>
          </a:p>
        </p:txBody>
      </p:sp>
      <p:sp>
        <p:nvSpPr>
          <p:cNvPr id="12" name="TextBox 4">
            <a:extLst>
              <a:ext uri="{FF2B5EF4-FFF2-40B4-BE49-F238E27FC236}">
                <a16:creationId xmlns:a16="http://schemas.microsoft.com/office/drawing/2014/main" id="{3B74F587-0182-964D-BB0A-2900E410844F}"/>
              </a:ext>
            </a:extLst>
          </p:cNvPr>
          <p:cNvSpPr txBox="1"/>
          <p:nvPr/>
        </p:nvSpPr>
        <p:spPr>
          <a:xfrm>
            <a:off x="628600" y="767397"/>
            <a:ext cx="5952953" cy="369332"/>
          </a:xfrm>
          <a:prstGeom prst="rect">
            <a:avLst/>
          </a:prstGeom>
          <a:noFill/>
        </p:spPr>
        <p:txBody>
          <a:bodyPr wrap="square" rtlCol="0">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教师聚类分析</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谱系图和散点图。</a:t>
            </a:r>
            <a:endPar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4" name="图片 13">
            <a:extLst>
              <a:ext uri="{FF2B5EF4-FFF2-40B4-BE49-F238E27FC236}">
                <a16:creationId xmlns:a16="http://schemas.microsoft.com/office/drawing/2014/main" id="{BF6DAECB-51E1-C14E-8D93-5A34D747029D}"/>
              </a:ext>
            </a:extLst>
          </p:cNvPr>
          <p:cNvPicPr/>
          <p:nvPr/>
        </p:nvPicPr>
        <p:blipFill>
          <a:blip r:embed="rId2">
            <a:extLst>
              <a:ext uri="{28A0092B-C50C-407E-A947-70E740481C1C}">
                <a14:useLocalDpi xmlns:a14="http://schemas.microsoft.com/office/drawing/2010/main" val="0"/>
              </a:ext>
            </a:extLst>
          </a:blip>
          <a:stretch>
            <a:fillRect/>
          </a:stretch>
        </p:blipFill>
        <p:spPr>
          <a:xfrm>
            <a:off x="452232" y="1329578"/>
            <a:ext cx="4343052" cy="4571492"/>
          </a:xfrm>
          <a:prstGeom prst="rect">
            <a:avLst/>
          </a:prstGeom>
        </p:spPr>
      </p:pic>
      <p:pic>
        <p:nvPicPr>
          <p:cNvPr id="15" name="图片 14">
            <a:extLst>
              <a:ext uri="{FF2B5EF4-FFF2-40B4-BE49-F238E27FC236}">
                <a16:creationId xmlns:a16="http://schemas.microsoft.com/office/drawing/2014/main" id="{C9AE86B6-C357-F34D-BADC-143B59A609CC}"/>
              </a:ext>
            </a:extLst>
          </p:cNvPr>
          <p:cNvPicPr/>
          <p:nvPr/>
        </p:nvPicPr>
        <p:blipFill>
          <a:blip r:embed="rId3">
            <a:extLst>
              <a:ext uri="{28A0092B-C50C-407E-A947-70E740481C1C}">
                <a14:useLocalDpi xmlns:a14="http://schemas.microsoft.com/office/drawing/2010/main" val="0"/>
              </a:ext>
            </a:extLst>
          </a:blip>
          <a:stretch>
            <a:fillRect/>
          </a:stretch>
        </p:blipFill>
        <p:spPr>
          <a:xfrm>
            <a:off x="4947764" y="1905019"/>
            <a:ext cx="3744004" cy="3772767"/>
          </a:xfrm>
          <a:prstGeom prst="rect">
            <a:avLst/>
          </a:prstGeom>
        </p:spPr>
      </p:pic>
    </p:spTree>
    <p:extLst>
      <p:ext uri="{BB962C8B-B14F-4D97-AF65-F5344CB8AC3E}">
        <p14:creationId xmlns:p14="http://schemas.microsoft.com/office/powerpoint/2010/main" val="2039272232"/>
      </p:ext>
    </p:extLst>
  </p:cSld>
  <p:clrMapOvr>
    <a:masterClrMapping/>
  </p:clrMapOvr>
  <p:transition>
    <p:fade/>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3913251" cy="415498"/>
          </a:xfrm>
          <a:prstGeom prst="rect">
            <a:avLst/>
          </a:prstGeom>
          <a:noFill/>
        </p:spPr>
        <p:txBody>
          <a:bodyPr wrap="none" rtlCol="0">
            <a:spAutoFit/>
          </a:bodyPr>
          <a:lstStyle/>
          <a:p>
            <a:r>
              <a:rPr lang="en-US" altLang="zh-CN" sz="2100" b="1" spc="225" dirty="0">
                <a:solidFill>
                  <a:prstClr val="white"/>
                </a:solidFill>
              </a:rPr>
              <a:t>11.2</a:t>
            </a:r>
            <a:r>
              <a:rPr lang="zh-CN" altLang="en-US" sz="2100" b="1" spc="225" dirty="0">
                <a:solidFill>
                  <a:prstClr val="white"/>
                </a:solidFill>
              </a:rPr>
              <a:t> 中外教师教学方法对比</a:t>
            </a: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401867" y="234392"/>
            <a:ext cx="2326278" cy="300082"/>
          </a:xfrm>
          <a:prstGeom prst="rect">
            <a:avLst/>
          </a:prstGeom>
          <a:noFill/>
        </p:spPr>
        <p:txBody>
          <a:bodyPr wrap="none" rtlCol="0">
            <a:spAutoFit/>
          </a:bodyPr>
          <a:lstStyle/>
          <a:p>
            <a:r>
              <a:rPr lang="zh-CN" altLang="en-US" sz="1350" dirty="0">
                <a:solidFill>
                  <a:prstClr val="white"/>
                </a:solidFill>
              </a:rPr>
              <a:t>第十一章 其它数据分析案例</a:t>
            </a:r>
          </a:p>
        </p:txBody>
      </p:sp>
      <p:sp>
        <p:nvSpPr>
          <p:cNvPr id="12" name="TextBox 4">
            <a:extLst>
              <a:ext uri="{FF2B5EF4-FFF2-40B4-BE49-F238E27FC236}">
                <a16:creationId xmlns:a16="http://schemas.microsoft.com/office/drawing/2014/main" id="{3B74F587-0182-964D-BB0A-2900E410844F}"/>
              </a:ext>
            </a:extLst>
          </p:cNvPr>
          <p:cNvSpPr txBox="1"/>
          <p:nvPr/>
        </p:nvSpPr>
        <p:spPr>
          <a:xfrm>
            <a:off x="617967" y="842311"/>
            <a:ext cx="7888080" cy="3693319"/>
          </a:xfrm>
          <a:prstGeom prst="rect">
            <a:avLst/>
          </a:prstGeom>
          <a:noFill/>
        </p:spPr>
        <p:txBody>
          <a:bodyPr wrap="square" rtlCol="0">
            <a:spAutoFit/>
          </a:bodyPr>
          <a:lstStyle/>
          <a:p>
            <a:r>
              <a:rPr lang="zh-CN" altLang="zh-CN" dirty="0"/>
              <a:t>用逻辑斯蒂回归模型（</a:t>
            </a:r>
            <a:r>
              <a:rPr lang="en-US" altLang="zh-CN" dirty="0"/>
              <a:t>logistic regression model</a:t>
            </a:r>
            <a:r>
              <a:rPr lang="zh-CN" altLang="zh-CN" dirty="0"/>
              <a:t>）探究两组教师差异的相关因素，发现性别、教龄、是否师范毕业显著。不认同组（第二组）里的男女老师的比例（</a:t>
            </a:r>
            <a:r>
              <a:rPr lang="en-US" altLang="zh-CN" dirty="0"/>
              <a:t>20:18</a:t>
            </a:r>
            <a:r>
              <a:rPr lang="zh-CN" altLang="zh-CN" dirty="0"/>
              <a:t>）远高于认同组（</a:t>
            </a:r>
            <a:r>
              <a:rPr lang="en-US" altLang="zh-CN" dirty="0"/>
              <a:t>22:45</a:t>
            </a:r>
            <a:r>
              <a:rPr lang="zh-CN" altLang="zh-CN" dirty="0"/>
              <a:t>）</a:t>
            </a:r>
            <a:r>
              <a:rPr lang="zh-CN" altLang="en-US" dirty="0"/>
              <a:t>。</a:t>
            </a:r>
            <a:endParaRPr lang="en-US" altLang="zh-CN" dirty="0"/>
          </a:p>
          <a:p>
            <a:endParaRPr lang="en-US" altLang="zh-CN" dirty="0"/>
          </a:p>
          <a:p>
            <a:r>
              <a:rPr lang="en-US" altLang="zh-CN" dirty="0"/>
              <a:t>Coefficients:</a:t>
            </a:r>
            <a:endParaRPr lang="zh-CN" altLang="zh-CN" dirty="0"/>
          </a:p>
          <a:p>
            <a:r>
              <a:rPr lang="en-US" altLang="zh-CN" dirty="0"/>
              <a:t>                 Estimate Std. Error z value </a:t>
            </a:r>
            <a:r>
              <a:rPr lang="en-US" altLang="zh-CN" dirty="0" err="1"/>
              <a:t>Pr</a:t>
            </a:r>
            <a:r>
              <a:rPr lang="en-US" altLang="zh-CN" dirty="0"/>
              <a:t>(&gt;|z|)  </a:t>
            </a:r>
            <a:endParaRPr lang="zh-CN" altLang="zh-CN" dirty="0"/>
          </a:p>
          <a:p>
            <a:r>
              <a:rPr lang="en-US" altLang="zh-CN" dirty="0"/>
              <a:t>(Intercept)     -0.001647   0.419477  -0.004   0.9969  </a:t>
            </a:r>
            <a:endParaRPr lang="zh-CN" altLang="zh-CN" dirty="0"/>
          </a:p>
          <a:p>
            <a:r>
              <a:rPr lang="en-US" altLang="zh-CN" dirty="0" err="1"/>
              <a:t>SexFFemale</a:t>
            </a:r>
            <a:r>
              <a:rPr lang="en-US" altLang="zh-CN" dirty="0"/>
              <a:t>      -0.831340   0.445527  -1.866   0.0620 .</a:t>
            </a:r>
            <a:endParaRPr lang="zh-CN" altLang="zh-CN" dirty="0"/>
          </a:p>
          <a:p>
            <a:r>
              <a:rPr lang="en-US" altLang="zh-CN" dirty="0"/>
              <a:t>TYF6-10         -0.638146   0.740832  -0.861   0.3890  </a:t>
            </a:r>
            <a:endParaRPr lang="zh-CN" altLang="zh-CN" dirty="0"/>
          </a:p>
          <a:p>
            <a:r>
              <a:rPr lang="en-US" altLang="zh-CN" dirty="0"/>
              <a:t>TYF11-20         1.137935   0.577680   1.970   0.0489 *</a:t>
            </a:r>
            <a:endParaRPr lang="zh-CN" altLang="zh-CN" dirty="0"/>
          </a:p>
          <a:p>
            <a:r>
              <a:rPr lang="en-US" altLang="zh-CN" dirty="0"/>
              <a:t>TYF&gt;21          -0.324990   0.579477  -0.561   0.5749  </a:t>
            </a:r>
            <a:endParaRPr lang="zh-CN" altLang="zh-CN" dirty="0"/>
          </a:p>
          <a:p>
            <a:r>
              <a:rPr lang="en-US" altLang="zh-CN" dirty="0" err="1"/>
              <a:t>as.factor</a:t>
            </a:r>
            <a:r>
              <a:rPr lang="en-US" altLang="zh-CN" dirty="0"/>
              <a:t>(X11)2 -1.667166   0.846882  -1.969   0.0490 *</a:t>
            </a:r>
            <a:endParaRPr lang="zh-CN" altLang="zh-CN" dirty="0"/>
          </a:p>
          <a:p>
            <a:endParaRPr lang="zh-CN" altLang="zh-CN" dirty="0"/>
          </a:p>
        </p:txBody>
      </p:sp>
    </p:spTree>
    <p:extLst>
      <p:ext uri="{BB962C8B-B14F-4D97-AF65-F5344CB8AC3E}">
        <p14:creationId xmlns:p14="http://schemas.microsoft.com/office/powerpoint/2010/main" val="1208961659"/>
      </p:ext>
    </p:extLst>
  </p:cSld>
  <p:clrMapOvr>
    <a:masterClrMapping/>
  </p:clrMapOvr>
  <p:transition>
    <p:fade/>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组合 66"/>
          <p:cNvGrpSpPr/>
          <p:nvPr/>
        </p:nvGrpSpPr>
        <p:grpSpPr>
          <a:xfrm>
            <a:off x="1717311" y="4292754"/>
            <a:ext cx="5693399" cy="415498"/>
            <a:chOff x="1807265" y="2462595"/>
            <a:chExt cx="5693399" cy="415498"/>
          </a:xfrm>
        </p:grpSpPr>
        <p:sp>
          <p:nvSpPr>
            <p:cNvPr id="47" name="圆角矩形 46"/>
            <p:cNvSpPr/>
            <p:nvPr/>
          </p:nvSpPr>
          <p:spPr>
            <a:xfrm>
              <a:off x="1807265" y="2478527"/>
              <a:ext cx="5693399" cy="394154"/>
            </a:xfrm>
            <a:prstGeom prst="roundRect">
              <a:avLst>
                <a:gd name="adj" fmla="val 20658"/>
              </a:avLst>
            </a:prstGeom>
            <a:solidFill>
              <a:srgbClr val="3D89B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矩形 47"/>
            <p:cNvSpPr/>
            <p:nvPr/>
          </p:nvSpPr>
          <p:spPr>
            <a:xfrm>
              <a:off x="1883286" y="2462595"/>
              <a:ext cx="4716356" cy="415498"/>
            </a:xfrm>
            <a:prstGeom prst="rect">
              <a:avLst/>
            </a:prstGeom>
          </p:spPr>
          <p:txBody>
            <a:bodyPr wrap="none">
              <a:spAutoFit/>
            </a:bodyPr>
            <a:lstStyle/>
            <a:p>
              <a:r>
                <a:rPr lang="en-US" altLang="zh-CN" sz="2100" spc="225" dirty="0">
                  <a:solidFill>
                    <a:schemeClr val="bg1"/>
                  </a:solidFill>
                  <a:latin typeface="微软雅黑" panose="020B0503020204020204" pitchFamily="34" charset="-122"/>
                  <a:ea typeface="微软雅黑" panose="020B0503020204020204" pitchFamily="34" charset="-122"/>
                </a:rPr>
                <a:t>11.3</a:t>
              </a:r>
              <a:r>
                <a:rPr lang="zh-CN" altLang="en-US" sz="2100" spc="225" dirty="0">
                  <a:solidFill>
                    <a:schemeClr val="bg1"/>
                  </a:solidFill>
                  <a:latin typeface="微软雅黑" panose="020B0503020204020204" pitchFamily="34" charset="-122"/>
                  <a:ea typeface="微软雅黑" panose="020B0503020204020204" pitchFamily="34" charset="-122"/>
                </a:rPr>
                <a:t>　大宗商品现货期货价格分析</a:t>
              </a:r>
            </a:p>
          </p:txBody>
        </p:sp>
      </p:grpSp>
      <p:grpSp>
        <p:nvGrpSpPr>
          <p:cNvPr id="68" name="组合 67"/>
          <p:cNvGrpSpPr/>
          <p:nvPr/>
        </p:nvGrpSpPr>
        <p:grpSpPr>
          <a:xfrm>
            <a:off x="1717312" y="2664368"/>
            <a:ext cx="5693399" cy="426278"/>
            <a:chOff x="1807265" y="2935089"/>
            <a:chExt cx="5693399" cy="426278"/>
          </a:xfrm>
        </p:grpSpPr>
        <p:sp>
          <p:nvSpPr>
            <p:cNvPr id="49"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矩形 49"/>
            <p:cNvSpPr/>
            <p:nvPr/>
          </p:nvSpPr>
          <p:spPr>
            <a:xfrm>
              <a:off x="1881814" y="2945869"/>
              <a:ext cx="3225563"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11.1</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出口预测和预警</a:t>
              </a:r>
            </a:p>
          </p:txBody>
        </p:sp>
      </p:gr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54" name="组合 53"/>
          <p:cNvGrpSpPr/>
          <p:nvPr/>
        </p:nvGrpSpPr>
        <p:grpSpPr>
          <a:xfrm>
            <a:off x="1717311" y="3478561"/>
            <a:ext cx="5693399" cy="426278"/>
            <a:chOff x="1807265" y="2935089"/>
            <a:chExt cx="5693399" cy="426278"/>
          </a:xfrm>
        </p:grpSpPr>
        <p:sp>
          <p:nvSpPr>
            <p:cNvPr id="55" name="圆角矩形 54"/>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6" name="矩形 55"/>
            <p:cNvSpPr/>
            <p:nvPr/>
          </p:nvSpPr>
          <p:spPr>
            <a:xfrm>
              <a:off x="1881814" y="2945869"/>
              <a:ext cx="4447051"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11.2</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中外教师教学方法对比　</a:t>
              </a:r>
            </a:p>
          </p:txBody>
        </p:sp>
      </p:grpSp>
      <p:grpSp>
        <p:nvGrpSpPr>
          <p:cNvPr id="28" name="组合 27"/>
          <p:cNvGrpSpPr/>
          <p:nvPr/>
        </p:nvGrpSpPr>
        <p:grpSpPr>
          <a:xfrm>
            <a:off x="690257" y="889039"/>
            <a:ext cx="7832785" cy="808938"/>
            <a:chOff x="2788580" y="1152524"/>
            <a:chExt cx="3730770" cy="781050"/>
          </a:xfrm>
        </p:grpSpPr>
        <p:grpSp>
          <p:nvGrpSpPr>
            <p:cNvPr id="29" name="组合 28"/>
            <p:cNvGrpSpPr/>
            <p:nvPr/>
          </p:nvGrpSpPr>
          <p:grpSpPr>
            <a:xfrm>
              <a:off x="2788580" y="1152524"/>
              <a:ext cx="3730770" cy="781050"/>
              <a:chOff x="3725790" y="847725"/>
              <a:chExt cx="3730770" cy="781050"/>
            </a:xfrm>
          </p:grpSpPr>
          <p:grpSp>
            <p:nvGrpSpPr>
              <p:cNvPr id="31" name="组合 30"/>
              <p:cNvGrpSpPr/>
              <p:nvPr/>
            </p:nvGrpSpPr>
            <p:grpSpPr>
              <a:xfrm>
                <a:off x="3725790" y="1019175"/>
                <a:ext cx="627135" cy="609600"/>
                <a:chOff x="3725790" y="1019175"/>
                <a:chExt cx="627135" cy="609600"/>
              </a:xfrm>
            </p:grpSpPr>
            <p:sp>
              <p:nvSpPr>
                <p:cNvPr id="39" name="任意多边形 38"/>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直角三角形 39"/>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flipH="1">
                <a:off x="6829425" y="1019175"/>
                <a:ext cx="627135" cy="609600"/>
                <a:chOff x="3725790" y="1019175"/>
                <a:chExt cx="627135" cy="609600"/>
              </a:xfrm>
            </p:grpSpPr>
            <p:sp>
              <p:nvSpPr>
                <p:cNvPr id="37" name="任意多边形 36"/>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直角三角形 37"/>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矩形 33"/>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14"/>
            <p:cNvSpPr txBox="1"/>
            <p:nvPr/>
          </p:nvSpPr>
          <p:spPr>
            <a:xfrm>
              <a:off x="3645669" y="1194392"/>
              <a:ext cx="2187618" cy="505182"/>
            </a:xfrm>
            <a:prstGeom prst="rect">
              <a:avLst/>
            </a:prstGeom>
            <a:noFill/>
          </p:spPr>
          <p:txBody>
            <a:bodyPr wrap="none" rtlCol="0">
              <a:spAutoFit/>
            </a:bodyPr>
            <a:lstStyle/>
            <a:p>
              <a:r>
                <a:rPr lang="zh-CN" altLang="en-US" sz="2800" dirty="0">
                  <a:solidFill>
                    <a:srgbClr val="C00000"/>
                  </a:solidFill>
                </a:rPr>
                <a:t>第十一章 其它数据分析案例</a:t>
              </a:r>
            </a:p>
          </p:txBody>
        </p:sp>
      </p:grpSp>
    </p:spTree>
    <p:extLst>
      <p:ext uri="{BB962C8B-B14F-4D97-AF65-F5344CB8AC3E}">
        <p14:creationId xmlns:p14="http://schemas.microsoft.com/office/powerpoint/2010/main" val="2122127846"/>
      </p:ext>
    </p:extLst>
  </p:cSld>
  <p:clrMapOvr>
    <a:masterClrMapping/>
  </p:clrMapOvr>
  <p:transition>
    <p:fade/>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4" name="组合 13"/>
          <p:cNvGrpSpPr/>
          <p:nvPr/>
        </p:nvGrpSpPr>
        <p:grpSpPr>
          <a:xfrm>
            <a:off x="-1" y="-2439"/>
            <a:ext cx="9145786" cy="718410"/>
            <a:chOff x="-1" y="190175"/>
            <a:chExt cx="9145786" cy="525795"/>
          </a:xfrm>
        </p:grpSpPr>
        <p:sp>
          <p:nvSpPr>
            <p:cNvPr id="22" name="任意多边形 21"/>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23"/>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5" name="文本框 6"/>
          <p:cNvSpPr txBox="1"/>
          <p:nvPr/>
        </p:nvSpPr>
        <p:spPr>
          <a:xfrm>
            <a:off x="452232" y="173917"/>
            <a:ext cx="4509568" cy="415498"/>
          </a:xfrm>
          <a:prstGeom prst="rect">
            <a:avLst/>
          </a:prstGeom>
          <a:noFill/>
        </p:spPr>
        <p:txBody>
          <a:bodyPr wrap="none" rtlCol="0">
            <a:spAutoFit/>
          </a:bodyPr>
          <a:lstStyle/>
          <a:p>
            <a:r>
              <a:rPr lang="en-US" altLang="zh-CN" sz="2100" b="1" spc="225" dirty="0">
                <a:solidFill>
                  <a:prstClr val="white"/>
                </a:solidFill>
              </a:rPr>
              <a:t>11.3</a:t>
            </a:r>
            <a:r>
              <a:rPr lang="zh-CN" altLang="en-US" sz="2100" b="1" spc="225" dirty="0">
                <a:solidFill>
                  <a:prstClr val="white"/>
                </a:solidFill>
              </a:rPr>
              <a:t> 大宗商品现货期货价格分析</a:t>
            </a:r>
          </a:p>
        </p:txBody>
      </p:sp>
      <p:sp>
        <p:nvSpPr>
          <p:cNvPr id="26"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3" name="文本框 27"/>
          <p:cNvSpPr txBox="1"/>
          <p:nvPr/>
        </p:nvSpPr>
        <p:spPr>
          <a:xfrm>
            <a:off x="6401867" y="234392"/>
            <a:ext cx="2310248" cy="300082"/>
          </a:xfrm>
          <a:prstGeom prst="rect">
            <a:avLst/>
          </a:prstGeom>
          <a:noFill/>
        </p:spPr>
        <p:txBody>
          <a:bodyPr wrap="none" rtlCol="0">
            <a:spAutoFit/>
          </a:bodyPr>
          <a:lstStyle/>
          <a:p>
            <a:r>
              <a:rPr lang="zh-CN" altLang="en-US" sz="1350" dirty="0">
                <a:solidFill>
                  <a:prstClr val="white"/>
                </a:solidFill>
              </a:rPr>
              <a:t>第十一章 其它数据分析案例</a:t>
            </a:r>
          </a:p>
        </p:txBody>
      </p:sp>
      <p:sp>
        <p:nvSpPr>
          <p:cNvPr id="2" name="矩形 1">
            <a:extLst>
              <a:ext uri="{FF2B5EF4-FFF2-40B4-BE49-F238E27FC236}">
                <a16:creationId xmlns:a16="http://schemas.microsoft.com/office/drawing/2014/main" id="{A9F7E643-A05A-894A-92F1-8CE553B3A53E}"/>
              </a:ext>
            </a:extLst>
          </p:cNvPr>
          <p:cNvSpPr/>
          <p:nvPr/>
        </p:nvSpPr>
        <p:spPr>
          <a:xfrm>
            <a:off x="569152" y="906997"/>
            <a:ext cx="7554123" cy="605294"/>
          </a:xfrm>
          <a:prstGeom prst="rect">
            <a:avLst/>
          </a:prstGeom>
        </p:spPr>
        <p:txBody>
          <a:bodyPr wrap="square">
            <a:spAutoFit/>
          </a:bodyPr>
          <a:lstStyle/>
          <a:p>
            <a:pPr indent="76200">
              <a:lnSpc>
                <a:spcPts val="2000"/>
              </a:lnSpc>
              <a:spcAft>
                <a:spcPts val="0"/>
              </a:spcAft>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研究钢材现货、期货、社会库存等变量间的关系，预测价格趋势</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dirty="0"/>
              <a:t>螺纹钢</a:t>
            </a:r>
            <a:r>
              <a:rPr lang="en-US" altLang="zh-CN" dirty="0"/>
              <a:t>2019</a:t>
            </a:r>
            <a:r>
              <a:rPr lang="zh-CN" altLang="zh-CN" dirty="0"/>
              <a:t>年</a:t>
            </a:r>
            <a:r>
              <a:rPr lang="en-US" altLang="zh-CN" dirty="0"/>
              <a:t>5</a:t>
            </a:r>
            <a:r>
              <a:rPr lang="zh-CN" altLang="zh-CN" dirty="0"/>
              <a:t>月份到</a:t>
            </a:r>
            <a:r>
              <a:rPr lang="en-US" altLang="zh-CN" dirty="0"/>
              <a:t>10</a:t>
            </a:r>
            <a:r>
              <a:rPr lang="zh-CN" altLang="zh-CN" dirty="0"/>
              <a:t>月初的</a:t>
            </a:r>
            <a:r>
              <a:rPr lang="zh-CN" altLang="en-US" dirty="0"/>
              <a:t>现货</a:t>
            </a:r>
            <a:r>
              <a:rPr lang="zh-CN" altLang="zh-CN" dirty="0"/>
              <a:t>价格</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936BA851-148F-374C-9312-F5DC4A0D91F3}"/>
              </a:ext>
            </a:extLst>
          </p:cNvPr>
          <p:cNvPicPr/>
          <p:nvPr/>
        </p:nvPicPr>
        <p:blipFill>
          <a:blip r:embed="rId2">
            <a:extLst>
              <a:ext uri="{28A0092B-C50C-407E-A947-70E740481C1C}">
                <a14:useLocalDpi xmlns:a14="http://schemas.microsoft.com/office/drawing/2010/main" val="0"/>
              </a:ext>
            </a:extLst>
          </a:blip>
          <a:stretch>
            <a:fillRect/>
          </a:stretch>
        </p:blipFill>
        <p:spPr>
          <a:xfrm>
            <a:off x="1636467" y="1762579"/>
            <a:ext cx="5062043" cy="4589199"/>
          </a:xfrm>
          <a:prstGeom prst="rect">
            <a:avLst/>
          </a:prstGeom>
        </p:spPr>
      </p:pic>
    </p:spTree>
    <p:extLst>
      <p:ext uri="{BB962C8B-B14F-4D97-AF65-F5344CB8AC3E}">
        <p14:creationId xmlns:p14="http://schemas.microsoft.com/office/powerpoint/2010/main" val="1047462231"/>
      </p:ext>
    </p:extLst>
  </p:cSld>
  <p:clrMapOvr>
    <a:masterClrMapping/>
  </p:clrMapOvr>
  <p:transition>
    <p:fade/>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4" name="组合 13"/>
          <p:cNvGrpSpPr/>
          <p:nvPr/>
        </p:nvGrpSpPr>
        <p:grpSpPr>
          <a:xfrm>
            <a:off x="-1" y="-2439"/>
            <a:ext cx="9145786" cy="718410"/>
            <a:chOff x="-1" y="190175"/>
            <a:chExt cx="9145786" cy="525795"/>
          </a:xfrm>
        </p:grpSpPr>
        <p:sp>
          <p:nvSpPr>
            <p:cNvPr id="22" name="任意多边形 21"/>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23"/>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5" name="文本框 6"/>
          <p:cNvSpPr txBox="1"/>
          <p:nvPr/>
        </p:nvSpPr>
        <p:spPr>
          <a:xfrm>
            <a:off x="452232" y="173917"/>
            <a:ext cx="4509568" cy="415498"/>
          </a:xfrm>
          <a:prstGeom prst="rect">
            <a:avLst/>
          </a:prstGeom>
          <a:noFill/>
        </p:spPr>
        <p:txBody>
          <a:bodyPr wrap="none" rtlCol="0">
            <a:spAutoFit/>
          </a:bodyPr>
          <a:lstStyle/>
          <a:p>
            <a:r>
              <a:rPr lang="en-US" altLang="zh-CN" sz="2100" b="1" spc="225" dirty="0">
                <a:solidFill>
                  <a:prstClr val="white"/>
                </a:solidFill>
              </a:rPr>
              <a:t>11.3</a:t>
            </a:r>
            <a:r>
              <a:rPr lang="zh-CN" altLang="en-US" sz="2100" b="1" spc="225" dirty="0">
                <a:solidFill>
                  <a:prstClr val="white"/>
                </a:solidFill>
              </a:rPr>
              <a:t> 大宗商品现货期货价格分析</a:t>
            </a:r>
          </a:p>
        </p:txBody>
      </p:sp>
      <p:sp>
        <p:nvSpPr>
          <p:cNvPr id="26"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3" name="文本框 27"/>
          <p:cNvSpPr txBox="1"/>
          <p:nvPr/>
        </p:nvSpPr>
        <p:spPr>
          <a:xfrm>
            <a:off x="6401867" y="234392"/>
            <a:ext cx="2310248" cy="300082"/>
          </a:xfrm>
          <a:prstGeom prst="rect">
            <a:avLst/>
          </a:prstGeom>
          <a:noFill/>
        </p:spPr>
        <p:txBody>
          <a:bodyPr wrap="none" rtlCol="0">
            <a:spAutoFit/>
          </a:bodyPr>
          <a:lstStyle/>
          <a:p>
            <a:r>
              <a:rPr lang="zh-CN" altLang="en-US" sz="1350" dirty="0">
                <a:solidFill>
                  <a:prstClr val="white"/>
                </a:solidFill>
              </a:rPr>
              <a:t>第十一章 其它数据分析案例</a:t>
            </a:r>
          </a:p>
        </p:txBody>
      </p:sp>
      <p:sp>
        <p:nvSpPr>
          <p:cNvPr id="2" name="矩形 1">
            <a:extLst>
              <a:ext uri="{FF2B5EF4-FFF2-40B4-BE49-F238E27FC236}">
                <a16:creationId xmlns:a16="http://schemas.microsoft.com/office/drawing/2014/main" id="{A9F7E643-A05A-894A-92F1-8CE553B3A53E}"/>
              </a:ext>
            </a:extLst>
          </p:cNvPr>
          <p:cNvSpPr/>
          <p:nvPr/>
        </p:nvSpPr>
        <p:spPr>
          <a:xfrm>
            <a:off x="569152" y="906997"/>
            <a:ext cx="7554123" cy="348813"/>
          </a:xfrm>
          <a:prstGeom prst="rect">
            <a:avLst/>
          </a:prstGeom>
        </p:spPr>
        <p:txBody>
          <a:bodyPr wrap="square">
            <a:spAutoFit/>
          </a:bodyPr>
          <a:lstStyle/>
          <a:p>
            <a:pPr indent="76200">
              <a:lnSpc>
                <a:spcPts val="2000"/>
              </a:lnSpc>
              <a:spcAft>
                <a:spcPts val="0"/>
              </a:spcAft>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社会库存的拟合值和</a:t>
            </a:r>
            <a:r>
              <a:rPr lang="zh-CN" altLang="en-US" dirty="0"/>
              <a:t>现货</a:t>
            </a:r>
            <a:r>
              <a:rPr lang="zh-CN" altLang="zh-CN" dirty="0"/>
              <a:t>价格</a:t>
            </a:r>
            <a:r>
              <a:rPr lang="zh-CN" altLang="en-US" dirty="0"/>
              <a:t>（红色）</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F91941AA-25F4-FF45-8EB9-F482BE0B5FF3}"/>
              </a:ext>
            </a:extLst>
          </p:cNvPr>
          <p:cNvPicPr/>
          <p:nvPr/>
        </p:nvPicPr>
        <p:blipFill>
          <a:blip r:embed="rId2">
            <a:extLst>
              <a:ext uri="{28A0092B-C50C-407E-A947-70E740481C1C}">
                <a14:useLocalDpi xmlns:a14="http://schemas.microsoft.com/office/drawing/2010/main" val="0"/>
              </a:ext>
            </a:extLst>
          </a:blip>
          <a:stretch>
            <a:fillRect/>
          </a:stretch>
        </p:blipFill>
        <p:spPr>
          <a:xfrm>
            <a:off x="1264344" y="1643067"/>
            <a:ext cx="6424233" cy="4304957"/>
          </a:xfrm>
          <a:prstGeom prst="rect">
            <a:avLst/>
          </a:prstGeom>
        </p:spPr>
      </p:pic>
    </p:spTree>
    <p:extLst>
      <p:ext uri="{BB962C8B-B14F-4D97-AF65-F5344CB8AC3E}">
        <p14:creationId xmlns:p14="http://schemas.microsoft.com/office/powerpoint/2010/main" val="411210023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63" name="文本框 27"/>
          <p:cNvSpPr txBox="1"/>
          <p:nvPr/>
        </p:nvSpPr>
        <p:spPr>
          <a:xfrm>
            <a:off x="6373325" y="234392"/>
            <a:ext cx="1101584" cy="300082"/>
          </a:xfrm>
          <a:prstGeom prst="rect">
            <a:avLst/>
          </a:prstGeom>
          <a:noFill/>
        </p:spPr>
        <p:txBody>
          <a:bodyPr wrap="none" rtlCol="0">
            <a:spAutoFit/>
          </a:bodyPr>
          <a:lstStyle/>
          <a:p>
            <a:r>
              <a:rPr lang="zh-CN" altLang="en-US" sz="1350" dirty="0">
                <a:solidFill>
                  <a:prstClr val="white"/>
                </a:solidFill>
              </a:rPr>
              <a:t>第一章 绪论</a:t>
            </a:r>
          </a:p>
        </p:txBody>
      </p:sp>
      <p:sp>
        <p:nvSpPr>
          <p:cNvPr id="46" name="文本框 6"/>
          <p:cNvSpPr txBox="1"/>
          <p:nvPr/>
        </p:nvSpPr>
        <p:spPr>
          <a:xfrm>
            <a:off x="452232" y="173917"/>
            <a:ext cx="3175869" cy="415498"/>
          </a:xfrm>
          <a:prstGeom prst="rect">
            <a:avLst/>
          </a:prstGeom>
          <a:noFill/>
        </p:spPr>
        <p:txBody>
          <a:bodyPr wrap="none" rtlCol="0">
            <a:spAutoFit/>
          </a:bodyPr>
          <a:lstStyle/>
          <a:p>
            <a:r>
              <a:rPr lang="en-US" altLang="zh-CN" sz="2100" b="1" spc="225" dirty="0">
                <a:solidFill>
                  <a:prstClr val="white"/>
                </a:solidFill>
              </a:rPr>
              <a:t>1.2</a:t>
            </a:r>
            <a:r>
              <a:rPr lang="zh-CN" altLang="en-US" sz="2100" b="1" spc="225" dirty="0">
                <a:solidFill>
                  <a:prstClr val="white"/>
                </a:solidFill>
              </a:rPr>
              <a:t> 正确的数据思维观</a:t>
            </a:r>
          </a:p>
        </p:txBody>
      </p:sp>
      <p:sp>
        <p:nvSpPr>
          <p:cNvPr id="13" name="文本框 12"/>
          <p:cNvSpPr txBox="1"/>
          <p:nvPr/>
        </p:nvSpPr>
        <p:spPr>
          <a:xfrm>
            <a:off x="541465" y="781992"/>
            <a:ext cx="2764443"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en-US" sz="2400" dirty="0">
                <a:solidFill>
                  <a:schemeClr val="tx1">
                    <a:lumMod val="75000"/>
                    <a:lumOff val="25000"/>
                  </a:schemeClr>
                </a:solidFill>
              </a:rPr>
              <a:t>逻辑思维</a:t>
            </a:r>
            <a:endParaRPr kumimoji="1" lang="zh-CN" altLang="en-US" sz="2400" dirty="0">
              <a:solidFill>
                <a:schemeClr val="tx1">
                  <a:lumMod val="75000"/>
                  <a:lumOff val="25000"/>
                </a:schemeClr>
              </a:solidFill>
            </a:endParaRPr>
          </a:p>
        </p:txBody>
      </p:sp>
      <p:sp>
        <p:nvSpPr>
          <p:cNvPr id="8" name="TextBox 7"/>
          <p:cNvSpPr txBox="1"/>
          <p:nvPr/>
        </p:nvSpPr>
        <p:spPr>
          <a:xfrm>
            <a:off x="914400" y="1505243"/>
            <a:ext cx="7695028" cy="1938992"/>
          </a:xfrm>
          <a:prstGeom prst="rect">
            <a:avLst/>
          </a:prstGeom>
          <a:noFill/>
        </p:spPr>
        <p:txBody>
          <a:bodyPr wrap="square" rtlCol="0">
            <a:spAutoFit/>
          </a:bodyPr>
          <a:lstStyle/>
          <a:p>
            <a:r>
              <a:rPr lang="en-US" altLang="zh-CN" sz="2000" dirty="0">
                <a:solidFill>
                  <a:schemeClr val="tx1">
                    <a:lumMod val="75000"/>
                    <a:lumOff val="25000"/>
                  </a:schemeClr>
                </a:solidFill>
              </a:rPr>
              <a:t>(5)</a:t>
            </a:r>
            <a:r>
              <a:rPr lang="zh-CN" altLang="zh-CN" sz="2000" dirty="0">
                <a:solidFill>
                  <a:schemeClr val="tx1">
                    <a:lumMod val="75000"/>
                    <a:lumOff val="25000"/>
                  </a:schemeClr>
                </a:solidFill>
              </a:rPr>
              <a:t>层次思维</a:t>
            </a:r>
          </a:p>
          <a:p>
            <a:r>
              <a:rPr lang="en-US" altLang="zh-CN" sz="2000" dirty="0">
                <a:solidFill>
                  <a:schemeClr val="tx1">
                    <a:lumMod val="75000"/>
                    <a:lumOff val="25000"/>
                  </a:schemeClr>
                </a:solidFill>
              </a:rPr>
              <a:t>       </a:t>
            </a:r>
            <a:r>
              <a:rPr lang="zh-CN" altLang="zh-CN" sz="2000" dirty="0">
                <a:solidFill>
                  <a:schemeClr val="tx1">
                    <a:lumMod val="75000"/>
                    <a:lumOff val="25000"/>
                  </a:schemeClr>
                </a:solidFill>
              </a:rPr>
              <a:t>问题发现是第一步，要怎样分析问题，找到真正的原因，那么要熟练地运用理解层次 。</a:t>
            </a:r>
          </a:p>
          <a:p>
            <a:r>
              <a:rPr lang="en-US" altLang="zh-CN" sz="2000" dirty="0">
                <a:solidFill>
                  <a:schemeClr val="tx1">
                    <a:lumMod val="75000"/>
                    <a:lumOff val="25000"/>
                  </a:schemeClr>
                </a:solidFill>
              </a:rPr>
              <a:t>       </a:t>
            </a:r>
            <a:r>
              <a:rPr lang="zh-CN" altLang="zh-CN" sz="2000" dirty="0">
                <a:solidFill>
                  <a:schemeClr val="tx1">
                    <a:lumMod val="75000"/>
                    <a:lumOff val="25000"/>
                  </a:schemeClr>
                </a:solidFill>
              </a:rPr>
              <a:t>关键：你需要熟悉客观环境，员工的能力、行为的规律、他需要什么？</a:t>
            </a:r>
            <a:endParaRPr lang="zh-CN" altLang="zh-CN" sz="2000" dirty="0"/>
          </a:p>
          <a:p>
            <a:endParaRPr lang="zh-CN" altLang="zh-CN" sz="2000" dirty="0"/>
          </a:p>
        </p:txBody>
      </p:sp>
      <p:pic>
        <p:nvPicPr>
          <p:cNvPr id="5122" name="图片 17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9730" y="3174903"/>
            <a:ext cx="5790489" cy="2733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8558645"/>
      </p:ext>
    </p:extLst>
  </p:cSld>
  <p:clrMapOvr>
    <a:masterClrMapping/>
  </p:clrMapOvr>
  <p:transition>
    <p:fade/>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4" name="组合 13"/>
          <p:cNvGrpSpPr/>
          <p:nvPr/>
        </p:nvGrpSpPr>
        <p:grpSpPr>
          <a:xfrm>
            <a:off x="-1" y="-2439"/>
            <a:ext cx="9145786" cy="718410"/>
            <a:chOff x="-1" y="190175"/>
            <a:chExt cx="9145786" cy="525795"/>
          </a:xfrm>
        </p:grpSpPr>
        <p:sp>
          <p:nvSpPr>
            <p:cNvPr id="22" name="任意多边形 21"/>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23"/>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5" name="文本框 6"/>
          <p:cNvSpPr txBox="1"/>
          <p:nvPr/>
        </p:nvSpPr>
        <p:spPr>
          <a:xfrm>
            <a:off x="452232" y="173917"/>
            <a:ext cx="4509568" cy="415498"/>
          </a:xfrm>
          <a:prstGeom prst="rect">
            <a:avLst/>
          </a:prstGeom>
          <a:noFill/>
        </p:spPr>
        <p:txBody>
          <a:bodyPr wrap="none" rtlCol="0">
            <a:spAutoFit/>
          </a:bodyPr>
          <a:lstStyle/>
          <a:p>
            <a:r>
              <a:rPr lang="en-US" altLang="zh-CN" sz="2100" b="1" spc="225" dirty="0">
                <a:solidFill>
                  <a:prstClr val="white"/>
                </a:solidFill>
              </a:rPr>
              <a:t>11.3</a:t>
            </a:r>
            <a:r>
              <a:rPr lang="zh-CN" altLang="en-US" sz="2100" b="1" spc="225" dirty="0">
                <a:solidFill>
                  <a:prstClr val="white"/>
                </a:solidFill>
              </a:rPr>
              <a:t> 大宗商品现货期货价格分析</a:t>
            </a:r>
          </a:p>
        </p:txBody>
      </p:sp>
      <p:sp>
        <p:nvSpPr>
          <p:cNvPr id="26"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3" name="文本框 27"/>
          <p:cNvSpPr txBox="1"/>
          <p:nvPr/>
        </p:nvSpPr>
        <p:spPr>
          <a:xfrm>
            <a:off x="6401867" y="234392"/>
            <a:ext cx="2310248" cy="300082"/>
          </a:xfrm>
          <a:prstGeom prst="rect">
            <a:avLst/>
          </a:prstGeom>
          <a:noFill/>
        </p:spPr>
        <p:txBody>
          <a:bodyPr wrap="none" rtlCol="0">
            <a:spAutoFit/>
          </a:bodyPr>
          <a:lstStyle/>
          <a:p>
            <a:r>
              <a:rPr lang="zh-CN" altLang="en-US" sz="1350" dirty="0">
                <a:solidFill>
                  <a:prstClr val="white"/>
                </a:solidFill>
              </a:rPr>
              <a:t>第十一章 其它数据分析案例</a:t>
            </a:r>
          </a:p>
        </p:txBody>
      </p:sp>
      <p:sp>
        <p:nvSpPr>
          <p:cNvPr id="2" name="矩形 1">
            <a:extLst>
              <a:ext uri="{FF2B5EF4-FFF2-40B4-BE49-F238E27FC236}">
                <a16:creationId xmlns:a16="http://schemas.microsoft.com/office/drawing/2014/main" id="{A9F7E643-A05A-894A-92F1-8CE553B3A53E}"/>
              </a:ext>
            </a:extLst>
          </p:cNvPr>
          <p:cNvSpPr/>
          <p:nvPr/>
        </p:nvSpPr>
        <p:spPr>
          <a:xfrm>
            <a:off x="569152" y="906997"/>
            <a:ext cx="7554123" cy="348813"/>
          </a:xfrm>
          <a:prstGeom prst="rect">
            <a:avLst/>
          </a:prstGeom>
        </p:spPr>
        <p:txBody>
          <a:bodyPr wrap="square">
            <a:spAutoFit/>
          </a:bodyPr>
          <a:lstStyle/>
          <a:p>
            <a:pPr indent="76200">
              <a:lnSpc>
                <a:spcPts val="2000"/>
              </a:lnSpc>
              <a:spcAft>
                <a:spcPts val="0"/>
              </a:spcAft>
            </a:pPr>
            <a:r>
              <a:rPr lang="zh-CN" altLang="en-US" dirty="0"/>
              <a:t>现货（红色）期货</a:t>
            </a:r>
            <a:r>
              <a:rPr lang="zh-CN" altLang="zh-CN" dirty="0"/>
              <a:t>价格</a:t>
            </a:r>
            <a:r>
              <a:rPr lang="zh-CN" altLang="en-US" dirty="0"/>
              <a:t>（蓝色）和</a:t>
            </a:r>
            <a:r>
              <a:rPr lang="zh-CN" altLang="en-US"/>
              <a:t>基差</a:t>
            </a: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的光滑拟合曲线。</a:t>
            </a:r>
            <a:endParaRPr lang="zh-CN"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id="{0A5EE083-44CF-284B-9C7F-51E012282539}"/>
              </a:ext>
            </a:extLst>
          </p:cNvPr>
          <p:cNvPicPr/>
          <p:nvPr/>
        </p:nvPicPr>
        <p:blipFill>
          <a:blip r:embed="rId2">
            <a:extLst>
              <a:ext uri="{28A0092B-C50C-407E-A947-70E740481C1C}">
                <a14:useLocalDpi xmlns:a14="http://schemas.microsoft.com/office/drawing/2010/main" val="0"/>
              </a:ext>
            </a:extLst>
          </a:blip>
          <a:stretch>
            <a:fillRect/>
          </a:stretch>
        </p:blipFill>
        <p:spPr>
          <a:xfrm>
            <a:off x="723014" y="1685261"/>
            <a:ext cx="3647591" cy="4396684"/>
          </a:xfrm>
          <a:prstGeom prst="rect">
            <a:avLst/>
          </a:prstGeom>
        </p:spPr>
      </p:pic>
      <p:pic>
        <p:nvPicPr>
          <p:cNvPr id="16" name="图片 15">
            <a:extLst>
              <a:ext uri="{FF2B5EF4-FFF2-40B4-BE49-F238E27FC236}">
                <a16:creationId xmlns:a16="http://schemas.microsoft.com/office/drawing/2014/main" id="{FDA36F3A-89A0-ED44-8C02-B81E4F876226}"/>
              </a:ext>
            </a:extLst>
          </p:cNvPr>
          <p:cNvPicPr/>
          <p:nvPr/>
        </p:nvPicPr>
        <p:blipFill>
          <a:blip r:embed="rId3">
            <a:extLst>
              <a:ext uri="{28A0092B-C50C-407E-A947-70E740481C1C}">
                <a14:useLocalDpi xmlns:a14="http://schemas.microsoft.com/office/drawing/2010/main" val="0"/>
              </a:ext>
            </a:extLst>
          </a:blip>
          <a:stretch>
            <a:fillRect/>
          </a:stretch>
        </p:blipFill>
        <p:spPr>
          <a:xfrm>
            <a:off x="4475684" y="1685260"/>
            <a:ext cx="3647591" cy="4396685"/>
          </a:xfrm>
          <a:prstGeom prst="rect">
            <a:avLst/>
          </a:prstGeom>
        </p:spPr>
      </p:pic>
    </p:spTree>
    <p:extLst>
      <p:ext uri="{BB962C8B-B14F-4D97-AF65-F5344CB8AC3E}">
        <p14:creationId xmlns:p14="http://schemas.microsoft.com/office/powerpoint/2010/main" val="10243216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690257" y="854039"/>
            <a:ext cx="7832784" cy="781050"/>
            <a:chOff x="2788580" y="1152524"/>
            <a:chExt cx="3730770" cy="781050"/>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4"/>
            <p:cNvSpPr txBox="1"/>
            <p:nvPr/>
          </p:nvSpPr>
          <p:spPr>
            <a:xfrm>
              <a:off x="3848488" y="1169836"/>
              <a:ext cx="1447011" cy="523220"/>
            </a:xfrm>
            <a:prstGeom prst="rect">
              <a:avLst/>
            </a:prstGeom>
            <a:noFill/>
          </p:spPr>
          <p:txBody>
            <a:bodyPr wrap="none" rtlCol="0">
              <a:spAutoFit/>
            </a:bodyPr>
            <a:lstStyle/>
            <a:p>
              <a:pPr algn="ctr"/>
              <a:r>
                <a:rPr lang="zh-CN" altLang="en-US" sz="2800" dirty="0">
                  <a:solidFill>
                    <a:srgbClr val="C00000"/>
                  </a:solidFill>
                </a:rPr>
                <a:t>第二章 </a:t>
              </a:r>
              <a:r>
                <a:rPr lang="en-US" altLang="zh-CN" sz="2800" dirty="0">
                  <a:solidFill>
                    <a:srgbClr val="C00000"/>
                  </a:solidFill>
                </a:rPr>
                <a:t>R</a:t>
              </a:r>
              <a:r>
                <a:rPr lang="zh-CN" altLang="en-US" sz="2800" dirty="0">
                  <a:solidFill>
                    <a:srgbClr val="C00000"/>
                  </a:solidFill>
                </a:rPr>
                <a:t>语言入门</a:t>
              </a:r>
            </a:p>
          </p:txBody>
        </p:sp>
      </p:grpSp>
      <p:grpSp>
        <p:nvGrpSpPr>
          <p:cNvPr id="67" name="组合 66"/>
          <p:cNvGrpSpPr/>
          <p:nvPr/>
        </p:nvGrpSpPr>
        <p:grpSpPr>
          <a:xfrm>
            <a:off x="1751096" y="2048547"/>
            <a:ext cx="5693399" cy="415498"/>
            <a:chOff x="1807265" y="2462595"/>
            <a:chExt cx="5693399" cy="415498"/>
          </a:xfrm>
        </p:grpSpPr>
        <p:sp>
          <p:nvSpPr>
            <p:cNvPr id="47" name="圆角矩形 46"/>
            <p:cNvSpPr/>
            <p:nvPr/>
          </p:nvSpPr>
          <p:spPr>
            <a:xfrm>
              <a:off x="1807265" y="2478527"/>
              <a:ext cx="5693399" cy="394154"/>
            </a:xfrm>
            <a:prstGeom prst="roundRect">
              <a:avLst>
                <a:gd name="adj" fmla="val 20658"/>
              </a:avLst>
            </a:prstGeom>
            <a:solidFill>
              <a:srgbClr val="3D89B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矩形 47"/>
            <p:cNvSpPr/>
            <p:nvPr/>
          </p:nvSpPr>
          <p:spPr>
            <a:xfrm>
              <a:off x="1883286" y="2462595"/>
              <a:ext cx="2143536" cy="415498"/>
            </a:xfrm>
            <a:prstGeom prst="rect">
              <a:avLst/>
            </a:prstGeom>
          </p:spPr>
          <p:txBody>
            <a:bodyPr wrap="none">
              <a:spAutoFit/>
            </a:bodyPr>
            <a:lstStyle/>
            <a:p>
              <a:r>
                <a:rPr lang="en-US" altLang="zh-CN" sz="2100" spc="225" dirty="0">
                  <a:solidFill>
                    <a:schemeClr val="bg1"/>
                  </a:solidFill>
                  <a:latin typeface="微软雅黑" panose="020B0503020204020204" pitchFamily="34" charset="-122"/>
                  <a:ea typeface="微软雅黑" panose="020B0503020204020204" pitchFamily="34" charset="-122"/>
                </a:rPr>
                <a:t>2.1</a:t>
              </a:r>
              <a:r>
                <a:rPr lang="zh-CN" altLang="en-US" sz="2100" spc="225" dirty="0">
                  <a:solidFill>
                    <a:schemeClr val="bg1"/>
                  </a:solidFill>
                  <a:latin typeface="微软雅黑" panose="020B0503020204020204" pitchFamily="34" charset="-122"/>
                  <a:ea typeface="微软雅黑" panose="020B0503020204020204" pitchFamily="34" charset="-122"/>
                </a:rPr>
                <a:t>　新手上路</a:t>
              </a:r>
            </a:p>
          </p:txBody>
        </p:sp>
      </p:grpSp>
      <p:grpSp>
        <p:nvGrpSpPr>
          <p:cNvPr id="68" name="组合 67"/>
          <p:cNvGrpSpPr/>
          <p:nvPr/>
        </p:nvGrpSpPr>
        <p:grpSpPr>
          <a:xfrm>
            <a:off x="1751096" y="2626139"/>
            <a:ext cx="5693399" cy="426278"/>
            <a:chOff x="1807265" y="2935089"/>
            <a:chExt cx="5693399" cy="426278"/>
          </a:xfrm>
        </p:grpSpPr>
        <p:sp>
          <p:nvSpPr>
            <p:cNvPr id="49"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矩形 49"/>
            <p:cNvSpPr/>
            <p:nvPr/>
          </p:nvSpPr>
          <p:spPr>
            <a:xfrm>
              <a:off x="1881814" y="2945869"/>
              <a:ext cx="3541354"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2.2</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R</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语言开发环境部署</a:t>
              </a:r>
            </a:p>
          </p:txBody>
        </p:sp>
      </p:gr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6" name="组合 25"/>
          <p:cNvGrpSpPr/>
          <p:nvPr/>
        </p:nvGrpSpPr>
        <p:grpSpPr>
          <a:xfrm>
            <a:off x="1762816" y="3158375"/>
            <a:ext cx="5693399" cy="426278"/>
            <a:chOff x="1807265" y="2935089"/>
            <a:chExt cx="5693399" cy="426278"/>
          </a:xfrm>
        </p:grpSpPr>
        <p:sp>
          <p:nvSpPr>
            <p:cNvPr id="27" name="圆角矩形 26"/>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 name="矩形 27"/>
            <p:cNvSpPr/>
            <p:nvPr/>
          </p:nvSpPr>
          <p:spPr>
            <a:xfrm>
              <a:off x="1881814" y="2945869"/>
              <a:ext cx="2143536"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2.3</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获取帮助</a:t>
              </a:r>
            </a:p>
          </p:txBody>
        </p:sp>
      </p:grpSp>
      <p:grpSp>
        <p:nvGrpSpPr>
          <p:cNvPr id="29" name="组合 28"/>
          <p:cNvGrpSpPr/>
          <p:nvPr/>
        </p:nvGrpSpPr>
        <p:grpSpPr>
          <a:xfrm>
            <a:off x="1762816" y="3622619"/>
            <a:ext cx="5693399" cy="426278"/>
            <a:chOff x="1807265" y="2935089"/>
            <a:chExt cx="5693399" cy="426278"/>
          </a:xfrm>
        </p:grpSpPr>
        <p:sp>
          <p:nvSpPr>
            <p:cNvPr id="30" name="圆角矩形 29"/>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 name="矩形 30"/>
            <p:cNvSpPr/>
            <p:nvPr/>
          </p:nvSpPr>
          <p:spPr>
            <a:xfrm>
              <a:off x="1881814" y="2945869"/>
              <a:ext cx="2143536"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2.4</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工作空间</a:t>
              </a:r>
            </a:p>
          </p:txBody>
        </p:sp>
      </p:grpSp>
      <p:grpSp>
        <p:nvGrpSpPr>
          <p:cNvPr id="33" name="组合 32"/>
          <p:cNvGrpSpPr/>
          <p:nvPr/>
        </p:nvGrpSpPr>
        <p:grpSpPr>
          <a:xfrm>
            <a:off x="1763286" y="4171240"/>
            <a:ext cx="5693399" cy="426278"/>
            <a:chOff x="1807265" y="2935089"/>
            <a:chExt cx="5693399" cy="426278"/>
          </a:xfrm>
        </p:grpSpPr>
        <p:sp>
          <p:nvSpPr>
            <p:cNvPr id="34" name="圆角矩形 33"/>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7" name="矩形 36"/>
            <p:cNvSpPr/>
            <p:nvPr/>
          </p:nvSpPr>
          <p:spPr>
            <a:xfrm>
              <a:off x="1881814" y="2945869"/>
              <a:ext cx="1547218"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2.5</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脚本</a:t>
              </a:r>
            </a:p>
          </p:txBody>
        </p:sp>
      </p:grpSp>
      <p:grpSp>
        <p:nvGrpSpPr>
          <p:cNvPr id="38" name="组合 37"/>
          <p:cNvGrpSpPr/>
          <p:nvPr/>
        </p:nvGrpSpPr>
        <p:grpSpPr>
          <a:xfrm>
            <a:off x="1767406" y="4733948"/>
            <a:ext cx="5693399" cy="426278"/>
            <a:chOff x="1807265" y="2935089"/>
            <a:chExt cx="5693399" cy="426278"/>
          </a:xfrm>
        </p:grpSpPr>
        <p:sp>
          <p:nvSpPr>
            <p:cNvPr id="39" name="圆角矩形 3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0" name="矩形 39"/>
            <p:cNvSpPr/>
            <p:nvPr/>
          </p:nvSpPr>
          <p:spPr>
            <a:xfrm>
              <a:off x="1881814" y="2945869"/>
              <a:ext cx="1454244"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2.6</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R</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包</a:t>
              </a:r>
            </a:p>
          </p:txBody>
        </p:sp>
      </p:grpSp>
    </p:spTree>
    <p:extLst>
      <p:ext uri="{BB962C8B-B14F-4D97-AF65-F5344CB8AC3E}">
        <p14:creationId xmlns:p14="http://schemas.microsoft.com/office/powerpoint/2010/main" val="197636711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1874231" cy="415498"/>
          </a:xfrm>
          <a:prstGeom prst="rect">
            <a:avLst/>
          </a:prstGeom>
          <a:noFill/>
        </p:spPr>
        <p:txBody>
          <a:bodyPr wrap="none" rtlCol="0">
            <a:spAutoFit/>
          </a:bodyPr>
          <a:lstStyle/>
          <a:p>
            <a:r>
              <a:rPr lang="en-US" altLang="zh-CN" sz="2100" b="1" spc="225" dirty="0">
                <a:solidFill>
                  <a:prstClr val="white"/>
                </a:solidFill>
              </a:rPr>
              <a:t>2.1</a:t>
            </a:r>
            <a:r>
              <a:rPr lang="zh-CN" altLang="en-US" sz="2100" b="1" spc="225" dirty="0">
                <a:solidFill>
                  <a:prstClr val="white"/>
                </a:solidFill>
              </a:rPr>
              <a:t>新手上路</a:t>
            </a: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401867" y="234392"/>
            <a:ext cx="1561646" cy="300082"/>
          </a:xfrm>
          <a:prstGeom prst="rect">
            <a:avLst/>
          </a:prstGeom>
          <a:noFill/>
        </p:spPr>
        <p:txBody>
          <a:bodyPr wrap="none" rtlCol="0">
            <a:spAutoFit/>
          </a:bodyPr>
          <a:lstStyle/>
          <a:p>
            <a:r>
              <a:rPr lang="zh-CN" altLang="en-US" sz="1350" dirty="0">
                <a:solidFill>
                  <a:prstClr val="white"/>
                </a:solidFill>
              </a:rPr>
              <a:t>第二章 </a:t>
            </a:r>
            <a:r>
              <a:rPr lang="en-US" altLang="zh-CN" sz="1350" dirty="0">
                <a:solidFill>
                  <a:prstClr val="white"/>
                </a:solidFill>
              </a:rPr>
              <a:t>R</a:t>
            </a:r>
            <a:r>
              <a:rPr lang="zh-CN" altLang="en-US" sz="1350" dirty="0">
                <a:solidFill>
                  <a:prstClr val="white"/>
                </a:solidFill>
              </a:rPr>
              <a:t>语言入门</a:t>
            </a:r>
          </a:p>
        </p:txBody>
      </p:sp>
      <p:sp>
        <p:nvSpPr>
          <p:cNvPr id="13" name="文本框 12"/>
          <p:cNvSpPr txBox="1"/>
          <p:nvPr/>
        </p:nvSpPr>
        <p:spPr>
          <a:xfrm>
            <a:off x="703120" y="1012825"/>
            <a:ext cx="7377992"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两个例子</a:t>
            </a:r>
            <a:endParaRPr kumimoji="1" lang="zh-CN" altLang="zh-CN" sz="2400" dirty="0">
              <a:solidFill>
                <a:schemeClr val="tx1">
                  <a:lumMod val="75000"/>
                  <a:lumOff val="25000"/>
                </a:schemeClr>
              </a:solidFill>
            </a:endParaRPr>
          </a:p>
        </p:txBody>
      </p:sp>
      <p:graphicFrame>
        <p:nvGraphicFramePr>
          <p:cNvPr id="11" name="表格 10"/>
          <p:cNvGraphicFramePr>
            <a:graphicFrameLocks noGrp="1"/>
          </p:cNvGraphicFramePr>
          <p:nvPr/>
        </p:nvGraphicFramePr>
        <p:xfrm>
          <a:off x="1659369" y="2297113"/>
          <a:ext cx="6029208" cy="3249636"/>
        </p:xfrm>
        <a:graphic>
          <a:graphicData uri="http://schemas.openxmlformats.org/drawingml/2006/table">
            <a:tbl>
              <a:tblPr firstRow="1" firstCol="1" bandRow="1">
                <a:tableStyleId>{5C22544A-7EE6-4342-B048-85BDC9FD1C3A}</a:tableStyleId>
              </a:tblPr>
              <a:tblGrid>
                <a:gridCol w="1336931">
                  <a:extLst>
                    <a:ext uri="{9D8B030D-6E8A-4147-A177-3AD203B41FA5}">
                      <a16:colId xmlns:a16="http://schemas.microsoft.com/office/drawing/2014/main" val="20000"/>
                    </a:ext>
                  </a:extLst>
                </a:gridCol>
                <a:gridCol w="1800515">
                  <a:extLst>
                    <a:ext uri="{9D8B030D-6E8A-4147-A177-3AD203B41FA5}">
                      <a16:colId xmlns:a16="http://schemas.microsoft.com/office/drawing/2014/main" val="20001"/>
                    </a:ext>
                  </a:extLst>
                </a:gridCol>
                <a:gridCol w="1378902">
                  <a:extLst>
                    <a:ext uri="{9D8B030D-6E8A-4147-A177-3AD203B41FA5}">
                      <a16:colId xmlns:a16="http://schemas.microsoft.com/office/drawing/2014/main" val="20002"/>
                    </a:ext>
                  </a:extLst>
                </a:gridCol>
                <a:gridCol w="1512860">
                  <a:extLst>
                    <a:ext uri="{9D8B030D-6E8A-4147-A177-3AD203B41FA5}">
                      <a16:colId xmlns:a16="http://schemas.microsoft.com/office/drawing/2014/main" val="20003"/>
                    </a:ext>
                  </a:extLst>
                </a:gridCol>
              </a:tblGrid>
              <a:tr h="541606">
                <a:tc>
                  <a:txBody>
                    <a:bodyPr/>
                    <a:lstStyle/>
                    <a:p>
                      <a:pPr algn="l">
                        <a:spcAft>
                          <a:spcPts val="0"/>
                        </a:spcAft>
                      </a:pPr>
                      <a:r>
                        <a:rPr lang="zh-CN" sz="1800" kern="0" dirty="0">
                          <a:effectLst/>
                        </a:rPr>
                        <a:t>年龄（月）</a:t>
                      </a:r>
                      <a:endParaRPr lang="zh-CN" sz="1800" kern="100" dirty="0">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zh-CN" sz="1800" kern="0" dirty="0">
                          <a:effectLst/>
                        </a:rPr>
                        <a:t>体重（</a:t>
                      </a:r>
                      <a:r>
                        <a:rPr lang="en-US" sz="1800" kern="0" dirty="0">
                          <a:effectLst/>
                        </a:rPr>
                        <a:t>kg</a:t>
                      </a:r>
                      <a:r>
                        <a:rPr lang="zh-CN" sz="1800" kern="0" dirty="0">
                          <a:effectLst/>
                        </a:rPr>
                        <a:t>）</a:t>
                      </a:r>
                      <a:endParaRPr lang="zh-CN" sz="1800" kern="100" dirty="0">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zh-CN" sz="1800" kern="0">
                          <a:effectLst/>
                        </a:rPr>
                        <a:t>年龄（月）</a:t>
                      </a:r>
                      <a:endParaRPr lang="zh-CN" sz="1800" kern="100">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zh-CN" sz="1800" kern="0">
                          <a:effectLst/>
                        </a:rPr>
                        <a:t>体重（</a:t>
                      </a:r>
                      <a:r>
                        <a:rPr lang="en-US" sz="1800" kern="0">
                          <a:effectLst/>
                        </a:rPr>
                        <a:t>kg</a:t>
                      </a:r>
                      <a:r>
                        <a:rPr lang="zh-CN" sz="1800" kern="0">
                          <a:effectLst/>
                        </a:rPr>
                        <a:t>）</a:t>
                      </a:r>
                      <a:endParaRPr lang="zh-CN" sz="1800" kern="100">
                        <a:effectLst/>
                        <a:latin typeface="等线" panose="02010600030101010101" charset="-122"/>
                        <a:cs typeface="Times New Roman" panose="02020603050405020304"/>
                      </a:endParaRPr>
                    </a:p>
                  </a:txBody>
                  <a:tcPr marL="68580" marR="68580" marT="0" marB="0"/>
                </a:tc>
                <a:extLst>
                  <a:ext uri="{0D108BD9-81ED-4DB2-BD59-A6C34878D82A}">
                    <a16:rowId xmlns:a16="http://schemas.microsoft.com/office/drawing/2014/main" val="10000"/>
                  </a:ext>
                </a:extLst>
              </a:tr>
              <a:tr h="541606">
                <a:tc>
                  <a:txBody>
                    <a:bodyPr/>
                    <a:lstStyle/>
                    <a:p>
                      <a:pPr algn="l">
                        <a:spcAft>
                          <a:spcPts val="0"/>
                        </a:spcAft>
                      </a:pPr>
                      <a:r>
                        <a:rPr lang="en-US" sz="1800" kern="0">
                          <a:effectLst/>
                        </a:rPr>
                        <a:t>01</a:t>
                      </a:r>
                      <a:endParaRPr lang="zh-CN" sz="1800" kern="100">
                        <a:effectLst/>
                        <a:latin typeface="等线" panose="02010600030101010101" charset="-122"/>
                        <a:cs typeface="Times New Roman" panose="02020603050405020304"/>
                      </a:endParaRPr>
                    </a:p>
                  </a:txBody>
                  <a:tcPr marL="68580" marR="68580" marT="0" marB="0"/>
                </a:tc>
                <a:tc>
                  <a:txBody>
                    <a:bodyPr/>
                    <a:lstStyle/>
                    <a:p>
                      <a:pPr algn="ctr">
                        <a:spcAft>
                          <a:spcPts val="0"/>
                        </a:spcAft>
                      </a:pPr>
                      <a:r>
                        <a:rPr lang="en-US" sz="1800" kern="0">
                          <a:solidFill>
                            <a:schemeClr val="tx1">
                              <a:lumMod val="75000"/>
                              <a:lumOff val="25000"/>
                            </a:schemeClr>
                          </a:solidFill>
                          <a:effectLst/>
                        </a:rPr>
                        <a:t>4.4</a:t>
                      </a:r>
                      <a:endParaRPr lang="en-US" sz="1800" kern="0">
                        <a:solidFill>
                          <a:schemeClr val="tx1">
                            <a:lumMod val="75000"/>
                            <a:lumOff val="25000"/>
                          </a:schemeClr>
                        </a:solidFill>
                        <a:effectLst/>
                        <a:latin typeface="等线" panose="02010600030101010101" charset="-122"/>
                        <a:cs typeface="Times New Roman" panose="02020603050405020304"/>
                      </a:endParaRPr>
                    </a:p>
                  </a:txBody>
                  <a:tcPr marL="68580" marR="68580" marT="0" marB="0"/>
                </a:tc>
                <a:tc>
                  <a:txBody>
                    <a:bodyPr/>
                    <a:lstStyle/>
                    <a:p>
                      <a:pPr algn="ctr">
                        <a:spcAft>
                          <a:spcPts val="0"/>
                        </a:spcAft>
                      </a:pPr>
                      <a:r>
                        <a:rPr lang="en-US" sz="1800" kern="0">
                          <a:solidFill>
                            <a:schemeClr val="tx1">
                              <a:lumMod val="75000"/>
                              <a:lumOff val="25000"/>
                            </a:schemeClr>
                          </a:solidFill>
                          <a:effectLst/>
                        </a:rPr>
                        <a:t>09</a:t>
                      </a:r>
                      <a:endParaRPr lang="en-US" sz="1800" kern="0">
                        <a:solidFill>
                          <a:schemeClr val="tx1">
                            <a:lumMod val="75000"/>
                            <a:lumOff val="25000"/>
                          </a:schemeClr>
                        </a:solidFill>
                        <a:effectLst/>
                        <a:latin typeface="等线" panose="02010600030101010101" charset="-122"/>
                        <a:cs typeface="Times New Roman" panose="02020603050405020304"/>
                      </a:endParaRPr>
                    </a:p>
                  </a:txBody>
                  <a:tcPr marL="68580" marR="68580" marT="0" marB="0"/>
                </a:tc>
                <a:tc>
                  <a:txBody>
                    <a:bodyPr/>
                    <a:lstStyle/>
                    <a:p>
                      <a:pPr algn="ctr">
                        <a:spcAft>
                          <a:spcPts val="0"/>
                        </a:spcAft>
                      </a:pPr>
                      <a:r>
                        <a:rPr lang="en-US" sz="1800" kern="0">
                          <a:solidFill>
                            <a:schemeClr val="tx1">
                              <a:lumMod val="75000"/>
                              <a:lumOff val="25000"/>
                            </a:schemeClr>
                          </a:solidFill>
                          <a:effectLst/>
                        </a:rPr>
                        <a:t>7.3</a:t>
                      </a:r>
                      <a:endParaRPr lang="en-US" sz="1800" kern="0">
                        <a:solidFill>
                          <a:schemeClr val="tx1">
                            <a:lumMod val="75000"/>
                            <a:lumOff val="25000"/>
                          </a:schemeClr>
                        </a:solidFill>
                        <a:effectLst/>
                        <a:latin typeface="等线" panose="02010600030101010101" charset="-122"/>
                        <a:cs typeface="Times New Roman" panose="02020603050405020304"/>
                      </a:endParaRPr>
                    </a:p>
                  </a:txBody>
                  <a:tcPr marL="68580" marR="68580" marT="0" marB="0"/>
                </a:tc>
                <a:extLst>
                  <a:ext uri="{0D108BD9-81ED-4DB2-BD59-A6C34878D82A}">
                    <a16:rowId xmlns:a16="http://schemas.microsoft.com/office/drawing/2014/main" val="10001"/>
                  </a:ext>
                </a:extLst>
              </a:tr>
              <a:tr h="541606">
                <a:tc>
                  <a:txBody>
                    <a:bodyPr/>
                    <a:lstStyle/>
                    <a:p>
                      <a:pPr algn="l">
                        <a:spcAft>
                          <a:spcPts val="0"/>
                        </a:spcAft>
                      </a:pPr>
                      <a:r>
                        <a:rPr lang="en-US" sz="1800" kern="0">
                          <a:effectLst/>
                        </a:rPr>
                        <a:t>03</a:t>
                      </a:r>
                      <a:endParaRPr lang="zh-CN" sz="1800" kern="100">
                        <a:effectLst/>
                        <a:latin typeface="等线" panose="02010600030101010101" charset="-122"/>
                        <a:cs typeface="Times New Roman" panose="02020603050405020304"/>
                      </a:endParaRPr>
                    </a:p>
                  </a:txBody>
                  <a:tcPr marL="68580" marR="68580" marT="0" marB="0"/>
                </a:tc>
                <a:tc>
                  <a:txBody>
                    <a:bodyPr/>
                    <a:lstStyle/>
                    <a:p>
                      <a:pPr algn="ctr">
                        <a:spcAft>
                          <a:spcPts val="0"/>
                        </a:spcAft>
                      </a:pPr>
                      <a:r>
                        <a:rPr lang="en-US" sz="1800" kern="0" dirty="0">
                          <a:solidFill>
                            <a:schemeClr val="tx1">
                              <a:lumMod val="75000"/>
                              <a:lumOff val="25000"/>
                            </a:schemeClr>
                          </a:solidFill>
                          <a:effectLst/>
                        </a:rPr>
                        <a:t>5.3</a:t>
                      </a:r>
                      <a:endParaRPr lang="en-US" sz="1800" kern="0" dirty="0">
                        <a:solidFill>
                          <a:schemeClr val="tx1">
                            <a:lumMod val="75000"/>
                            <a:lumOff val="25000"/>
                          </a:schemeClr>
                        </a:solidFill>
                        <a:effectLst/>
                        <a:latin typeface="等线" panose="02010600030101010101" charset="-122"/>
                        <a:cs typeface="Times New Roman" panose="02020603050405020304"/>
                      </a:endParaRPr>
                    </a:p>
                  </a:txBody>
                  <a:tcPr marL="68580" marR="68580" marT="0" marB="0"/>
                </a:tc>
                <a:tc>
                  <a:txBody>
                    <a:bodyPr/>
                    <a:lstStyle/>
                    <a:p>
                      <a:pPr algn="ctr">
                        <a:spcAft>
                          <a:spcPts val="0"/>
                        </a:spcAft>
                      </a:pPr>
                      <a:r>
                        <a:rPr lang="en-US" sz="1800" kern="0">
                          <a:solidFill>
                            <a:schemeClr val="tx1">
                              <a:lumMod val="75000"/>
                              <a:lumOff val="25000"/>
                            </a:schemeClr>
                          </a:solidFill>
                          <a:effectLst/>
                        </a:rPr>
                        <a:t>03</a:t>
                      </a:r>
                      <a:endParaRPr lang="en-US" sz="1800" kern="0">
                        <a:solidFill>
                          <a:schemeClr val="tx1">
                            <a:lumMod val="75000"/>
                            <a:lumOff val="25000"/>
                          </a:schemeClr>
                        </a:solidFill>
                        <a:effectLst/>
                        <a:latin typeface="等线" panose="02010600030101010101" charset="-122"/>
                        <a:cs typeface="Times New Roman" panose="02020603050405020304"/>
                      </a:endParaRPr>
                    </a:p>
                  </a:txBody>
                  <a:tcPr marL="68580" marR="68580" marT="0" marB="0"/>
                </a:tc>
                <a:tc>
                  <a:txBody>
                    <a:bodyPr/>
                    <a:lstStyle/>
                    <a:p>
                      <a:pPr algn="ctr">
                        <a:spcAft>
                          <a:spcPts val="0"/>
                        </a:spcAft>
                      </a:pPr>
                      <a:r>
                        <a:rPr lang="en-US" sz="1800" kern="0">
                          <a:solidFill>
                            <a:schemeClr val="tx1">
                              <a:lumMod val="75000"/>
                              <a:lumOff val="25000"/>
                            </a:schemeClr>
                          </a:solidFill>
                          <a:effectLst/>
                        </a:rPr>
                        <a:t>6.0</a:t>
                      </a:r>
                      <a:endParaRPr lang="en-US" sz="1800" kern="0">
                        <a:solidFill>
                          <a:schemeClr val="tx1">
                            <a:lumMod val="75000"/>
                            <a:lumOff val="25000"/>
                          </a:schemeClr>
                        </a:solidFill>
                        <a:effectLst/>
                        <a:latin typeface="等线" panose="02010600030101010101" charset="-122"/>
                        <a:cs typeface="Times New Roman" panose="02020603050405020304"/>
                      </a:endParaRPr>
                    </a:p>
                  </a:txBody>
                  <a:tcPr marL="68580" marR="68580" marT="0" marB="0"/>
                </a:tc>
                <a:extLst>
                  <a:ext uri="{0D108BD9-81ED-4DB2-BD59-A6C34878D82A}">
                    <a16:rowId xmlns:a16="http://schemas.microsoft.com/office/drawing/2014/main" val="10002"/>
                  </a:ext>
                </a:extLst>
              </a:tr>
              <a:tr h="541606">
                <a:tc>
                  <a:txBody>
                    <a:bodyPr/>
                    <a:lstStyle/>
                    <a:p>
                      <a:pPr algn="l">
                        <a:spcAft>
                          <a:spcPts val="0"/>
                        </a:spcAft>
                      </a:pPr>
                      <a:r>
                        <a:rPr lang="en-US" sz="1800" kern="0">
                          <a:effectLst/>
                        </a:rPr>
                        <a:t>05</a:t>
                      </a:r>
                      <a:endParaRPr lang="zh-CN" sz="1800" kern="100">
                        <a:effectLst/>
                        <a:latin typeface="等线" panose="02010600030101010101" charset="-122"/>
                        <a:cs typeface="Times New Roman" panose="02020603050405020304"/>
                      </a:endParaRPr>
                    </a:p>
                  </a:txBody>
                  <a:tcPr marL="68580" marR="68580" marT="0" marB="0"/>
                </a:tc>
                <a:tc>
                  <a:txBody>
                    <a:bodyPr/>
                    <a:lstStyle/>
                    <a:p>
                      <a:pPr algn="ctr">
                        <a:spcAft>
                          <a:spcPts val="0"/>
                        </a:spcAft>
                      </a:pPr>
                      <a:r>
                        <a:rPr lang="en-US" sz="1800" kern="0">
                          <a:solidFill>
                            <a:schemeClr val="tx1">
                              <a:lumMod val="75000"/>
                              <a:lumOff val="25000"/>
                            </a:schemeClr>
                          </a:solidFill>
                          <a:effectLst/>
                        </a:rPr>
                        <a:t>7.2</a:t>
                      </a:r>
                      <a:endParaRPr lang="en-US" sz="1800" kern="0">
                        <a:solidFill>
                          <a:schemeClr val="tx1">
                            <a:lumMod val="75000"/>
                            <a:lumOff val="25000"/>
                          </a:schemeClr>
                        </a:solidFill>
                        <a:effectLst/>
                        <a:latin typeface="等线" panose="02010600030101010101" charset="-122"/>
                        <a:cs typeface="Times New Roman" panose="02020603050405020304"/>
                      </a:endParaRPr>
                    </a:p>
                  </a:txBody>
                  <a:tcPr marL="68580" marR="68580" marT="0" marB="0"/>
                </a:tc>
                <a:tc>
                  <a:txBody>
                    <a:bodyPr/>
                    <a:lstStyle/>
                    <a:p>
                      <a:pPr algn="ctr">
                        <a:spcAft>
                          <a:spcPts val="0"/>
                        </a:spcAft>
                      </a:pPr>
                      <a:r>
                        <a:rPr lang="en-US" sz="1800" kern="0">
                          <a:solidFill>
                            <a:schemeClr val="tx1">
                              <a:lumMod val="75000"/>
                              <a:lumOff val="25000"/>
                            </a:schemeClr>
                          </a:solidFill>
                          <a:effectLst/>
                        </a:rPr>
                        <a:t>09</a:t>
                      </a:r>
                      <a:endParaRPr lang="en-US" sz="1800" kern="0">
                        <a:solidFill>
                          <a:schemeClr val="tx1">
                            <a:lumMod val="75000"/>
                            <a:lumOff val="25000"/>
                          </a:schemeClr>
                        </a:solidFill>
                        <a:effectLst/>
                        <a:latin typeface="等线" panose="02010600030101010101" charset="-122"/>
                        <a:cs typeface="Times New Roman" panose="02020603050405020304"/>
                      </a:endParaRPr>
                    </a:p>
                  </a:txBody>
                  <a:tcPr marL="68580" marR="68580" marT="0" marB="0"/>
                </a:tc>
                <a:tc>
                  <a:txBody>
                    <a:bodyPr/>
                    <a:lstStyle/>
                    <a:p>
                      <a:pPr algn="ctr">
                        <a:spcAft>
                          <a:spcPts val="0"/>
                        </a:spcAft>
                      </a:pPr>
                      <a:r>
                        <a:rPr lang="en-US" sz="1800" kern="0">
                          <a:solidFill>
                            <a:schemeClr val="tx1">
                              <a:lumMod val="75000"/>
                              <a:lumOff val="25000"/>
                            </a:schemeClr>
                          </a:solidFill>
                          <a:effectLst/>
                        </a:rPr>
                        <a:t>10.4</a:t>
                      </a:r>
                      <a:endParaRPr lang="en-US" sz="1800" kern="0">
                        <a:solidFill>
                          <a:schemeClr val="tx1">
                            <a:lumMod val="75000"/>
                            <a:lumOff val="25000"/>
                          </a:schemeClr>
                        </a:solidFill>
                        <a:effectLst/>
                        <a:latin typeface="等线" panose="02010600030101010101" charset="-122"/>
                        <a:cs typeface="Times New Roman" panose="02020603050405020304"/>
                      </a:endParaRPr>
                    </a:p>
                  </a:txBody>
                  <a:tcPr marL="68580" marR="68580" marT="0" marB="0"/>
                </a:tc>
                <a:extLst>
                  <a:ext uri="{0D108BD9-81ED-4DB2-BD59-A6C34878D82A}">
                    <a16:rowId xmlns:a16="http://schemas.microsoft.com/office/drawing/2014/main" val="10003"/>
                  </a:ext>
                </a:extLst>
              </a:tr>
              <a:tr h="541606">
                <a:tc>
                  <a:txBody>
                    <a:bodyPr/>
                    <a:lstStyle/>
                    <a:p>
                      <a:pPr algn="l">
                        <a:spcAft>
                          <a:spcPts val="0"/>
                        </a:spcAft>
                      </a:pPr>
                      <a:r>
                        <a:rPr lang="en-US" sz="1800" kern="0">
                          <a:effectLst/>
                        </a:rPr>
                        <a:t>02</a:t>
                      </a:r>
                      <a:endParaRPr lang="zh-CN" sz="1800" kern="100">
                        <a:effectLst/>
                        <a:latin typeface="等线" panose="02010600030101010101" charset="-122"/>
                        <a:cs typeface="Times New Roman" panose="02020603050405020304"/>
                      </a:endParaRPr>
                    </a:p>
                  </a:txBody>
                  <a:tcPr marL="68580" marR="68580" marT="0" marB="0"/>
                </a:tc>
                <a:tc>
                  <a:txBody>
                    <a:bodyPr/>
                    <a:lstStyle/>
                    <a:p>
                      <a:pPr algn="ctr">
                        <a:spcAft>
                          <a:spcPts val="0"/>
                        </a:spcAft>
                      </a:pPr>
                      <a:r>
                        <a:rPr lang="en-US" sz="1800" kern="0">
                          <a:solidFill>
                            <a:schemeClr val="tx1">
                              <a:lumMod val="75000"/>
                              <a:lumOff val="25000"/>
                            </a:schemeClr>
                          </a:solidFill>
                          <a:effectLst/>
                        </a:rPr>
                        <a:t>5.2</a:t>
                      </a:r>
                      <a:endParaRPr lang="en-US" sz="1800" kern="0">
                        <a:solidFill>
                          <a:schemeClr val="tx1">
                            <a:lumMod val="75000"/>
                            <a:lumOff val="25000"/>
                          </a:schemeClr>
                        </a:solidFill>
                        <a:effectLst/>
                        <a:latin typeface="等线" panose="02010600030101010101" charset="-122"/>
                        <a:cs typeface="Times New Roman" panose="02020603050405020304"/>
                      </a:endParaRPr>
                    </a:p>
                  </a:txBody>
                  <a:tcPr marL="68580" marR="68580" marT="0" marB="0"/>
                </a:tc>
                <a:tc>
                  <a:txBody>
                    <a:bodyPr/>
                    <a:lstStyle/>
                    <a:p>
                      <a:pPr algn="ctr">
                        <a:spcAft>
                          <a:spcPts val="0"/>
                        </a:spcAft>
                      </a:pPr>
                      <a:r>
                        <a:rPr lang="en-US" sz="1800" kern="0">
                          <a:solidFill>
                            <a:schemeClr val="tx1">
                              <a:lumMod val="75000"/>
                              <a:lumOff val="25000"/>
                            </a:schemeClr>
                          </a:solidFill>
                          <a:effectLst/>
                        </a:rPr>
                        <a:t>12</a:t>
                      </a:r>
                      <a:endParaRPr lang="en-US" sz="1800" kern="0">
                        <a:solidFill>
                          <a:schemeClr val="tx1">
                            <a:lumMod val="75000"/>
                            <a:lumOff val="25000"/>
                          </a:schemeClr>
                        </a:solidFill>
                        <a:effectLst/>
                        <a:latin typeface="等线" panose="02010600030101010101" charset="-122"/>
                        <a:cs typeface="Times New Roman" panose="02020603050405020304"/>
                      </a:endParaRPr>
                    </a:p>
                  </a:txBody>
                  <a:tcPr marL="68580" marR="68580" marT="0" marB="0"/>
                </a:tc>
                <a:tc>
                  <a:txBody>
                    <a:bodyPr/>
                    <a:lstStyle/>
                    <a:p>
                      <a:pPr algn="ctr">
                        <a:spcAft>
                          <a:spcPts val="0"/>
                        </a:spcAft>
                      </a:pPr>
                      <a:r>
                        <a:rPr lang="en-US" sz="1800" kern="0">
                          <a:solidFill>
                            <a:schemeClr val="tx1">
                              <a:lumMod val="75000"/>
                              <a:lumOff val="25000"/>
                            </a:schemeClr>
                          </a:solidFill>
                          <a:effectLst/>
                        </a:rPr>
                        <a:t>10.2</a:t>
                      </a:r>
                      <a:endParaRPr lang="en-US" sz="1800" kern="0">
                        <a:solidFill>
                          <a:schemeClr val="tx1">
                            <a:lumMod val="75000"/>
                            <a:lumOff val="25000"/>
                          </a:schemeClr>
                        </a:solidFill>
                        <a:effectLst/>
                        <a:latin typeface="等线" panose="02010600030101010101" charset="-122"/>
                        <a:cs typeface="Times New Roman" panose="02020603050405020304"/>
                      </a:endParaRPr>
                    </a:p>
                  </a:txBody>
                  <a:tcPr marL="68580" marR="68580" marT="0" marB="0"/>
                </a:tc>
                <a:extLst>
                  <a:ext uri="{0D108BD9-81ED-4DB2-BD59-A6C34878D82A}">
                    <a16:rowId xmlns:a16="http://schemas.microsoft.com/office/drawing/2014/main" val="10004"/>
                  </a:ext>
                </a:extLst>
              </a:tr>
              <a:tr h="541606">
                <a:tc>
                  <a:txBody>
                    <a:bodyPr/>
                    <a:lstStyle/>
                    <a:p>
                      <a:pPr algn="just">
                        <a:spcAft>
                          <a:spcPts val="0"/>
                        </a:spcAft>
                      </a:pPr>
                      <a:r>
                        <a:rPr lang="en-US" sz="1800" kern="0">
                          <a:effectLst/>
                        </a:rPr>
                        <a:t>11</a:t>
                      </a:r>
                      <a:endParaRPr lang="zh-CN" sz="1800" kern="100">
                        <a:effectLst/>
                        <a:latin typeface="等线" panose="02010600030101010101" charset="-122"/>
                        <a:cs typeface="Times New Roman" panose="02020603050405020304"/>
                      </a:endParaRPr>
                    </a:p>
                  </a:txBody>
                  <a:tcPr marL="68580" marR="68580" marT="0" marB="0"/>
                </a:tc>
                <a:tc>
                  <a:txBody>
                    <a:bodyPr/>
                    <a:lstStyle/>
                    <a:p>
                      <a:pPr algn="ctr">
                        <a:spcAft>
                          <a:spcPts val="0"/>
                        </a:spcAft>
                      </a:pPr>
                      <a:r>
                        <a:rPr lang="en-US" sz="1800" kern="0">
                          <a:solidFill>
                            <a:schemeClr val="tx1">
                              <a:lumMod val="75000"/>
                              <a:lumOff val="25000"/>
                            </a:schemeClr>
                          </a:solidFill>
                          <a:effectLst/>
                        </a:rPr>
                        <a:t>8.5</a:t>
                      </a:r>
                      <a:endParaRPr lang="en-US" sz="1800" kern="0">
                        <a:solidFill>
                          <a:schemeClr val="tx1">
                            <a:lumMod val="75000"/>
                            <a:lumOff val="25000"/>
                          </a:schemeClr>
                        </a:solidFill>
                        <a:effectLst/>
                        <a:latin typeface="等线" panose="02010600030101010101" charset="-122"/>
                        <a:cs typeface="Times New Roman" panose="02020603050405020304"/>
                      </a:endParaRPr>
                    </a:p>
                  </a:txBody>
                  <a:tcPr marL="68580" marR="68580" marT="0" marB="0"/>
                </a:tc>
                <a:tc>
                  <a:txBody>
                    <a:bodyPr/>
                    <a:lstStyle/>
                    <a:p>
                      <a:pPr algn="ctr">
                        <a:spcAft>
                          <a:spcPts val="0"/>
                        </a:spcAft>
                      </a:pPr>
                      <a:r>
                        <a:rPr lang="en-US" sz="1800" kern="0">
                          <a:solidFill>
                            <a:schemeClr val="tx1">
                              <a:lumMod val="75000"/>
                              <a:lumOff val="25000"/>
                            </a:schemeClr>
                          </a:solidFill>
                          <a:effectLst/>
                        </a:rPr>
                        <a:t>03</a:t>
                      </a:r>
                      <a:endParaRPr lang="en-US" sz="1800" kern="0">
                        <a:solidFill>
                          <a:schemeClr val="tx1">
                            <a:lumMod val="75000"/>
                            <a:lumOff val="25000"/>
                          </a:schemeClr>
                        </a:solidFill>
                        <a:effectLst/>
                        <a:latin typeface="等线" panose="02010600030101010101" charset="-122"/>
                        <a:cs typeface="Times New Roman" panose="02020603050405020304"/>
                      </a:endParaRPr>
                    </a:p>
                  </a:txBody>
                  <a:tcPr marL="68580" marR="68580" marT="0" marB="0"/>
                </a:tc>
                <a:tc>
                  <a:txBody>
                    <a:bodyPr/>
                    <a:lstStyle/>
                    <a:p>
                      <a:pPr algn="ctr">
                        <a:spcAft>
                          <a:spcPts val="0"/>
                        </a:spcAft>
                      </a:pPr>
                      <a:r>
                        <a:rPr lang="en-US" sz="1800" kern="0" dirty="0">
                          <a:solidFill>
                            <a:schemeClr val="tx1">
                              <a:lumMod val="75000"/>
                              <a:lumOff val="25000"/>
                            </a:schemeClr>
                          </a:solidFill>
                          <a:effectLst/>
                        </a:rPr>
                        <a:t>6.1</a:t>
                      </a:r>
                      <a:endParaRPr lang="en-US" sz="1800" kern="0" dirty="0">
                        <a:solidFill>
                          <a:schemeClr val="tx1">
                            <a:lumMod val="75000"/>
                            <a:lumOff val="25000"/>
                          </a:schemeClr>
                        </a:solidFill>
                        <a:effectLst/>
                        <a:latin typeface="等线" panose="02010600030101010101" charset="-122"/>
                        <a:cs typeface="Times New Roman" panose="02020603050405020304"/>
                      </a:endParaRPr>
                    </a:p>
                  </a:txBody>
                  <a:tcPr marL="68580" marR="68580" marT="0" marB="0"/>
                </a:tc>
                <a:extLst>
                  <a:ext uri="{0D108BD9-81ED-4DB2-BD59-A6C34878D82A}">
                    <a16:rowId xmlns:a16="http://schemas.microsoft.com/office/drawing/2014/main" val="10005"/>
                  </a:ext>
                </a:extLst>
              </a:tr>
            </a:tbl>
          </a:graphicData>
        </a:graphic>
      </p:graphicFrame>
      <p:sp>
        <p:nvSpPr>
          <p:cNvPr id="14" name="Rectangle 1"/>
          <p:cNvSpPr>
            <a:spLocks noChangeArrowheads="1"/>
          </p:cNvSpPr>
          <p:nvPr/>
        </p:nvSpPr>
        <p:spPr bwMode="auto">
          <a:xfrm>
            <a:off x="1026942" y="1729017"/>
            <a:ext cx="72307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304800"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304800" algn="l" defTabSz="914400" rtl="0" eaLnBrk="1" fontAlgn="base" latinLnBrk="0" hangingPunct="1">
              <a:lnSpc>
                <a:spcPct val="100000"/>
              </a:lnSpc>
              <a:spcBef>
                <a:spcPct val="0"/>
              </a:spcBef>
              <a:spcAft>
                <a:spcPct val="0"/>
              </a:spcAft>
              <a:buClrTx/>
              <a:buSzTx/>
              <a:buFontTx/>
              <a:buNone/>
            </a:pPr>
            <a:r>
              <a:rPr kumimoji="0" lang="zh-CN" altLang="zh-CN" sz="2000" b="0" i="0" u="none" strike="noStrike" cap="none" normalizeH="0" baseline="0" dirty="0">
                <a:ln>
                  <a:noFill/>
                </a:ln>
                <a:solidFill>
                  <a:schemeClr val="tx1">
                    <a:lumMod val="75000"/>
                    <a:lumOff val="25000"/>
                  </a:schemeClr>
                </a:solidFill>
                <a:effectLst/>
                <a:latin typeface="仿宋" panose="02010609060101010101" pitchFamily="49" charset="-122"/>
                <a:ea typeface="仿宋" panose="02010609060101010101" pitchFamily="49" charset="-122"/>
                <a:cs typeface="黑体" panose="02010609060101010101" pitchFamily="49" charset="-122"/>
              </a:rPr>
              <a:t>【例</a:t>
            </a:r>
            <a:r>
              <a:rPr kumimoji="0" lang="en-US" altLang="zh-CN" sz="2000" b="0" i="0" u="none" strike="noStrike" cap="none" normalizeH="0" baseline="0" dirty="0">
                <a:ln>
                  <a:noFill/>
                </a:ln>
                <a:solidFill>
                  <a:schemeClr val="tx1">
                    <a:lumMod val="75000"/>
                    <a:lumOff val="25000"/>
                  </a:schemeClr>
                </a:solidFill>
                <a:effectLst/>
                <a:latin typeface="仿宋" panose="02010609060101010101" pitchFamily="49" charset="-122"/>
                <a:ea typeface="仿宋" panose="02010609060101010101" pitchFamily="49" charset="-122"/>
                <a:cs typeface="黑体" panose="02010609060101010101" pitchFamily="49" charset="-122"/>
              </a:rPr>
              <a:t>2.1】</a:t>
            </a:r>
            <a:r>
              <a:rPr kumimoji="0" lang="zh-CN" altLang="en-US" sz="2000" b="0" i="0" u="none" strike="noStrike" cap="none" normalizeH="0" baseline="0" dirty="0">
                <a:ln>
                  <a:noFill/>
                </a:ln>
                <a:solidFill>
                  <a:schemeClr val="tx1">
                    <a:lumMod val="75000"/>
                    <a:lumOff val="25000"/>
                  </a:schemeClr>
                </a:solidFill>
                <a:effectLst/>
                <a:latin typeface="仿宋" panose="02010609060101010101" pitchFamily="49" charset="-122"/>
                <a:ea typeface="仿宋" panose="02010609060101010101" pitchFamily="49" charset="-122"/>
                <a:cs typeface="黑体" panose="02010609060101010101" pitchFamily="49" charset="-122"/>
              </a:rPr>
              <a:t>数据如下表，分析体重的分布及体重和月龄的关系</a:t>
            </a:r>
            <a:r>
              <a:rPr kumimoji="0" lang="zh-CN" altLang="en-US"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cs typeface="黑体" panose="02010609060101010101" pitchFamily="49" charset="-122"/>
              </a:rPr>
              <a:t>。</a:t>
            </a:r>
            <a:endParaRPr kumimoji="0" lang="zh-CN" altLang="en-US" sz="20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67300692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TextBox 10"/>
          <p:cNvSpPr txBox="1"/>
          <p:nvPr/>
        </p:nvSpPr>
        <p:spPr>
          <a:xfrm>
            <a:off x="872197" y="1688123"/>
            <a:ext cx="8271802" cy="3170099"/>
          </a:xfrm>
          <a:prstGeom prst="rect">
            <a:avLst/>
          </a:prstGeom>
          <a:noFill/>
        </p:spPr>
        <p:txBody>
          <a:bodyPr wrap="square" rtlCol="0">
            <a:spAutoFit/>
          </a:bodyPr>
          <a:lstStyle/>
          <a:p>
            <a:r>
              <a:rPr lang="en-US" altLang="zh-CN" sz="2000" dirty="0">
                <a:solidFill>
                  <a:schemeClr val="tx1">
                    <a:lumMod val="75000"/>
                    <a:lumOff val="25000"/>
                  </a:schemeClr>
                </a:solidFill>
              </a:rPr>
              <a:t>&gt;age&lt;-c(1,3,5,2,11,9,3,9,12,3)         #</a:t>
            </a:r>
            <a:r>
              <a:rPr lang="zh-CN" altLang="zh-CN" sz="2000" dirty="0">
                <a:solidFill>
                  <a:schemeClr val="tx1">
                    <a:lumMod val="75000"/>
                    <a:lumOff val="25000"/>
                  </a:schemeClr>
                </a:solidFill>
              </a:rPr>
              <a:t>产生向量</a:t>
            </a:r>
          </a:p>
          <a:p>
            <a:r>
              <a:rPr lang="en-US" altLang="zh-CN" sz="2000" dirty="0">
                <a:solidFill>
                  <a:schemeClr val="tx1">
                    <a:lumMod val="75000"/>
                    <a:lumOff val="25000"/>
                  </a:schemeClr>
                </a:solidFill>
              </a:rPr>
              <a:t>&gt;weight&lt;-c(4.4,5.3,7.2,5.2,8.5,7.3,6.0,10.4,10.2,6.1)  #</a:t>
            </a:r>
            <a:r>
              <a:rPr lang="zh-CN" altLang="zh-CN" sz="2000" dirty="0">
                <a:solidFill>
                  <a:schemeClr val="tx1">
                    <a:lumMod val="75000"/>
                    <a:lumOff val="25000"/>
                  </a:schemeClr>
                </a:solidFill>
              </a:rPr>
              <a:t>产生向量</a:t>
            </a:r>
          </a:p>
          <a:p>
            <a:r>
              <a:rPr lang="en-US" altLang="zh-CN" sz="2000" dirty="0">
                <a:solidFill>
                  <a:schemeClr val="tx1">
                    <a:lumMod val="75000"/>
                    <a:lumOff val="25000"/>
                  </a:schemeClr>
                </a:solidFill>
              </a:rPr>
              <a:t>&gt; mean(weight)                                #</a:t>
            </a:r>
            <a:r>
              <a:rPr lang="zh-CN" altLang="zh-CN" sz="2000" dirty="0">
                <a:solidFill>
                  <a:schemeClr val="tx1">
                    <a:lumMod val="75000"/>
                    <a:lumOff val="25000"/>
                  </a:schemeClr>
                </a:solidFill>
              </a:rPr>
              <a:t>计算平均体重</a:t>
            </a:r>
          </a:p>
          <a:p>
            <a:r>
              <a:rPr lang="en-US" altLang="zh-CN" sz="2000" dirty="0">
                <a:solidFill>
                  <a:schemeClr val="tx1">
                    <a:lumMod val="75000"/>
                    <a:lumOff val="25000"/>
                  </a:schemeClr>
                </a:solidFill>
              </a:rPr>
              <a:t>[1] 7.06</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 </a:t>
            </a:r>
            <a:r>
              <a:rPr lang="en-US" altLang="zh-CN" sz="2000" dirty="0" err="1">
                <a:solidFill>
                  <a:schemeClr val="tx1">
                    <a:lumMod val="75000"/>
                    <a:lumOff val="25000"/>
                  </a:schemeClr>
                </a:solidFill>
              </a:rPr>
              <a:t>sd</a:t>
            </a:r>
            <a:r>
              <a:rPr lang="en-US" altLang="zh-CN" sz="2000" dirty="0">
                <a:solidFill>
                  <a:schemeClr val="tx1">
                    <a:lumMod val="75000"/>
                    <a:lumOff val="25000"/>
                  </a:schemeClr>
                </a:solidFill>
              </a:rPr>
              <a:t>(weight)                                     #</a:t>
            </a:r>
            <a:r>
              <a:rPr lang="zh-CN" altLang="zh-CN" sz="2000" dirty="0">
                <a:solidFill>
                  <a:schemeClr val="tx1">
                    <a:lumMod val="75000"/>
                    <a:lumOff val="25000"/>
                  </a:schemeClr>
                </a:solidFill>
              </a:rPr>
              <a:t>计算体重标准差</a:t>
            </a:r>
          </a:p>
          <a:p>
            <a:r>
              <a:rPr lang="en-US" altLang="zh-CN" sz="2000" dirty="0">
                <a:solidFill>
                  <a:schemeClr val="tx1">
                    <a:lumMod val="75000"/>
                    <a:lumOff val="25000"/>
                  </a:schemeClr>
                </a:solidFill>
              </a:rPr>
              <a:t>[1] 2.077498</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 </a:t>
            </a:r>
            <a:r>
              <a:rPr lang="en-US" altLang="zh-CN" sz="2000" dirty="0" err="1">
                <a:solidFill>
                  <a:schemeClr val="tx1">
                    <a:lumMod val="75000"/>
                    <a:lumOff val="25000"/>
                  </a:schemeClr>
                </a:solidFill>
              </a:rPr>
              <a:t>cor</a:t>
            </a:r>
            <a:r>
              <a:rPr lang="en-US" altLang="zh-CN" sz="2000" dirty="0">
                <a:solidFill>
                  <a:schemeClr val="tx1">
                    <a:lumMod val="75000"/>
                    <a:lumOff val="25000"/>
                  </a:schemeClr>
                </a:solidFill>
              </a:rPr>
              <a:t>(</a:t>
            </a:r>
            <a:r>
              <a:rPr lang="en-US" altLang="zh-CN" sz="2000" dirty="0" err="1">
                <a:solidFill>
                  <a:schemeClr val="tx1">
                    <a:lumMod val="75000"/>
                    <a:lumOff val="25000"/>
                  </a:schemeClr>
                </a:solidFill>
              </a:rPr>
              <a:t>age,weight</a:t>
            </a:r>
            <a:r>
              <a:rPr lang="en-US" altLang="zh-CN" sz="2000" dirty="0">
                <a:solidFill>
                  <a:schemeClr val="tx1">
                    <a:lumMod val="75000"/>
                    <a:lumOff val="25000"/>
                  </a:schemeClr>
                </a:solidFill>
              </a:rPr>
              <a:t>)                             #</a:t>
            </a:r>
            <a:r>
              <a:rPr lang="zh-CN" altLang="zh-CN" sz="2000" dirty="0">
                <a:solidFill>
                  <a:schemeClr val="tx1">
                    <a:lumMod val="75000"/>
                    <a:lumOff val="25000"/>
                  </a:schemeClr>
                </a:solidFill>
              </a:rPr>
              <a:t>体重和月龄的关系</a:t>
            </a:r>
          </a:p>
          <a:p>
            <a:r>
              <a:rPr lang="en-US" altLang="zh-CN" sz="2000" dirty="0">
                <a:solidFill>
                  <a:schemeClr val="tx1">
                    <a:lumMod val="75000"/>
                    <a:lumOff val="25000"/>
                  </a:schemeClr>
                </a:solidFill>
              </a:rPr>
              <a:t>[1] 0.9075655</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&gt;plot(</a:t>
            </a:r>
            <a:r>
              <a:rPr lang="en-US" altLang="zh-CN" sz="2000" dirty="0" err="1">
                <a:solidFill>
                  <a:schemeClr val="tx1">
                    <a:lumMod val="75000"/>
                    <a:lumOff val="25000"/>
                  </a:schemeClr>
                </a:solidFill>
              </a:rPr>
              <a:t>age,weight</a:t>
            </a:r>
            <a:r>
              <a:rPr lang="en-US" altLang="zh-CN" sz="2000" dirty="0">
                <a:solidFill>
                  <a:schemeClr val="tx1">
                    <a:lumMod val="75000"/>
                    <a:lumOff val="25000"/>
                  </a:schemeClr>
                </a:solidFill>
              </a:rPr>
              <a:t>)                             #</a:t>
            </a:r>
            <a:r>
              <a:rPr lang="zh-CN" altLang="zh-CN" sz="2000" dirty="0">
                <a:solidFill>
                  <a:schemeClr val="tx1">
                    <a:lumMod val="75000"/>
                    <a:lumOff val="25000"/>
                  </a:schemeClr>
                </a:solidFill>
              </a:rPr>
              <a:t>绘制散点图</a:t>
            </a:r>
          </a:p>
          <a:p>
            <a:endParaRPr lang="zh-CN" altLang="zh-CN" sz="2000" dirty="0">
              <a:solidFill>
                <a:schemeClr val="tx1">
                  <a:lumMod val="75000"/>
                  <a:lumOff val="25000"/>
                </a:schemeClr>
              </a:solidFill>
            </a:endParaRPr>
          </a:p>
        </p:txBody>
      </p:sp>
      <p:sp>
        <p:nvSpPr>
          <p:cNvPr id="14" name="TextBox 13"/>
          <p:cNvSpPr txBox="1"/>
          <p:nvPr/>
        </p:nvSpPr>
        <p:spPr>
          <a:xfrm>
            <a:off x="872197" y="1167618"/>
            <a:ext cx="1350498" cy="400110"/>
          </a:xfrm>
          <a:prstGeom prst="rect">
            <a:avLst/>
          </a:prstGeom>
          <a:noFill/>
        </p:spPr>
        <p:txBody>
          <a:bodyPr wrap="square" rtlCol="0">
            <a:spAutoFit/>
          </a:bodyPr>
          <a:lstStyle/>
          <a:p>
            <a:r>
              <a:rPr lang="en-US" altLang="zh-CN" sz="2000" dirty="0">
                <a:solidFill>
                  <a:schemeClr val="tx1">
                    <a:lumMod val="75000"/>
                    <a:lumOff val="25000"/>
                  </a:schemeClr>
                </a:solidFill>
              </a:rPr>
              <a:t>R</a:t>
            </a:r>
            <a:r>
              <a:rPr lang="zh-CN" altLang="en-US" sz="2000" dirty="0">
                <a:solidFill>
                  <a:schemeClr val="tx1">
                    <a:lumMod val="75000"/>
                    <a:lumOff val="25000"/>
                  </a:schemeClr>
                </a:solidFill>
              </a:rPr>
              <a:t>代码</a:t>
            </a:r>
          </a:p>
        </p:txBody>
      </p:sp>
      <p:grpSp>
        <p:nvGrpSpPr>
          <p:cNvPr id="16" name="组合 15"/>
          <p:cNvGrpSpPr/>
          <p:nvPr/>
        </p:nvGrpSpPr>
        <p:grpSpPr>
          <a:xfrm>
            <a:off x="-1" y="-2439"/>
            <a:ext cx="9145786" cy="718410"/>
            <a:chOff x="-1" y="190175"/>
            <a:chExt cx="9145786" cy="525795"/>
          </a:xfrm>
        </p:grpSpPr>
        <p:sp>
          <p:nvSpPr>
            <p:cNvPr id="17" name="任意多边形 16"/>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8" name="任意多边形 17"/>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9" name="任意多边形 18"/>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0" name="文本框 6"/>
          <p:cNvSpPr txBox="1"/>
          <p:nvPr/>
        </p:nvSpPr>
        <p:spPr>
          <a:xfrm>
            <a:off x="452232" y="173917"/>
            <a:ext cx="1874231" cy="415498"/>
          </a:xfrm>
          <a:prstGeom prst="rect">
            <a:avLst/>
          </a:prstGeom>
          <a:noFill/>
        </p:spPr>
        <p:txBody>
          <a:bodyPr wrap="none" rtlCol="0">
            <a:spAutoFit/>
          </a:bodyPr>
          <a:lstStyle/>
          <a:p>
            <a:r>
              <a:rPr lang="en-US" altLang="zh-CN" sz="2100" b="1" spc="225" dirty="0">
                <a:solidFill>
                  <a:prstClr val="white"/>
                </a:solidFill>
              </a:rPr>
              <a:t>2.1</a:t>
            </a:r>
            <a:r>
              <a:rPr lang="zh-CN" altLang="en-US" sz="2100" b="1" spc="225" dirty="0">
                <a:solidFill>
                  <a:prstClr val="white"/>
                </a:solidFill>
              </a:rPr>
              <a:t>新手上路</a:t>
            </a:r>
          </a:p>
        </p:txBody>
      </p:sp>
      <p:sp>
        <p:nvSpPr>
          <p:cNvPr id="21"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2" name="文本框 27"/>
          <p:cNvSpPr txBox="1"/>
          <p:nvPr/>
        </p:nvSpPr>
        <p:spPr>
          <a:xfrm>
            <a:off x="6401867" y="234392"/>
            <a:ext cx="1561646" cy="300082"/>
          </a:xfrm>
          <a:prstGeom prst="rect">
            <a:avLst/>
          </a:prstGeom>
          <a:noFill/>
        </p:spPr>
        <p:txBody>
          <a:bodyPr wrap="none" rtlCol="0">
            <a:spAutoFit/>
          </a:bodyPr>
          <a:lstStyle/>
          <a:p>
            <a:r>
              <a:rPr lang="zh-CN" altLang="en-US" sz="1350" dirty="0">
                <a:solidFill>
                  <a:prstClr val="white"/>
                </a:solidFill>
              </a:rPr>
              <a:t>第二章 </a:t>
            </a:r>
            <a:r>
              <a:rPr lang="en-US" altLang="zh-CN" sz="1350" dirty="0">
                <a:solidFill>
                  <a:prstClr val="white"/>
                </a:solidFill>
              </a:rPr>
              <a:t>R</a:t>
            </a:r>
            <a:r>
              <a:rPr lang="zh-CN" altLang="en-US" sz="1350" dirty="0">
                <a:solidFill>
                  <a:prstClr val="white"/>
                </a:solidFill>
              </a:rPr>
              <a:t>语言入门</a:t>
            </a:r>
          </a:p>
        </p:txBody>
      </p:sp>
    </p:spTree>
    <p:extLst>
      <p:ext uri="{BB962C8B-B14F-4D97-AF65-F5344CB8AC3E}">
        <p14:creationId xmlns:p14="http://schemas.microsoft.com/office/powerpoint/2010/main" val="116270353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矩形 10"/>
          <p:cNvSpPr/>
          <p:nvPr/>
        </p:nvSpPr>
        <p:spPr>
          <a:xfrm>
            <a:off x="1088879" y="1038257"/>
            <a:ext cx="1210588" cy="400110"/>
          </a:xfrm>
          <a:prstGeom prst="rect">
            <a:avLst/>
          </a:prstGeom>
        </p:spPr>
        <p:txBody>
          <a:bodyPr wrap="none">
            <a:spAutoFit/>
          </a:bodyPr>
          <a:lstStyle/>
          <a:p>
            <a:r>
              <a:rPr lang="zh-CN" altLang="en-US" sz="2000" dirty="0">
                <a:solidFill>
                  <a:schemeClr val="tx1">
                    <a:lumMod val="75000"/>
                    <a:lumOff val="25000"/>
                  </a:schemeClr>
                </a:solidFill>
              </a:rPr>
              <a:t>运行结果</a:t>
            </a:r>
          </a:p>
        </p:txBody>
      </p:sp>
      <p:grpSp>
        <p:nvGrpSpPr>
          <p:cNvPr id="15" name="组合 14"/>
          <p:cNvGrpSpPr/>
          <p:nvPr/>
        </p:nvGrpSpPr>
        <p:grpSpPr>
          <a:xfrm>
            <a:off x="-1" y="-2439"/>
            <a:ext cx="9145786" cy="718410"/>
            <a:chOff x="-1" y="190175"/>
            <a:chExt cx="9145786" cy="525795"/>
          </a:xfrm>
        </p:grpSpPr>
        <p:sp>
          <p:nvSpPr>
            <p:cNvPr id="16" name="任意多边形 15"/>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7" name="任意多边形 16"/>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8" name="任意多边形 17"/>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19" name="文本框 6"/>
          <p:cNvSpPr txBox="1"/>
          <p:nvPr/>
        </p:nvSpPr>
        <p:spPr>
          <a:xfrm>
            <a:off x="452232" y="173917"/>
            <a:ext cx="1874231" cy="415498"/>
          </a:xfrm>
          <a:prstGeom prst="rect">
            <a:avLst/>
          </a:prstGeom>
          <a:noFill/>
        </p:spPr>
        <p:txBody>
          <a:bodyPr wrap="none" rtlCol="0">
            <a:spAutoFit/>
          </a:bodyPr>
          <a:lstStyle/>
          <a:p>
            <a:r>
              <a:rPr lang="en-US" altLang="zh-CN" sz="2100" b="1" spc="225" dirty="0">
                <a:solidFill>
                  <a:prstClr val="white"/>
                </a:solidFill>
              </a:rPr>
              <a:t>2.1</a:t>
            </a:r>
            <a:r>
              <a:rPr lang="zh-CN" altLang="en-US" sz="2100" b="1" spc="225" dirty="0">
                <a:solidFill>
                  <a:prstClr val="white"/>
                </a:solidFill>
              </a:rPr>
              <a:t>新手上路</a:t>
            </a:r>
          </a:p>
        </p:txBody>
      </p:sp>
      <p:sp>
        <p:nvSpPr>
          <p:cNvPr id="20"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1" name="文本框 27"/>
          <p:cNvSpPr txBox="1"/>
          <p:nvPr/>
        </p:nvSpPr>
        <p:spPr>
          <a:xfrm>
            <a:off x="6401867" y="234392"/>
            <a:ext cx="1561646" cy="300082"/>
          </a:xfrm>
          <a:prstGeom prst="rect">
            <a:avLst/>
          </a:prstGeom>
          <a:noFill/>
        </p:spPr>
        <p:txBody>
          <a:bodyPr wrap="none" rtlCol="0">
            <a:spAutoFit/>
          </a:bodyPr>
          <a:lstStyle/>
          <a:p>
            <a:r>
              <a:rPr lang="zh-CN" altLang="en-US" sz="1350" dirty="0">
                <a:solidFill>
                  <a:prstClr val="white"/>
                </a:solidFill>
              </a:rPr>
              <a:t>第二章 </a:t>
            </a:r>
            <a:r>
              <a:rPr lang="en-US" altLang="zh-CN" sz="1350" dirty="0">
                <a:solidFill>
                  <a:prstClr val="white"/>
                </a:solidFill>
              </a:rPr>
              <a:t>R</a:t>
            </a:r>
            <a:r>
              <a:rPr lang="zh-CN" altLang="en-US" sz="1350" dirty="0">
                <a:solidFill>
                  <a:prstClr val="white"/>
                </a:solidFill>
              </a:rPr>
              <a:t>语言入门</a:t>
            </a:r>
          </a:p>
        </p:txBody>
      </p:sp>
      <p:pic>
        <p:nvPicPr>
          <p:cNvPr id="22" name="图片 21"/>
          <p:cNvPicPr/>
          <p:nvPr/>
        </p:nvPicPr>
        <p:blipFill>
          <a:blip r:embed="rId2">
            <a:extLst>
              <a:ext uri="{28A0092B-C50C-407E-A947-70E740481C1C}">
                <a14:useLocalDpi xmlns:a14="http://schemas.microsoft.com/office/drawing/2010/main" val="0"/>
              </a:ext>
            </a:extLst>
          </a:blip>
          <a:srcRect/>
          <a:stretch>
            <a:fillRect/>
          </a:stretch>
        </p:blipFill>
        <p:spPr bwMode="auto">
          <a:xfrm>
            <a:off x="1694172" y="1687561"/>
            <a:ext cx="5733569" cy="3531553"/>
          </a:xfrm>
          <a:prstGeom prst="rect">
            <a:avLst/>
          </a:prstGeom>
          <a:noFill/>
          <a:ln>
            <a:noFill/>
          </a:ln>
        </p:spPr>
      </p:pic>
    </p:spTree>
    <p:extLst>
      <p:ext uri="{BB962C8B-B14F-4D97-AF65-F5344CB8AC3E}">
        <p14:creationId xmlns:p14="http://schemas.microsoft.com/office/powerpoint/2010/main" val="121448499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矩形 10"/>
          <p:cNvSpPr/>
          <p:nvPr/>
        </p:nvSpPr>
        <p:spPr>
          <a:xfrm>
            <a:off x="808724" y="877382"/>
            <a:ext cx="7981264" cy="3170099"/>
          </a:xfrm>
          <a:prstGeom prst="rect">
            <a:avLst/>
          </a:prstGeom>
        </p:spPr>
        <p:txBody>
          <a:bodyPr wrap="square">
            <a:spAutoFit/>
          </a:bodyPr>
          <a:lstStyle/>
          <a:p>
            <a:r>
              <a:rPr lang="zh-CN" altLang="zh-CN" sz="2000" dirty="0">
                <a:solidFill>
                  <a:schemeClr val="tx1">
                    <a:lumMod val="75000"/>
                    <a:lumOff val="25000"/>
                  </a:schemeClr>
                </a:solidFill>
              </a:rPr>
              <a:t>【例</a:t>
            </a:r>
            <a:r>
              <a:rPr lang="en-US" altLang="zh-CN" sz="2000" dirty="0">
                <a:solidFill>
                  <a:schemeClr val="tx1">
                    <a:lumMod val="75000"/>
                    <a:lumOff val="25000"/>
                  </a:schemeClr>
                </a:solidFill>
              </a:rPr>
              <a:t>2.2</a:t>
            </a:r>
            <a:r>
              <a:rPr lang="zh-CN" altLang="zh-CN" sz="2000" dirty="0">
                <a:solidFill>
                  <a:schemeClr val="tx1">
                    <a:lumMod val="75000"/>
                    <a:lumOff val="25000"/>
                  </a:schemeClr>
                </a:solidFill>
              </a:rPr>
              <a:t>】绘制股票实时数据</a:t>
            </a:r>
            <a:r>
              <a:rPr lang="en-US" altLang="zh-CN" sz="2000" dirty="0">
                <a:solidFill>
                  <a:schemeClr val="tx1">
                    <a:lumMod val="75000"/>
                    <a:lumOff val="25000"/>
                  </a:schemeClr>
                </a:solidFill>
              </a:rPr>
              <a:t>K</a:t>
            </a:r>
            <a:r>
              <a:rPr lang="zh-CN" altLang="zh-CN" sz="2000" dirty="0">
                <a:solidFill>
                  <a:schemeClr val="tx1">
                    <a:lumMod val="75000"/>
                    <a:lumOff val="25000"/>
                  </a:schemeClr>
                </a:solidFill>
              </a:rPr>
              <a:t>线图。</a:t>
            </a:r>
          </a:p>
          <a:p>
            <a:r>
              <a:rPr lang="en-US" altLang="zh-CN" sz="2000" dirty="0">
                <a:solidFill>
                  <a:schemeClr val="tx1">
                    <a:lumMod val="75000"/>
                    <a:lumOff val="25000"/>
                  </a:schemeClr>
                </a:solidFill>
              </a:rPr>
              <a:t>   </a:t>
            </a:r>
            <a:r>
              <a:rPr lang="zh-CN" altLang="zh-CN" sz="2000" dirty="0">
                <a:solidFill>
                  <a:schemeClr val="tx1">
                    <a:lumMod val="75000"/>
                    <a:lumOff val="25000"/>
                  </a:schemeClr>
                </a:solidFill>
              </a:rPr>
              <a:t>在</a:t>
            </a:r>
            <a:r>
              <a:rPr lang="en-US" altLang="zh-CN" sz="2000" dirty="0">
                <a:solidFill>
                  <a:schemeClr val="tx1">
                    <a:lumMod val="75000"/>
                    <a:lumOff val="25000"/>
                  </a:schemeClr>
                </a:solidFill>
              </a:rPr>
              <a:t>R</a:t>
            </a:r>
            <a:r>
              <a:rPr lang="zh-CN" altLang="zh-CN" sz="2000" dirty="0">
                <a:solidFill>
                  <a:schemeClr val="tx1">
                    <a:lumMod val="75000"/>
                    <a:lumOff val="25000"/>
                  </a:schemeClr>
                </a:solidFill>
              </a:rPr>
              <a:t>的控制台输入如下命令：</a:t>
            </a:r>
            <a:r>
              <a:rPr lang="en-US" altLang="zh-CN" sz="2000" dirty="0">
                <a:solidFill>
                  <a:schemeClr val="tx1">
                    <a:lumMod val="75000"/>
                    <a:lumOff val="25000"/>
                  </a:schemeClr>
                </a:solidFill>
              </a:rPr>
              <a:t>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 library(</a:t>
            </a:r>
            <a:r>
              <a:rPr lang="en-US" altLang="zh-CN" sz="2000" dirty="0" err="1">
                <a:solidFill>
                  <a:schemeClr val="tx1">
                    <a:lumMod val="75000"/>
                    <a:lumOff val="25000"/>
                  </a:schemeClr>
                </a:solidFill>
              </a:rPr>
              <a:t>quantmod</a:t>
            </a:r>
            <a:r>
              <a:rPr lang="en-US" altLang="zh-CN" sz="2000" dirty="0">
                <a:solidFill>
                  <a:schemeClr val="tx1">
                    <a:lumMod val="75000"/>
                    <a:lumOff val="25000"/>
                  </a:schemeClr>
                </a:solidFill>
              </a:rPr>
              <a:t>)               #</a:t>
            </a:r>
            <a:r>
              <a:rPr lang="zh-CN" altLang="zh-CN" sz="2000" dirty="0">
                <a:solidFill>
                  <a:schemeClr val="tx1">
                    <a:lumMod val="75000"/>
                    <a:lumOff val="25000"/>
                  </a:schemeClr>
                </a:solidFill>
              </a:rPr>
              <a:t>引用</a:t>
            </a:r>
            <a:r>
              <a:rPr lang="en-US" altLang="zh-CN" sz="2000" dirty="0" err="1">
                <a:solidFill>
                  <a:schemeClr val="tx1">
                    <a:lumMod val="75000"/>
                    <a:lumOff val="25000"/>
                  </a:schemeClr>
                </a:solidFill>
              </a:rPr>
              <a:t>quantmod</a:t>
            </a:r>
            <a:r>
              <a:rPr lang="zh-CN" altLang="zh-CN" sz="2000" dirty="0">
                <a:solidFill>
                  <a:schemeClr val="tx1">
                    <a:lumMod val="75000"/>
                    <a:lumOff val="25000"/>
                  </a:schemeClr>
                </a:solidFill>
              </a:rPr>
              <a:t>包</a:t>
            </a:r>
            <a:r>
              <a:rPr lang="en-US" altLang="zh-CN" sz="2000" dirty="0">
                <a:solidFill>
                  <a:schemeClr val="tx1">
                    <a:lumMod val="75000"/>
                    <a:lumOff val="25000"/>
                  </a:schemeClr>
                </a:solidFill>
              </a:rPr>
              <a:t>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 </a:t>
            </a:r>
            <a:r>
              <a:rPr lang="en-US" altLang="zh-CN" sz="2000" dirty="0" err="1">
                <a:solidFill>
                  <a:schemeClr val="tx1">
                    <a:lumMod val="75000"/>
                    <a:lumOff val="25000"/>
                  </a:schemeClr>
                </a:solidFill>
              </a:rPr>
              <a:t>getSymbols</a:t>
            </a:r>
            <a:r>
              <a:rPr lang="en-US" altLang="zh-CN" sz="2000" dirty="0">
                <a:solidFill>
                  <a:schemeClr val="tx1">
                    <a:lumMod val="75000"/>
                    <a:lumOff val="25000"/>
                  </a:schemeClr>
                </a:solidFill>
              </a:rPr>
              <a:t>("GOOG",</a:t>
            </a:r>
            <a:r>
              <a:rPr lang="en-US" altLang="zh-CN" sz="2000" dirty="0" err="1">
                <a:solidFill>
                  <a:schemeClr val="tx1">
                    <a:lumMod val="75000"/>
                    <a:lumOff val="25000"/>
                  </a:schemeClr>
                </a:solidFill>
              </a:rPr>
              <a:t>src</a:t>
            </a:r>
            <a:r>
              <a:rPr lang="en-US" altLang="zh-CN" sz="2000" dirty="0">
                <a:solidFill>
                  <a:schemeClr val="tx1">
                    <a:lumMod val="75000"/>
                    <a:lumOff val="25000"/>
                  </a:schemeClr>
                </a:solidFill>
              </a:rPr>
              <a:t>="</a:t>
            </a:r>
            <a:r>
              <a:rPr lang="en-US" altLang="zh-CN" sz="2000" dirty="0" err="1">
                <a:solidFill>
                  <a:schemeClr val="tx1">
                    <a:lumMod val="75000"/>
                    <a:lumOff val="25000"/>
                  </a:schemeClr>
                </a:solidFill>
              </a:rPr>
              <a:t>yahoo",from</a:t>
            </a:r>
            <a:r>
              <a:rPr lang="en-US" altLang="zh-CN" sz="2000" dirty="0">
                <a:solidFill>
                  <a:schemeClr val="tx1">
                    <a:lumMod val="75000"/>
                    <a:lumOff val="25000"/>
                  </a:schemeClr>
                </a:solidFill>
              </a:rPr>
              <a:t>='2016-01-</a:t>
            </a:r>
          </a:p>
          <a:p>
            <a:r>
              <a:rPr lang="en-US" altLang="zh-CN" sz="2000" dirty="0">
                <a:solidFill>
                  <a:schemeClr val="tx1">
                    <a:lumMod val="75000"/>
                    <a:lumOff val="25000"/>
                  </a:schemeClr>
                </a:solidFill>
              </a:rPr>
              <a:t>                         01',to='2016-04-24')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a:t>
            </a:r>
            <a:r>
              <a:rPr lang="zh-CN" altLang="zh-CN" sz="2000" dirty="0">
                <a:solidFill>
                  <a:schemeClr val="tx1">
                    <a:lumMod val="75000"/>
                    <a:lumOff val="25000"/>
                  </a:schemeClr>
                </a:solidFill>
              </a:rPr>
              <a:t>从雅虎财经获取</a:t>
            </a:r>
            <a:r>
              <a:rPr lang="en-US" altLang="zh-CN" sz="2000" dirty="0">
                <a:solidFill>
                  <a:schemeClr val="tx1">
                    <a:lumMod val="75000"/>
                    <a:lumOff val="25000"/>
                  </a:schemeClr>
                </a:solidFill>
              </a:rPr>
              <a:t>google</a:t>
            </a:r>
            <a:r>
              <a:rPr lang="zh-CN" altLang="zh-CN" sz="2000" dirty="0">
                <a:solidFill>
                  <a:schemeClr val="tx1">
                    <a:lumMod val="75000"/>
                    <a:lumOff val="25000"/>
                  </a:schemeClr>
                </a:solidFill>
              </a:rPr>
              <a:t>的股票数据</a:t>
            </a:r>
            <a:r>
              <a:rPr lang="en-US" altLang="zh-CN" sz="2000" dirty="0">
                <a:solidFill>
                  <a:schemeClr val="tx1">
                    <a:lumMod val="75000"/>
                    <a:lumOff val="25000"/>
                  </a:schemeClr>
                </a:solidFill>
              </a:rPr>
              <a:t>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 </a:t>
            </a:r>
            <a:r>
              <a:rPr lang="en-US" altLang="zh-CN" sz="2000" dirty="0" err="1">
                <a:solidFill>
                  <a:schemeClr val="tx1">
                    <a:lumMod val="75000"/>
                    <a:lumOff val="25000"/>
                  </a:schemeClr>
                </a:solidFill>
              </a:rPr>
              <a:t>chartSeries</a:t>
            </a:r>
            <a:r>
              <a:rPr lang="en-US" altLang="zh-CN" sz="2000" dirty="0">
                <a:solidFill>
                  <a:schemeClr val="tx1">
                    <a:lumMod val="75000"/>
                    <a:lumOff val="25000"/>
                  </a:schemeClr>
                </a:solidFill>
              </a:rPr>
              <a:t>(</a:t>
            </a:r>
            <a:r>
              <a:rPr lang="en-US" altLang="zh-CN" sz="2000" dirty="0" err="1">
                <a:solidFill>
                  <a:schemeClr val="tx1">
                    <a:lumMod val="75000"/>
                    <a:lumOff val="25000"/>
                  </a:schemeClr>
                </a:solidFill>
              </a:rPr>
              <a:t>GOOG,up.col</a:t>
            </a:r>
            <a:r>
              <a:rPr lang="en-US" altLang="zh-CN" sz="2000" dirty="0">
                <a:solidFill>
                  <a:schemeClr val="tx1">
                    <a:lumMod val="75000"/>
                    <a:lumOff val="25000"/>
                  </a:schemeClr>
                </a:solidFill>
              </a:rPr>
              <a:t>='red',</a:t>
            </a:r>
            <a:r>
              <a:rPr lang="en-US" altLang="zh-CN" sz="2000" dirty="0" err="1">
                <a:solidFill>
                  <a:schemeClr val="tx1">
                    <a:lumMod val="75000"/>
                    <a:lumOff val="25000"/>
                  </a:schemeClr>
                </a:solidFill>
              </a:rPr>
              <a:t>dn.col</a:t>
            </a:r>
            <a:r>
              <a:rPr lang="en-US" altLang="zh-CN" sz="2000" dirty="0">
                <a:solidFill>
                  <a:schemeClr val="tx1">
                    <a:lumMod val="75000"/>
                    <a:lumOff val="25000"/>
                  </a:schemeClr>
                </a:solidFill>
              </a:rPr>
              <a:t>='green') #</a:t>
            </a:r>
            <a:r>
              <a:rPr lang="zh-CN" altLang="zh-CN" sz="2000" dirty="0">
                <a:solidFill>
                  <a:schemeClr val="tx1">
                    <a:lumMod val="75000"/>
                    <a:lumOff val="25000"/>
                  </a:schemeClr>
                </a:solidFill>
              </a:rPr>
              <a:t>显示</a:t>
            </a:r>
            <a:r>
              <a:rPr lang="en-US" altLang="zh-CN" sz="2000" dirty="0">
                <a:solidFill>
                  <a:schemeClr val="tx1">
                    <a:lumMod val="75000"/>
                    <a:lumOff val="25000"/>
                  </a:schemeClr>
                </a:solidFill>
              </a:rPr>
              <a:t>K</a:t>
            </a:r>
            <a:r>
              <a:rPr lang="zh-CN" altLang="zh-CN" sz="2000" dirty="0">
                <a:solidFill>
                  <a:schemeClr val="tx1">
                    <a:lumMod val="75000"/>
                    <a:lumOff val="25000"/>
                  </a:schemeClr>
                </a:solidFill>
              </a:rPr>
              <a:t>线图</a:t>
            </a:r>
            <a:r>
              <a:rPr lang="en-US" altLang="zh-CN" sz="2000" dirty="0">
                <a:solidFill>
                  <a:schemeClr val="tx1">
                    <a:lumMod val="75000"/>
                    <a:lumOff val="25000"/>
                  </a:schemeClr>
                </a:solidFill>
              </a:rPr>
              <a:t>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 </a:t>
            </a:r>
            <a:r>
              <a:rPr lang="en-US" altLang="zh-CN" sz="2000" dirty="0" err="1">
                <a:solidFill>
                  <a:schemeClr val="tx1">
                    <a:lumMod val="75000"/>
                    <a:lumOff val="25000"/>
                  </a:schemeClr>
                </a:solidFill>
              </a:rPr>
              <a:t>addMACD</a:t>
            </a:r>
            <a:r>
              <a:rPr lang="en-US" altLang="zh-CN" sz="2000" dirty="0">
                <a:solidFill>
                  <a:schemeClr val="tx1">
                    <a:lumMod val="75000"/>
                    <a:lumOff val="25000"/>
                  </a:schemeClr>
                </a:solidFill>
              </a:rPr>
              <a:t>()                       #</a:t>
            </a:r>
            <a:r>
              <a:rPr lang="zh-CN" altLang="zh-CN" sz="2000" dirty="0">
                <a:solidFill>
                  <a:schemeClr val="tx1">
                    <a:lumMod val="75000"/>
                    <a:lumOff val="25000"/>
                  </a:schemeClr>
                </a:solidFill>
              </a:rPr>
              <a:t>增加</a:t>
            </a:r>
            <a:r>
              <a:rPr lang="en-US" altLang="zh-CN" sz="2000" dirty="0">
                <a:solidFill>
                  <a:schemeClr val="tx1">
                    <a:lumMod val="75000"/>
                    <a:lumOff val="25000"/>
                  </a:schemeClr>
                </a:solidFill>
              </a:rPr>
              <a:t>MACD</a:t>
            </a:r>
            <a:r>
              <a:rPr lang="zh-CN" altLang="zh-CN" sz="2000" dirty="0">
                <a:solidFill>
                  <a:schemeClr val="tx1">
                    <a:lumMod val="75000"/>
                    <a:lumOff val="25000"/>
                  </a:schemeClr>
                </a:solidFill>
              </a:rPr>
              <a:t>图</a:t>
            </a:r>
            <a:r>
              <a:rPr lang="en-US" altLang="zh-CN" sz="2000" dirty="0">
                <a:solidFill>
                  <a:schemeClr val="tx1">
                    <a:lumMod val="75000"/>
                    <a:lumOff val="25000"/>
                  </a:schemeClr>
                </a:solidFill>
              </a:rPr>
              <a:t> </a:t>
            </a:r>
          </a:p>
          <a:p>
            <a:endParaRPr lang="zh-CN" altLang="zh-CN" sz="2000" dirty="0">
              <a:solidFill>
                <a:schemeClr val="tx1">
                  <a:lumMod val="75000"/>
                  <a:lumOff val="25000"/>
                </a:schemeClr>
              </a:solidFill>
            </a:endParaRPr>
          </a:p>
          <a:p>
            <a:r>
              <a:rPr lang="zh-CN" altLang="zh-CN" sz="2000" dirty="0">
                <a:solidFill>
                  <a:schemeClr val="tx1">
                    <a:lumMod val="75000"/>
                    <a:lumOff val="25000"/>
                  </a:schemeClr>
                </a:solidFill>
              </a:rPr>
              <a:t>执行后效果</a:t>
            </a:r>
            <a:r>
              <a:rPr lang="zh-CN" altLang="en-US" sz="2000" dirty="0">
                <a:solidFill>
                  <a:schemeClr val="tx1">
                    <a:lumMod val="75000"/>
                    <a:lumOff val="25000"/>
                  </a:schemeClr>
                </a:solidFill>
              </a:rPr>
              <a:t>如下</a:t>
            </a:r>
          </a:p>
        </p:txBody>
      </p:sp>
      <p:grpSp>
        <p:nvGrpSpPr>
          <p:cNvPr id="15" name="组合 14"/>
          <p:cNvGrpSpPr/>
          <p:nvPr/>
        </p:nvGrpSpPr>
        <p:grpSpPr>
          <a:xfrm>
            <a:off x="-1" y="-2439"/>
            <a:ext cx="9145786" cy="718410"/>
            <a:chOff x="-1" y="190175"/>
            <a:chExt cx="9145786" cy="525795"/>
          </a:xfrm>
        </p:grpSpPr>
        <p:sp>
          <p:nvSpPr>
            <p:cNvPr id="16" name="任意多边形 15"/>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7" name="任意多边形 16"/>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8" name="任意多边形 17"/>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19" name="文本框 6"/>
          <p:cNvSpPr txBox="1"/>
          <p:nvPr/>
        </p:nvSpPr>
        <p:spPr>
          <a:xfrm>
            <a:off x="452232" y="173917"/>
            <a:ext cx="1874231" cy="415498"/>
          </a:xfrm>
          <a:prstGeom prst="rect">
            <a:avLst/>
          </a:prstGeom>
          <a:noFill/>
        </p:spPr>
        <p:txBody>
          <a:bodyPr wrap="none" rtlCol="0">
            <a:spAutoFit/>
          </a:bodyPr>
          <a:lstStyle/>
          <a:p>
            <a:r>
              <a:rPr lang="en-US" altLang="zh-CN" sz="2100" b="1" spc="225" dirty="0">
                <a:solidFill>
                  <a:prstClr val="white"/>
                </a:solidFill>
              </a:rPr>
              <a:t>2.1</a:t>
            </a:r>
            <a:r>
              <a:rPr lang="zh-CN" altLang="en-US" sz="2100" b="1" spc="225" dirty="0">
                <a:solidFill>
                  <a:prstClr val="white"/>
                </a:solidFill>
              </a:rPr>
              <a:t>新手上路</a:t>
            </a:r>
          </a:p>
        </p:txBody>
      </p:sp>
      <p:sp>
        <p:nvSpPr>
          <p:cNvPr id="20"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1" name="文本框 27"/>
          <p:cNvSpPr txBox="1"/>
          <p:nvPr/>
        </p:nvSpPr>
        <p:spPr>
          <a:xfrm>
            <a:off x="6401867" y="234392"/>
            <a:ext cx="1561646" cy="300082"/>
          </a:xfrm>
          <a:prstGeom prst="rect">
            <a:avLst/>
          </a:prstGeom>
          <a:noFill/>
        </p:spPr>
        <p:txBody>
          <a:bodyPr wrap="none" rtlCol="0">
            <a:spAutoFit/>
          </a:bodyPr>
          <a:lstStyle/>
          <a:p>
            <a:r>
              <a:rPr lang="zh-CN" altLang="en-US" sz="1350" dirty="0">
                <a:solidFill>
                  <a:prstClr val="white"/>
                </a:solidFill>
              </a:rPr>
              <a:t>第二章 </a:t>
            </a:r>
            <a:r>
              <a:rPr lang="en-US" altLang="zh-CN" sz="1350" dirty="0">
                <a:solidFill>
                  <a:prstClr val="white"/>
                </a:solidFill>
              </a:rPr>
              <a:t>R</a:t>
            </a:r>
            <a:r>
              <a:rPr lang="zh-CN" altLang="en-US" sz="1350" dirty="0">
                <a:solidFill>
                  <a:prstClr val="white"/>
                </a:solidFill>
              </a:rPr>
              <a:t>语言入门</a:t>
            </a:r>
          </a:p>
        </p:txBody>
      </p:sp>
      <p:pic>
        <p:nvPicPr>
          <p:cNvPr id="22" name="图片 21"/>
          <p:cNvPicPr/>
          <p:nvPr/>
        </p:nvPicPr>
        <p:blipFill>
          <a:blip r:embed="rId2">
            <a:extLst>
              <a:ext uri="{28A0092B-C50C-407E-A947-70E740481C1C}">
                <a14:useLocalDpi xmlns:a14="http://schemas.microsoft.com/office/drawing/2010/main" val="0"/>
              </a:ext>
            </a:extLst>
          </a:blip>
          <a:srcRect/>
          <a:stretch>
            <a:fillRect/>
          </a:stretch>
        </p:blipFill>
        <p:spPr>
          <a:xfrm>
            <a:off x="2984500" y="3108959"/>
            <a:ext cx="5653063" cy="3560400"/>
          </a:xfrm>
          <a:prstGeom prst="rect">
            <a:avLst/>
          </a:prstGeom>
          <a:noFill/>
          <a:ln>
            <a:noFill/>
          </a:ln>
        </p:spPr>
      </p:pic>
    </p:spTree>
    <p:extLst>
      <p:ext uri="{BB962C8B-B14F-4D97-AF65-F5344CB8AC3E}">
        <p14:creationId xmlns:p14="http://schemas.microsoft.com/office/powerpoint/2010/main" val="260707364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690257" y="854039"/>
            <a:ext cx="7832784" cy="781050"/>
            <a:chOff x="2788580" y="1152524"/>
            <a:chExt cx="3730770" cy="781050"/>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4"/>
            <p:cNvSpPr txBox="1"/>
            <p:nvPr/>
          </p:nvSpPr>
          <p:spPr>
            <a:xfrm>
              <a:off x="3848488" y="1169836"/>
              <a:ext cx="1447011" cy="523220"/>
            </a:xfrm>
            <a:prstGeom prst="rect">
              <a:avLst/>
            </a:prstGeom>
            <a:noFill/>
          </p:spPr>
          <p:txBody>
            <a:bodyPr wrap="none" rtlCol="0">
              <a:spAutoFit/>
            </a:bodyPr>
            <a:lstStyle/>
            <a:p>
              <a:pPr algn="ctr"/>
              <a:r>
                <a:rPr lang="zh-CN" altLang="en-US" sz="2800" dirty="0">
                  <a:solidFill>
                    <a:srgbClr val="C00000"/>
                  </a:solidFill>
                </a:rPr>
                <a:t>第二章 </a:t>
              </a:r>
              <a:r>
                <a:rPr lang="en-US" altLang="zh-CN" sz="2800" dirty="0">
                  <a:solidFill>
                    <a:srgbClr val="C00000"/>
                  </a:solidFill>
                </a:rPr>
                <a:t>R</a:t>
              </a:r>
              <a:r>
                <a:rPr lang="zh-CN" altLang="en-US" sz="2800" dirty="0">
                  <a:solidFill>
                    <a:srgbClr val="C00000"/>
                  </a:solidFill>
                </a:rPr>
                <a:t>语言入门</a:t>
              </a:r>
            </a:p>
          </p:txBody>
        </p:sp>
      </p:grpSp>
      <p:grpSp>
        <p:nvGrpSpPr>
          <p:cNvPr id="67" name="组合 66"/>
          <p:cNvGrpSpPr/>
          <p:nvPr/>
        </p:nvGrpSpPr>
        <p:grpSpPr>
          <a:xfrm>
            <a:off x="1753436" y="2639390"/>
            <a:ext cx="5693399" cy="414020"/>
            <a:chOff x="1807265" y="2462595"/>
            <a:chExt cx="5693399" cy="414020"/>
          </a:xfrm>
        </p:grpSpPr>
        <p:sp>
          <p:nvSpPr>
            <p:cNvPr id="47" name="圆角矩形 46"/>
            <p:cNvSpPr/>
            <p:nvPr/>
          </p:nvSpPr>
          <p:spPr>
            <a:xfrm>
              <a:off x="1807265" y="2478527"/>
              <a:ext cx="5693399" cy="394154"/>
            </a:xfrm>
            <a:prstGeom prst="roundRect">
              <a:avLst>
                <a:gd name="adj" fmla="val 20658"/>
              </a:avLst>
            </a:prstGeom>
            <a:solidFill>
              <a:srgbClr val="3D89B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矩形 47"/>
            <p:cNvSpPr/>
            <p:nvPr/>
          </p:nvSpPr>
          <p:spPr>
            <a:xfrm>
              <a:off x="1883286" y="2462595"/>
              <a:ext cx="3505200" cy="414020"/>
            </a:xfrm>
            <a:prstGeom prst="rect">
              <a:avLst/>
            </a:prstGeom>
          </p:spPr>
          <p:txBody>
            <a:bodyPr wrap="none">
              <a:spAutoFit/>
            </a:bodyPr>
            <a:lstStyle/>
            <a:p>
              <a:r>
                <a:rPr lang="en-US" altLang="zh-CN" sz="2100" spc="225" dirty="0">
                  <a:solidFill>
                    <a:schemeClr val="bg1"/>
                  </a:solidFill>
                  <a:latin typeface="微软雅黑" panose="020B0503020204020204" pitchFamily="34" charset="-122"/>
                  <a:ea typeface="微软雅黑" panose="020B0503020204020204" pitchFamily="34" charset="-122"/>
                </a:rPr>
                <a:t>2.2</a:t>
              </a:r>
              <a:r>
                <a:rPr lang="zh-CN" altLang="en-US" sz="2100" spc="225" dirty="0">
                  <a:solidFill>
                    <a:schemeClr val="bg1"/>
                  </a:solidFill>
                  <a:latin typeface="微软雅黑" panose="020B0503020204020204" pitchFamily="34" charset="-122"/>
                  <a:ea typeface="微软雅黑" panose="020B0503020204020204" pitchFamily="34" charset="-122"/>
                </a:rPr>
                <a:t>　</a:t>
              </a:r>
              <a:r>
                <a:rPr lang="en-US" altLang="zh-CN" sz="2100" spc="225" dirty="0">
                  <a:solidFill>
                    <a:schemeClr val="bg1"/>
                  </a:solidFill>
                  <a:latin typeface="微软雅黑" panose="020B0503020204020204" pitchFamily="34" charset="-122"/>
                  <a:ea typeface="微软雅黑" panose="020B0503020204020204" pitchFamily="34" charset="-122"/>
                </a:rPr>
                <a:t>R</a:t>
              </a:r>
              <a:r>
                <a:rPr lang="zh-CN" altLang="en-US" sz="2100" spc="225" dirty="0">
                  <a:solidFill>
                    <a:schemeClr val="bg1"/>
                  </a:solidFill>
                  <a:latin typeface="微软雅黑" panose="020B0503020204020204" pitchFamily="34" charset="-122"/>
                  <a:ea typeface="微软雅黑" panose="020B0503020204020204" pitchFamily="34" charset="-122"/>
                </a:rPr>
                <a:t>语言开发环境部署</a:t>
              </a:r>
            </a:p>
          </p:txBody>
        </p:sp>
      </p:grpSp>
      <p:grpSp>
        <p:nvGrpSpPr>
          <p:cNvPr id="68" name="组合 67"/>
          <p:cNvGrpSpPr/>
          <p:nvPr/>
        </p:nvGrpSpPr>
        <p:grpSpPr>
          <a:xfrm>
            <a:off x="1749219" y="2122950"/>
            <a:ext cx="5693399" cy="426278"/>
            <a:chOff x="1807265" y="2935089"/>
            <a:chExt cx="5693399" cy="426278"/>
          </a:xfrm>
        </p:grpSpPr>
        <p:sp>
          <p:nvSpPr>
            <p:cNvPr id="49"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矩形 49"/>
            <p:cNvSpPr/>
            <p:nvPr/>
          </p:nvSpPr>
          <p:spPr>
            <a:xfrm>
              <a:off x="1881814" y="2945869"/>
              <a:ext cx="2143536"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2.1</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新手上路</a:t>
              </a:r>
            </a:p>
          </p:txBody>
        </p:sp>
      </p:gr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6" name="组合 25"/>
          <p:cNvGrpSpPr/>
          <p:nvPr/>
        </p:nvGrpSpPr>
        <p:grpSpPr>
          <a:xfrm>
            <a:off x="1762816" y="3158375"/>
            <a:ext cx="5693399" cy="426278"/>
            <a:chOff x="1807265" y="2935089"/>
            <a:chExt cx="5693399" cy="426278"/>
          </a:xfrm>
        </p:grpSpPr>
        <p:sp>
          <p:nvSpPr>
            <p:cNvPr id="27" name="圆角矩形 26"/>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 name="矩形 27"/>
            <p:cNvSpPr/>
            <p:nvPr/>
          </p:nvSpPr>
          <p:spPr>
            <a:xfrm>
              <a:off x="1881814" y="2945869"/>
              <a:ext cx="2143536"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2.3</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获取帮助</a:t>
              </a:r>
            </a:p>
          </p:txBody>
        </p:sp>
      </p:grpSp>
      <p:grpSp>
        <p:nvGrpSpPr>
          <p:cNvPr id="29" name="组合 28"/>
          <p:cNvGrpSpPr/>
          <p:nvPr/>
        </p:nvGrpSpPr>
        <p:grpSpPr>
          <a:xfrm>
            <a:off x="1762816" y="3622619"/>
            <a:ext cx="5693399" cy="426278"/>
            <a:chOff x="1807265" y="2935089"/>
            <a:chExt cx="5693399" cy="426278"/>
          </a:xfrm>
        </p:grpSpPr>
        <p:sp>
          <p:nvSpPr>
            <p:cNvPr id="30" name="圆角矩形 29"/>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 name="矩形 30"/>
            <p:cNvSpPr/>
            <p:nvPr/>
          </p:nvSpPr>
          <p:spPr>
            <a:xfrm>
              <a:off x="1881814" y="2945869"/>
              <a:ext cx="2143536"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2.4</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工作空间</a:t>
              </a:r>
            </a:p>
          </p:txBody>
        </p:sp>
      </p:grpSp>
      <p:grpSp>
        <p:nvGrpSpPr>
          <p:cNvPr id="33" name="组合 32"/>
          <p:cNvGrpSpPr/>
          <p:nvPr/>
        </p:nvGrpSpPr>
        <p:grpSpPr>
          <a:xfrm>
            <a:off x="1763286" y="4171240"/>
            <a:ext cx="5693399" cy="426278"/>
            <a:chOff x="1807265" y="2935089"/>
            <a:chExt cx="5693399" cy="426278"/>
          </a:xfrm>
        </p:grpSpPr>
        <p:sp>
          <p:nvSpPr>
            <p:cNvPr id="34" name="圆角矩形 33"/>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7" name="矩形 36"/>
            <p:cNvSpPr/>
            <p:nvPr/>
          </p:nvSpPr>
          <p:spPr>
            <a:xfrm>
              <a:off x="1881814" y="2945869"/>
              <a:ext cx="1547218"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2.5</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脚本</a:t>
              </a:r>
            </a:p>
          </p:txBody>
        </p:sp>
      </p:grpSp>
      <p:grpSp>
        <p:nvGrpSpPr>
          <p:cNvPr id="38" name="组合 37"/>
          <p:cNvGrpSpPr/>
          <p:nvPr/>
        </p:nvGrpSpPr>
        <p:grpSpPr>
          <a:xfrm>
            <a:off x="1767406" y="4733948"/>
            <a:ext cx="5693399" cy="426278"/>
            <a:chOff x="1807265" y="2935089"/>
            <a:chExt cx="5693399" cy="426278"/>
          </a:xfrm>
        </p:grpSpPr>
        <p:sp>
          <p:nvSpPr>
            <p:cNvPr id="39" name="圆角矩形 3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0" name="矩形 39"/>
            <p:cNvSpPr/>
            <p:nvPr/>
          </p:nvSpPr>
          <p:spPr>
            <a:xfrm>
              <a:off x="1881814" y="2945869"/>
              <a:ext cx="1454244"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2.6</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R</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包</a:t>
              </a:r>
            </a:p>
          </p:txBody>
        </p:sp>
      </p:grpSp>
    </p:spTree>
    <p:extLst>
      <p:ext uri="{BB962C8B-B14F-4D97-AF65-F5344CB8AC3E}">
        <p14:creationId xmlns:p14="http://schemas.microsoft.com/office/powerpoint/2010/main" val="38511378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2985113" cy="415498"/>
          </a:xfrm>
          <a:prstGeom prst="rect">
            <a:avLst/>
          </a:prstGeom>
          <a:noFill/>
        </p:spPr>
        <p:txBody>
          <a:bodyPr wrap="none" rtlCol="0">
            <a:spAutoFit/>
          </a:bodyPr>
          <a:lstStyle/>
          <a:p>
            <a:r>
              <a:rPr lang="en-US" altLang="zh-CN" sz="2100" b="1" spc="225" dirty="0">
                <a:solidFill>
                  <a:prstClr val="white"/>
                </a:solidFill>
              </a:rPr>
              <a:t>1.1</a:t>
            </a:r>
            <a:r>
              <a:rPr lang="zh-CN" altLang="en-US" sz="2100" b="1" spc="225" dirty="0">
                <a:solidFill>
                  <a:prstClr val="white"/>
                </a:solidFill>
              </a:rPr>
              <a:t>为什么学习</a:t>
            </a:r>
            <a:r>
              <a:rPr lang="en-US" altLang="zh-CN" sz="2100" b="1" spc="225" dirty="0">
                <a:solidFill>
                  <a:prstClr val="white"/>
                </a:solidFill>
              </a:rPr>
              <a:t>R</a:t>
            </a:r>
            <a:r>
              <a:rPr lang="zh-CN" altLang="en-US" sz="2100" b="1" spc="225" dirty="0">
                <a:solidFill>
                  <a:prstClr val="white"/>
                </a:solidFill>
              </a:rPr>
              <a:t>语言</a:t>
            </a: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401867" y="234392"/>
            <a:ext cx="1101584" cy="300082"/>
          </a:xfrm>
          <a:prstGeom prst="rect">
            <a:avLst/>
          </a:prstGeom>
          <a:noFill/>
        </p:spPr>
        <p:txBody>
          <a:bodyPr wrap="none" rtlCol="0">
            <a:spAutoFit/>
          </a:bodyPr>
          <a:lstStyle/>
          <a:p>
            <a:r>
              <a:rPr lang="zh-CN" altLang="en-US" sz="1350" dirty="0">
                <a:solidFill>
                  <a:prstClr val="white"/>
                </a:solidFill>
              </a:rPr>
              <a:t>第一章 绪论</a:t>
            </a:r>
          </a:p>
        </p:txBody>
      </p:sp>
      <p:sp>
        <p:nvSpPr>
          <p:cNvPr id="13" name="文本框 12"/>
          <p:cNvSpPr txBox="1"/>
          <p:nvPr/>
        </p:nvSpPr>
        <p:spPr>
          <a:xfrm>
            <a:off x="703120" y="1012825"/>
            <a:ext cx="7377992"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kumimoji="1" lang="en-US" altLang="zh-CN" sz="2400" dirty="0">
                <a:solidFill>
                  <a:schemeClr val="tx1">
                    <a:lumMod val="75000"/>
                    <a:lumOff val="25000"/>
                  </a:schemeClr>
                </a:solidFill>
              </a:rPr>
              <a:t>R</a:t>
            </a:r>
            <a:r>
              <a:rPr kumimoji="1" lang="zh-CN" altLang="en-US" sz="2400" dirty="0">
                <a:solidFill>
                  <a:schemeClr val="tx1">
                    <a:lumMod val="75000"/>
                    <a:lumOff val="25000"/>
                  </a:schemeClr>
                </a:solidFill>
              </a:rPr>
              <a:t>是什么</a:t>
            </a:r>
          </a:p>
        </p:txBody>
      </p:sp>
      <p:sp>
        <p:nvSpPr>
          <p:cNvPr id="12" name="TextBox 11"/>
          <p:cNvSpPr txBox="1"/>
          <p:nvPr/>
        </p:nvSpPr>
        <p:spPr>
          <a:xfrm>
            <a:off x="1411210" y="1677331"/>
            <a:ext cx="6944999" cy="1631216"/>
          </a:xfrm>
          <a:prstGeom prst="rect">
            <a:avLst/>
          </a:prstGeom>
          <a:noFill/>
        </p:spPr>
        <p:txBody>
          <a:bodyPr wrap="square" rtlCol="0">
            <a:spAutoFit/>
          </a:bodyPr>
          <a:lstStyle/>
          <a:p>
            <a:pPr algn="just"/>
            <a:r>
              <a:rPr lang="en-US" altLang="zh-CN" sz="2000" dirty="0"/>
              <a:t>      </a:t>
            </a:r>
            <a:r>
              <a:rPr lang="en-US" altLang="zh-CN" sz="2000" dirty="0">
                <a:solidFill>
                  <a:schemeClr val="tx1">
                    <a:lumMod val="75000"/>
                    <a:lumOff val="25000"/>
                  </a:schemeClr>
                </a:solidFill>
              </a:rPr>
              <a:t> </a:t>
            </a:r>
            <a:r>
              <a:rPr lang="zh-CN" altLang="zh-CN" sz="2000" dirty="0">
                <a:solidFill>
                  <a:schemeClr val="tx1">
                    <a:lumMod val="75000"/>
                    <a:lumOff val="25000"/>
                  </a:schemeClr>
                </a:solidFill>
              </a:rPr>
              <a:t>随着我们数据分析能力的不断提升，</a:t>
            </a:r>
            <a:r>
              <a:rPr lang="en-US" altLang="zh-CN" sz="2000" dirty="0">
                <a:solidFill>
                  <a:schemeClr val="tx1">
                    <a:lumMod val="75000"/>
                    <a:lumOff val="25000"/>
                  </a:schemeClr>
                </a:solidFill>
              </a:rPr>
              <a:t>Excel</a:t>
            </a:r>
            <a:r>
              <a:rPr lang="zh-CN" altLang="zh-CN" sz="2000" dirty="0">
                <a:solidFill>
                  <a:schemeClr val="tx1">
                    <a:lumMod val="75000"/>
                    <a:lumOff val="25000"/>
                  </a:schemeClr>
                </a:solidFill>
              </a:rPr>
              <a:t>渐渐无法满足日常需求，我们需要更专业化的软件来帮助我们做数据分析。相应的问题就来了：统计学软件那么多：</a:t>
            </a:r>
            <a:r>
              <a:rPr lang="en-US" altLang="zh-CN" sz="2000" dirty="0">
                <a:solidFill>
                  <a:schemeClr val="tx1">
                    <a:lumMod val="75000"/>
                    <a:lumOff val="25000"/>
                  </a:schemeClr>
                </a:solidFill>
              </a:rPr>
              <a:t>SPSS</a:t>
            </a:r>
            <a:r>
              <a:rPr lang="zh-CN" altLang="zh-CN" sz="2000" dirty="0">
                <a:solidFill>
                  <a:schemeClr val="tx1">
                    <a:lumMod val="75000"/>
                    <a:lumOff val="25000"/>
                  </a:schemeClr>
                </a:solidFill>
              </a:rPr>
              <a:t>、</a:t>
            </a:r>
            <a:r>
              <a:rPr lang="en-US" altLang="zh-CN" sz="2000" dirty="0">
                <a:solidFill>
                  <a:schemeClr val="tx1">
                    <a:lumMod val="75000"/>
                    <a:lumOff val="25000"/>
                  </a:schemeClr>
                </a:solidFill>
              </a:rPr>
              <a:t>R</a:t>
            </a:r>
            <a:r>
              <a:rPr lang="zh-CN" altLang="zh-CN" sz="2000" dirty="0">
                <a:solidFill>
                  <a:schemeClr val="tx1">
                    <a:lumMod val="75000"/>
                    <a:lumOff val="25000"/>
                  </a:schemeClr>
                </a:solidFill>
              </a:rPr>
              <a:t>、</a:t>
            </a:r>
            <a:r>
              <a:rPr lang="en-US" altLang="zh-CN" sz="2000" dirty="0">
                <a:solidFill>
                  <a:schemeClr val="tx1">
                    <a:lumMod val="75000"/>
                    <a:lumOff val="25000"/>
                  </a:schemeClr>
                </a:solidFill>
              </a:rPr>
              <a:t>Python</a:t>
            </a:r>
            <a:r>
              <a:rPr lang="zh-CN" altLang="zh-CN" sz="2000" dirty="0">
                <a:solidFill>
                  <a:schemeClr val="tx1">
                    <a:lumMod val="75000"/>
                    <a:lumOff val="25000"/>
                  </a:schemeClr>
                </a:solidFill>
              </a:rPr>
              <a:t>、</a:t>
            </a:r>
            <a:r>
              <a:rPr lang="en-US" altLang="zh-CN" sz="2000" dirty="0">
                <a:solidFill>
                  <a:schemeClr val="tx1">
                    <a:lumMod val="75000"/>
                    <a:lumOff val="25000"/>
                  </a:schemeClr>
                </a:solidFill>
              </a:rPr>
              <a:t>SAS</a:t>
            </a:r>
            <a:r>
              <a:rPr lang="zh-CN" altLang="zh-CN" sz="2000" dirty="0">
                <a:solidFill>
                  <a:schemeClr val="tx1">
                    <a:lumMod val="75000"/>
                    <a:lumOff val="25000"/>
                  </a:schemeClr>
                </a:solidFill>
              </a:rPr>
              <a:t>、</a:t>
            </a:r>
            <a:r>
              <a:rPr lang="en-US" altLang="zh-CN" sz="2000" dirty="0">
                <a:solidFill>
                  <a:schemeClr val="tx1">
                    <a:lumMod val="75000"/>
                    <a:lumOff val="25000"/>
                  </a:schemeClr>
                </a:solidFill>
              </a:rPr>
              <a:t>JMP</a:t>
            </a:r>
            <a:r>
              <a:rPr lang="zh-CN" altLang="zh-CN" sz="2000" dirty="0">
                <a:solidFill>
                  <a:schemeClr val="tx1">
                    <a:lumMod val="75000"/>
                    <a:lumOff val="25000"/>
                  </a:schemeClr>
                </a:solidFill>
              </a:rPr>
              <a:t>、</a:t>
            </a:r>
            <a:r>
              <a:rPr lang="en-US" altLang="zh-CN" sz="2000" dirty="0" err="1">
                <a:solidFill>
                  <a:schemeClr val="tx1">
                    <a:lumMod val="75000"/>
                    <a:lumOff val="25000"/>
                  </a:schemeClr>
                </a:solidFill>
              </a:rPr>
              <a:t>Matlab</a:t>
            </a:r>
            <a:r>
              <a:rPr lang="zh-CN" altLang="zh-CN" sz="2000" dirty="0">
                <a:solidFill>
                  <a:schemeClr val="tx1">
                    <a:lumMod val="75000"/>
                    <a:lumOff val="25000"/>
                  </a:schemeClr>
                </a:solidFill>
              </a:rPr>
              <a:t>……该选哪一个？目前市场上较为火热的软件是</a:t>
            </a:r>
            <a:r>
              <a:rPr lang="en-US" altLang="zh-CN" sz="2000" dirty="0">
                <a:solidFill>
                  <a:schemeClr val="tx1">
                    <a:lumMod val="75000"/>
                    <a:lumOff val="25000"/>
                  </a:schemeClr>
                </a:solidFill>
              </a:rPr>
              <a:t>R</a:t>
            </a:r>
            <a:r>
              <a:rPr lang="zh-CN" altLang="zh-CN" sz="2000" dirty="0">
                <a:solidFill>
                  <a:schemeClr val="tx1">
                    <a:lumMod val="75000"/>
                    <a:lumOff val="25000"/>
                  </a:schemeClr>
                </a:solidFill>
              </a:rPr>
              <a:t>和</a:t>
            </a:r>
            <a:r>
              <a:rPr lang="en-US" altLang="zh-CN" sz="2000" dirty="0">
                <a:solidFill>
                  <a:schemeClr val="tx1">
                    <a:lumMod val="75000"/>
                    <a:lumOff val="25000"/>
                  </a:schemeClr>
                </a:solidFill>
              </a:rPr>
              <a:t>Python</a:t>
            </a:r>
            <a:r>
              <a:rPr lang="zh-CN" altLang="zh-CN" sz="2000" dirty="0">
                <a:solidFill>
                  <a:schemeClr val="tx1">
                    <a:lumMod val="75000"/>
                    <a:lumOff val="25000"/>
                  </a:schemeClr>
                </a:solidFill>
              </a:rPr>
              <a:t>。</a:t>
            </a:r>
          </a:p>
        </p:txBody>
      </p:sp>
      <p:sp>
        <p:nvSpPr>
          <p:cNvPr id="16" name="TextBox 15"/>
          <p:cNvSpPr txBox="1"/>
          <p:nvPr/>
        </p:nvSpPr>
        <p:spPr>
          <a:xfrm>
            <a:off x="1369008" y="3646852"/>
            <a:ext cx="6944999" cy="1631216"/>
          </a:xfrm>
          <a:prstGeom prst="rect">
            <a:avLst/>
          </a:prstGeom>
          <a:noFill/>
        </p:spPr>
        <p:txBody>
          <a:bodyPr wrap="square" rtlCol="0">
            <a:spAutoFit/>
          </a:bodyPr>
          <a:lstStyle/>
          <a:p>
            <a:pPr algn="just"/>
            <a:r>
              <a:rPr lang="en-US" altLang="zh-CN" sz="2000" dirty="0"/>
              <a:t>      </a:t>
            </a:r>
            <a:r>
              <a:rPr lang="en-US" altLang="zh-CN" sz="2000" dirty="0">
                <a:solidFill>
                  <a:schemeClr val="tx1">
                    <a:lumMod val="75000"/>
                    <a:lumOff val="25000"/>
                  </a:schemeClr>
                </a:solidFill>
              </a:rPr>
              <a:t>R</a:t>
            </a:r>
            <a:r>
              <a:rPr lang="zh-CN" altLang="zh-CN" sz="2000" dirty="0">
                <a:solidFill>
                  <a:schemeClr val="tx1">
                    <a:lumMod val="75000"/>
                    <a:lumOff val="25000"/>
                  </a:schemeClr>
                </a:solidFill>
              </a:rPr>
              <a:t>语言是在统计和数据科学界广泛应用的编程语言和开发环境，其免费、开源、灵活的特点与统计之都的文化不谋而合。</a:t>
            </a:r>
            <a:r>
              <a:rPr lang="en-US" altLang="zh-CN" sz="2000" dirty="0">
                <a:solidFill>
                  <a:schemeClr val="tx1">
                    <a:lumMod val="75000"/>
                    <a:lumOff val="25000"/>
                  </a:schemeClr>
                </a:solidFill>
              </a:rPr>
              <a:t>2008</a:t>
            </a:r>
            <a:r>
              <a:rPr lang="zh-CN" altLang="zh-CN" sz="2000" dirty="0">
                <a:solidFill>
                  <a:schemeClr val="tx1">
                    <a:lumMod val="75000"/>
                    <a:lumOff val="25000"/>
                  </a:schemeClr>
                </a:solidFill>
              </a:rPr>
              <a:t>年起，统计之都在中国人民大学举办了第一届中国</a:t>
            </a:r>
            <a:r>
              <a:rPr lang="en-US" altLang="zh-CN" sz="2000" dirty="0">
                <a:solidFill>
                  <a:schemeClr val="tx1">
                    <a:lumMod val="75000"/>
                    <a:lumOff val="25000"/>
                  </a:schemeClr>
                </a:solidFill>
              </a:rPr>
              <a:t>R</a:t>
            </a:r>
            <a:r>
              <a:rPr lang="zh-CN" altLang="zh-CN" sz="2000" dirty="0">
                <a:solidFill>
                  <a:schemeClr val="tx1">
                    <a:lumMod val="75000"/>
                    <a:lumOff val="25000"/>
                  </a:schemeClr>
                </a:solidFill>
              </a:rPr>
              <a:t>语言会议。自此</a:t>
            </a:r>
            <a:r>
              <a:rPr lang="en-US" altLang="zh-CN" sz="2000" dirty="0">
                <a:solidFill>
                  <a:schemeClr val="tx1">
                    <a:lumMod val="75000"/>
                    <a:lumOff val="25000"/>
                  </a:schemeClr>
                </a:solidFill>
              </a:rPr>
              <a:t>R</a:t>
            </a:r>
            <a:r>
              <a:rPr lang="zh-CN" altLang="zh-CN" sz="2000" dirty="0">
                <a:solidFill>
                  <a:schemeClr val="tx1">
                    <a:lumMod val="75000"/>
                    <a:lumOff val="25000"/>
                  </a:schemeClr>
                </a:solidFill>
              </a:rPr>
              <a:t>语言会议规模越来越大，至今已成功举办了</a:t>
            </a:r>
            <a:r>
              <a:rPr lang="en-US" altLang="zh-CN" sz="2000" dirty="0">
                <a:solidFill>
                  <a:schemeClr val="tx1">
                    <a:lumMod val="75000"/>
                    <a:lumOff val="25000"/>
                  </a:schemeClr>
                </a:solidFill>
              </a:rPr>
              <a:t>11</a:t>
            </a:r>
            <a:r>
              <a:rPr lang="zh-CN" altLang="zh-CN" sz="2000" dirty="0">
                <a:solidFill>
                  <a:schemeClr val="tx1">
                    <a:lumMod val="75000"/>
                    <a:lumOff val="25000"/>
                  </a:schemeClr>
                </a:solidFill>
              </a:rPr>
              <a:t>届。</a:t>
            </a:r>
          </a:p>
        </p:txBody>
      </p:sp>
    </p:spTree>
    <p:extLst>
      <p:ext uri="{BB962C8B-B14F-4D97-AF65-F5344CB8AC3E}">
        <p14:creationId xmlns:p14="http://schemas.microsoft.com/office/powerpoint/2010/main" val="21530349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3392275" cy="415498"/>
          </a:xfrm>
          <a:prstGeom prst="rect">
            <a:avLst/>
          </a:prstGeom>
          <a:noFill/>
        </p:spPr>
        <p:txBody>
          <a:bodyPr wrap="none" rtlCol="0">
            <a:spAutoFit/>
          </a:bodyPr>
          <a:lstStyle/>
          <a:p>
            <a:r>
              <a:rPr lang="en-US" altLang="zh-CN" sz="2100" b="1" spc="225" dirty="0">
                <a:solidFill>
                  <a:prstClr val="white"/>
                </a:solidFill>
              </a:rPr>
              <a:t>2.2 R</a:t>
            </a:r>
            <a:r>
              <a:rPr lang="zh-CN" altLang="en-US" sz="2100" b="1" spc="225" dirty="0">
                <a:solidFill>
                  <a:prstClr val="white"/>
                </a:solidFill>
              </a:rPr>
              <a:t>语言开发环境部署</a:t>
            </a: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401867" y="234392"/>
            <a:ext cx="1561646" cy="300082"/>
          </a:xfrm>
          <a:prstGeom prst="rect">
            <a:avLst/>
          </a:prstGeom>
          <a:noFill/>
        </p:spPr>
        <p:txBody>
          <a:bodyPr wrap="none" rtlCol="0">
            <a:spAutoFit/>
          </a:bodyPr>
          <a:lstStyle/>
          <a:p>
            <a:r>
              <a:rPr lang="zh-CN" altLang="en-US" sz="1350" dirty="0">
                <a:solidFill>
                  <a:prstClr val="white"/>
                </a:solidFill>
              </a:rPr>
              <a:t>第二章 </a:t>
            </a:r>
            <a:r>
              <a:rPr lang="en-US" altLang="zh-CN" sz="1350" dirty="0">
                <a:solidFill>
                  <a:prstClr val="white"/>
                </a:solidFill>
              </a:rPr>
              <a:t>R</a:t>
            </a:r>
            <a:r>
              <a:rPr lang="zh-CN" altLang="en-US" sz="1350" dirty="0">
                <a:solidFill>
                  <a:prstClr val="white"/>
                </a:solidFill>
              </a:rPr>
              <a:t>语言入门</a:t>
            </a:r>
          </a:p>
        </p:txBody>
      </p:sp>
      <p:sp>
        <p:nvSpPr>
          <p:cNvPr id="13" name="文本框 12"/>
          <p:cNvSpPr txBox="1"/>
          <p:nvPr/>
        </p:nvSpPr>
        <p:spPr>
          <a:xfrm>
            <a:off x="541465" y="781992"/>
            <a:ext cx="3636640"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en-US" altLang="zh-CN" sz="2400" dirty="0">
                <a:solidFill>
                  <a:schemeClr val="tx1">
                    <a:lumMod val="75000"/>
                    <a:lumOff val="25000"/>
                  </a:schemeClr>
                </a:solidFill>
              </a:rPr>
              <a:t>Windows</a:t>
            </a:r>
            <a:r>
              <a:rPr lang="zh-CN" altLang="en-US" sz="2400" dirty="0">
                <a:solidFill>
                  <a:schemeClr val="tx1">
                    <a:lumMod val="75000"/>
                    <a:lumOff val="25000"/>
                  </a:schemeClr>
                </a:solidFill>
              </a:rPr>
              <a:t>下</a:t>
            </a:r>
            <a:r>
              <a:rPr lang="zh-CN" altLang="zh-CN" sz="2400" dirty="0">
                <a:solidFill>
                  <a:schemeClr val="tx1">
                    <a:lumMod val="75000"/>
                    <a:lumOff val="25000"/>
                  </a:schemeClr>
                </a:solidFill>
              </a:rPr>
              <a:t>安装</a:t>
            </a:r>
            <a:r>
              <a:rPr lang="en-US" altLang="zh-CN" sz="2400" dirty="0">
                <a:solidFill>
                  <a:schemeClr val="tx1">
                    <a:lumMod val="75000"/>
                    <a:lumOff val="25000"/>
                  </a:schemeClr>
                </a:solidFill>
              </a:rPr>
              <a:t>R</a:t>
            </a:r>
            <a:endParaRPr kumimoji="1" lang="en-US" altLang="zh-CN" sz="2400" dirty="0">
              <a:solidFill>
                <a:schemeClr val="tx1">
                  <a:lumMod val="75000"/>
                  <a:lumOff val="25000"/>
                </a:schemeClr>
              </a:solidFill>
            </a:endParaRPr>
          </a:p>
        </p:txBody>
      </p:sp>
      <p:sp>
        <p:nvSpPr>
          <p:cNvPr id="11" name="矩形 10"/>
          <p:cNvSpPr/>
          <p:nvPr/>
        </p:nvSpPr>
        <p:spPr>
          <a:xfrm>
            <a:off x="3527737" y="812770"/>
            <a:ext cx="5407263" cy="400110"/>
          </a:xfrm>
          <a:prstGeom prst="rect">
            <a:avLst/>
          </a:prstGeom>
          <a:solidFill>
            <a:srgbClr val="FFFF00"/>
          </a:solidFill>
        </p:spPr>
        <p:txBody>
          <a:bodyPr wrap="square">
            <a:spAutoFit/>
          </a:bodyPr>
          <a:lstStyle/>
          <a:p>
            <a:r>
              <a:rPr lang="en-US" altLang="zh-CN" sz="2000" dirty="0">
                <a:solidFill>
                  <a:schemeClr val="tx1">
                    <a:lumMod val="75000"/>
                    <a:lumOff val="25000"/>
                  </a:schemeClr>
                </a:solidFill>
              </a:rPr>
              <a:t>R</a:t>
            </a:r>
            <a:r>
              <a:rPr lang="zh-CN" altLang="zh-CN" sz="2000" dirty="0">
                <a:solidFill>
                  <a:schemeClr val="tx1">
                    <a:lumMod val="75000"/>
                    <a:lumOff val="25000"/>
                  </a:schemeClr>
                </a:solidFill>
              </a:rPr>
              <a:t>语言下载地址：</a:t>
            </a:r>
            <a:r>
              <a:rPr lang="en-US" altLang="zh-CN" sz="2000" dirty="0">
                <a:solidFill>
                  <a:schemeClr val="tx1">
                    <a:lumMod val="75000"/>
                    <a:lumOff val="25000"/>
                  </a:schemeClr>
                </a:solidFill>
                <a:hlinkClick r:id="rId2"/>
              </a:rPr>
              <a:t>https://cran.r-project.org</a:t>
            </a:r>
          </a:p>
        </p:txBody>
      </p:sp>
      <p:pic>
        <p:nvPicPr>
          <p:cNvPr id="14" name="图片 13"/>
          <p:cNvPicPr/>
          <p:nvPr/>
        </p:nvPicPr>
        <p:blipFill>
          <a:blip r:embed="rId3"/>
          <a:stretch>
            <a:fillRect/>
          </a:stretch>
        </p:blipFill>
        <p:spPr>
          <a:xfrm>
            <a:off x="1337779" y="1243657"/>
            <a:ext cx="6948092" cy="5325955"/>
          </a:xfrm>
          <a:prstGeom prst="rect">
            <a:avLst/>
          </a:prstGeom>
          <a:noFill/>
          <a:ln w="9525">
            <a:noFill/>
          </a:ln>
        </p:spPr>
      </p:pic>
      <p:sp>
        <p:nvSpPr>
          <p:cNvPr id="12" name="TextBox 11"/>
          <p:cNvSpPr txBox="1"/>
          <p:nvPr/>
        </p:nvSpPr>
        <p:spPr>
          <a:xfrm>
            <a:off x="4178106" y="5723104"/>
            <a:ext cx="2363372" cy="400110"/>
          </a:xfrm>
          <a:prstGeom prst="rect">
            <a:avLst/>
          </a:prstGeom>
          <a:noFill/>
        </p:spPr>
        <p:txBody>
          <a:bodyPr wrap="square" rtlCol="0">
            <a:spAutoFit/>
          </a:bodyPr>
          <a:lstStyle/>
          <a:p>
            <a:r>
              <a:rPr lang="en-US" altLang="zh-CN" sz="2000" dirty="0"/>
              <a:t>R</a:t>
            </a:r>
            <a:r>
              <a:rPr lang="zh-CN" altLang="zh-CN" sz="2000" dirty="0"/>
              <a:t>语言欢迎界面</a:t>
            </a:r>
            <a:endParaRPr lang="zh-CN" altLang="en-US" sz="2000" dirty="0"/>
          </a:p>
        </p:txBody>
      </p:sp>
    </p:spTree>
    <p:extLst>
      <p:ext uri="{BB962C8B-B14F-4D97-AF65-F5344CB8AC3E}">
        <p14:creationId xmlns:p14="http://schemas.microsoft.com/office/powerpoint/2010/main" val="42852605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p:nvSpPr>
        <p:spPr>
          <a:xfrm>
            <a:off x="541465" y="781992"/>
            <a:ext cx="2764443"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安装</a:t>
            </a:r>
            <a:r>
              <a:rPr lang="en-US" altLang="zh-CN" sz="2400" dirty="0" err="1">
                <a:solidFill>
                  <a:schemeClr val="tx1">
                    <a:lumMod val="75000"/>
                    <a:lumOff val="25000"/>
                  </a:schemeClr>
                </a:solidFill>
              </a:rPr>
              <a:t>Rstudio</a:t>
            </a:r>
            <a:endParaRPr kumimoji="1" lang="en-US" altLang="zh-CN" sz="2400" dirty="0" err="1">
              <a:solidFill>
                <a:schemeClr val="tx1">
                  <a:lumMod val="75000"/>
                  <a:lumOff val="25000"/>
                </a:schemeClr>
              </a:solidFill>
            </a:endParaRPr>
          </a:p>
        </p:txBody>
      </p:sp>
      <p:sp>
        <p:nvSpPr>
          <p:cNvPr id="11" name="矩形 10"/>
          <p:cNvSpPr/>
          <p:nvPr/>
        </p:nvSpPr>
        <p:spPr>
          <a:xfrm>
            <a:off x="3935820" y="843547"/>
            <a:ext cx="4932093" cy="400110"/>
          </a:xfrm>
          <a:prstGeom prst="rect">
            <a:avLst/>
          </a:prstGeom>
          <a:solidFill>
            <a:srgbClr val="FFFF00"/>
          </a:solidFill>
        </p:spPr>
        <p:txBody>
          <a:bodyPr wrap="square">
            <a:spAutoFit/>
          </a:bodyPr>
          <a:lstStyle/>
          <a:p>
            <a:r>
              <a:rPr lang="en-US" altLang="zh-CN" sz="2000" dirty="0" err="1">
                <a:solidFill>
                  <a:schemeClr val="tx1">
                    <a:lumMod val="75000"/>
                    <a:lumOff val="25000"/>
                  </a:schemeClr>
                </a:solidFill>
              </a:rPr>
              <a:t>RStudio</a:t>
            </a:r>
            <a:r>
              <a:rPr lang="zh-CN" altLang="zh-CN" sz="2000" dirty="0">
                <a:solidFill>
                  <a:schemeClr val="tx1">
                    <a:lumMod val="75000"/>
                    <a:lumOff val="25000"/>
                  </a:schemeClr>
                </a:solidFill>
              </a:rPr>
              <a:t>安装地址：</a:t>
            </a:r>
            <a:r>
              <a:rPr lang="en-US" altLang="zh-CN" sz="2000" dirty="0">
                <a:solidFill>
                  <a:schemeClr val="tx1">
                    <a:lumMod val="75000"/>
                    <a:lumOff val="25000"/>
                  </a:schemeClr>
                </a:solidFill>
              </a:rPr>
              <a:t>http://rstudio.com</a:t>
            </a:r>
          </a:p>
        </p:txBody>
      </p:sp>
      <p:grpSp>
        <p:nvGrpSpPr>
          <p:cNvPr id="14" name="组合 13"/>
          <p:cNvGrpSpPr/>
          <p:nvPr/>
        </p:nvGrpSpPr>
        <p:grpSpPr>
          <a:xfrm>
            <a:off x="-1" y="-2439"/>
            <a:ext cx="9145786" cy="718410"/>
            <a:chOff x="-1" y="190175"/>
            <a:chExt cx="9145786" cy="525795"/>
          </a:xfrm>
        </p:grpSpPr>
        <p:sp>
          <p:nvSpPr>
            <p:cNvPr id="15" name="任意多边形 1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6" name="任意多边形 1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7" name="任意多边形 1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18" name="文本框 6"/>
          <p:cNvSpPr txBox="1"/>
          <p:nvPr/>
        </p:nvSpPr>
        <p:spPr>
          <a:xfrm>
            <a:off x="452232" y="173917"/>
            <a:ext cx="3392275" cy="415498"/>
          </a:xfrm>
          <a:prstGeom prst="rect">
            <a:avLst/>
          </a:prstGeom>
          <a:noFill/>
        </p:spPr>
        <p:txBody>
          <a:bodyPr wrap="none" rtlCol="0">
            <a:spAutoFit/>
          </a:bodyPr>
          <a:lstStyle/>
          <a:p>
            <a:r>
              <a:rPr lang="en-US" altLang="zh-CN" sz="2100" b="1" spc="225" dirty="0">
                <a:solidFill>
                  <a:prstClr val="white"/>
                </a:solidFill>
              </a:rPr>
              <a:t>2.2 R</a:t>
            </a:r>
            <a:r>
              <a:rPr lang="zh-CN" altLang="en-US" sz="2100" b="1" spc="225" dirty="0">
                <a:solidFill>
                  <a:prstClr val="white"/>
                </a:solidFill>
              </a:rPr>
              <a:t>语言开发环境部署</a:t>
            </a:r>
          </a:p>
        </p:txBody>
      </p:sp>
      <p:sp>
        <p:nvSpPr>
          <p:cNvPr id="1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0" name="文本框 27"/>
          <p:cNvSpPr txBox="1"/>
          <p:nvPr/>
        </p:nvSpPr>
        <p:spPr>
          <a:xfrm>
            <a:off x="6401867" y="234392"/>
            <a:ext cx="1561646" cy="300082"/>
          </a:xfrm>
          <a:prstGeom prst="rect">
            <a:avLst/>
          </a:prstGeom>
          <a:noFill/>
        </p:spPr>
        <p:txBody>
          <a:bodyPr wrap="none" rtlCol="0">
            <a:spAutoFit/>
          </a:bodyPr>
          <a:lstStyle/>
          <a:p>
            <a:r>
              <a:rPr lang="zh-CN" altLang="en-US" sz="1350" dirty="0">
                <a:solidFill>
                  <a:prstClr val="white"/>
                </a:solidFill>
              </a:rPr>
              <a:t>第二章 </a:t>
            </a:r>
            <a:r>
              <a:rPr lang="en-US" altLang="zh-CN" sz="1350" dirty="0">
                <a:solidFill>
                  <a:prstClr val="white"/>
                </a:solidFill>
              </a:rPr>
              <a:t>R</a:t>
            </a:r>
            <a:r>
              <a:rPr lang="zh-CN" altLang="en-US" sz="1350" dirty="0">
                <a:solidFill>
                  <a:prstClr val="white"/>
                </a:solidFill>
              </a:rPr>
              <a:t>语言入门</a:t>
            </a:r>
          </a:p>
        </p:txBody>
      </p:sp>
      <p:pic>
        <p:nvPicPr>
          <p:cNvPr id="21" name="图片 20"/>
          <p:cNvPicPr/>
          <p:nvPr/>
        </p:nvPicPr>
        <p:blipFill>
          <a:blip r:embed="rId2">
            <a:extLst>
              <a:ext uri="{28A0092B-C50C-407E-A947-70E740481C1C}">
                <a14:useLocalDpi xmlns:a14="http://schemas.microsoft.com/office/drawing/2010/main" val="0"/>
              </a:ext>
            </a:extLst>
          </a:blip>
          <a:srcRect/>
          <a:stretch>
            <a:fillRect/>
          </a:stretch>
        </p:blipFill>
        <p:spPr>
          <a:xfrm>
            <a:off x="541466" y="1243656"/>
            <a:ext cx="8067962" cy="5520023"/>
          </a:xfrm>
          <a:prstGeom prst="rect">
            <a:avLst/>
          </a:prstGeom>
          <a:noFill/>
          <a:ln>
            <a:noFill/>
          </a:ln>
        </p:spPr>
      </p:pic>
    </p:spTree>
    <p:extLst>
      <p:ext uri="{BB962C8B-B14F-4D97-AF65-F5344CB8AC3E}">
        <p14:creationId xmlns:p14="http://schemas.microsoft.com/office/powerpoint/2010/main" val="193457580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690257" y="854039"/>
            <a:ext cx="7832784" cy="781050"/>
            <a:chOff x="2788580" y="1152524"/>
            <a:chExt cx="3730770" cy="781050"/>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4"/>
            <p:cNvSpPr txBox="1"/>
            <p:nvPr/>
          </p:nvSpPr>
          <p:spPr>
            <a:xfrm>
              <a:off x="3848488" y="1169836"/>
              <a:ext cx="1447011" cy="523220"/>
            </a:xfrm>
            <a:prstGeom prst="rect">
              <a:avLst/>
            </a:prstGeom>
            <a:noFill/>
          </p:spPr>
          <p:txBody>
            <a:bodyPr wrap="none" rtlCol="0">
              <a:spAutoFit/>
            </a:bodyPr>
            <a:lstStyle/>
            <a:p>
              <a:pPr algn="ctr"/>
              <a:r>
                <a:rPr lang="zh-CN" altLang="en-US" sz="2800" dirty="0">
                  <a:solidFill>
                    <a:srgbClr val="C00000"/>
                  </a:solidFill>
                </a:rPr>
                <a:t>第二章 </a:t>
              </a:r>
              <a:r>
                <a:rPr lang="en-US" altLang="zh-CN" sz="2800" dirty="0">
                  <a:solidFill>
                    <a:srgbClr val="C00000"/>
                  </a:solidFill>
                </a:rPr>
                <a:t>R</a:t>
              </a:r>
              <a:r>
                <a:rPr lang="zh-CN" altLang="en-US" sz="2800" dirty="0">
                  <a:solidFill>
                    <a:srgbClr val="C00000"/>
                  </a:solidFill>
                </a:rPr>
                <a:t>语言入门</a:t>
              </a:r>
            </a:p>
          </p:txBody>
        </p:sp>
      </p:grpSp>
      <p:grpSp>
        <p:nvGrpSpPr>
          <p:cNvPr id="67" name="组合 66"/>
          <p:cNvGrpSpPr/>
          <p:nvPr/>
        </p:nvGrpSpPr>
        <p:grpSpPr>
          <a:xfrm>
            <a:off x="1753436" y="3181500"/>
            <a:ext cx="5693399" cy="415498"/>
            <a:chOff x="1807265" y="2462595"/>
            <a:chExt cx="5693399" cy="415498"/>
          </a:xfrm>
        </p:grpSpPr>
        <p:sp>
          <p:nvSpPr>
            <p:cNvPr id="47" name="圆角矩形 46"/>
            <p:cNvSpPr/>
            <p:nvPr/>
          </p:nvSpPr>
          <p:spPr>
            <a:xfrm>
              <a:off x="1807265" y="2478527"/>
              <a:ext cx="5693399" cy="394154"/>
            </a:xfrm>
            <a:prstGeom prst="roundRect">
              <a:avLst>
                <a:gd name="adj" fmla="val 20658"/>
              </a:avLst>
            </a:prstGeom>
            <a:solidFill>
              <a:srgbClr val="3D89B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矩形 47"/>
            <p:cNvSpPr/>
            <p:nvPr/>
          </p:nvSpPr>
          <p:spPr>
            <a:xfrm>
              <a:off x="1883286" y="2462595"/>
              <a:ext cx="2143536" cy="415498"/>
            </a:xfrm>
            <a:prstGeom prst="rect">
              <a:avLst/>
            </a:prstGeom>
          </p:spPr>
          <p:txBody>
            <a:bodyPr wrap="none">
              <a:spAutoFit/>
            </a:bodyPr>
            <a:lstStyle/>
            <a:p>
              <a:r>
                <a:rPr lang="en-US" altLang="zh-CN" sz="2100" spc="225" dirty="0">
                  <a:solidFill>
                    <a:schemeClr val="bg1"/>
                  </a:solidFill>
                  <a:latin typeface="微软雅黑" panose="020B0503020204020204" pitchFamily="34" charset="-122"/>
                  <a:ea typeface="微软雅黑" panose="020B0503020204020204" pitchFamily="34" charset="-122"/>
                </a:rPr>
                <a:t>2.3</a:t>
              </a:r>
              <a:r>
                <a:rPr lang="zh-CN" altLang="en-US" sz="2100" spc="225" dirty="0">
                  <a:solidFill>
                    <a:schemeClr val="bg1"/>
                  </a:solidFill>
                  <a:latin typeface="微软雅黑" panose="020B0503020204020204" pitchFamily="34" charset="-122"/>
                  <a:ea typeface="微软雅黑" panose="020B0503020204020204" pitchFamily="34" charset="-122"/>
                </a:rPr>
                <a:t>　获取帮助</a:t>
              </a:r>
              <a:endParaRPr lang="zh-CN" altLang="en-US" sz="2100" b="1" spc="225" dirty="0">
                <a:solidFill>
                  <a:schemeClr val="bg1"/>
                </a:solidFill>
                <a:latin typeface="微软雅黑" panose="020B0503020204020204" pitchFamily="34" charset="-122"/>
                <a:ea typeface="微软雅黑" panose="020B0503020204020204" pitchFamily="34" charset="-122"/>
              </a:endParaRPr>
            </a:p>
          </p:txBody>
        </p:sp>
      </p:grpSp>
      <p:grpSp>
        <p:nvGrpSpPr>
          <p:cNvPr id="68" name="组合 67"/>
          <p:cNvGrpSpPr/>
          <p:nvPr/>
        </p:nvGrpSpPr>
        <p:grpSpPr>
          <a:xfrm>
            <a:off x="1749219" y="2122950"/>
            <a:ext cx="5693399" cy="426278"/>
            <a:chOff x="1807265" y="2935089"/>
            <a:chExt cx="5693399" cy="426278"/>
          </a:xfrm>
        </p:grpSpPr>
        <p:sp>
          <p:nvSpPr>
            <p:cNvPr id="49"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矩形 49"/>
            <p:cNvSpPr/>
            <p:nvPr/>
          </p:nvSpPr>
          <p:spPr>
            <a:xfrm>
              <a:off x="1881814" y="2945869"/>
              <a:ext cx="2143536"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2.1</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新手上路</a:t>
              </a:r>
            </a:p>
          </p:txBody>
        </p:sp>
      </p:gr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6" name="组合 25"/>
          <p:cNvGrpSpPr/>
          <p:nvPr/>
        </p:nvGrpSpPr>
        <p:grpSpPr>
          <a:xfrm>
            <a:off x="1728529" y="2651898"/>
            <a:ext cx="5693399" cy="426278"/>
            <a:chOff x="1807265" y="2935089"/>
            <a:chExt cx="5693399" cy="426278"/>
          </a:xfrm>
        </p:grpSpPr>
        <p:sp>
          <p:nvSpPr>
            <p:cNvPr id="27" name="圆角矩形 26"/>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 name="矩形 27"/>
            <p:cNvSpPr/>
            <p:nvPr/>
          </p:nvSpPr>
          <p:spPr>
            <a:xfrm>
              <a:off x="1881814" y="2945869"/>
              <a:ext cx="3541354"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2.2</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R</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语言开发环境部署</a:t>
              </a:r>
            </a:p>
          </p:txBody>
        </p:sp>
      </p:grpSp>
      <p:grpSp>
        <p:nvGrpSpPr>
          <p:cNvPr id="29" name="组合 28"/>
          <p:cNvGrpSpPr/>
          <p:nvPr/>
        </p:nvGrpSpPr>
        <p:grpSpPr>
          <a:xfrm>
            <a:off x="1762816" y="3622619"/>
            <a:ext cx="5693399" cy="426278"/>
            <a:chOff x="1807265" y="2935089"/>
            <a:chExt cx="5693399" cy="426278"/>
          </a:xfrm>
        </p:grpSpPr>
        <p:sp>
          <p:nvSpPr>
            <p:cNvPr id="30" name="圆角矩形 29"/>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 name="矩形 30"/>
            <p:cNvSpPr/>
            <p:nvPr/>
          </p:nvSpPr>
          <p:spPr>
            <a:xfrm>
              <a:off x="1881814" y="2945869"/>
              <a:ext cx="2143536"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2.4</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工作空间</a:t>
              </a:r>
            </a:p>
          </p:txBody>
        </p:sp>
      </p:grpSp>
      <p:grpSp>
        <p:nvGrpSpPr>
          <p:cNvPr id="33" name="组合 32"/>
          <p:cNvGrpSpPr/>
          <p:nvPr/>
        </p:nvGrpSpPr>
        <p:grpSpPr>
          <a:xfrm>
            <a:off x="1763286" y="4171240"/>
            <a:ext cx="5693399" cy="426278"/>
            <a:chOff x="1807265" y="2935089"/>
            <a:chExt cx="5693399" cy="426278"/>
          </a:xfrm>
        </p:grpSpPr>
        <p:sp>
          <p:nvSpPr>
            <p:cNvPr id="34" name="圆角矩形 33"/>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7" name="矩形 36"/>
            <p:cNvSpPr/>
            <p:nvPr/>
          </p:nvSpPr>
          <p:spPr>
            <a:xfrm>
              <a:off x="1881814" y="2945869"/>
              <a:ext cx="1547218"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2.5</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脚本</a:t>
              </a:r>
            </a:p>
          </p:txBody>
        </p:sp>
      </p:grpSp>
      <p:grpSp>
        <p:nvGrpSpPr>
          <p:cNvPr id="38" name="组合 37"/>
          <p:cNvGrpSpPr/>
          <p:nvPr/>
        </p:nvGrpSpPr>
        <p:grpSpPr>
          <a:xfrm>
            <a:off x="1767406" y="4733948"/>
            <a:ext cx="5693399" cy="426278"/>
            <a:chOff x="1807265" y="2935089"/>
            <a:chExt cx="5693399" cy="426278"/>
          </a:xfrm>
        </p:grpSpPr>
        <p:sp>
          <p:nvSpPr>
            <p:cNvPr id="39" name="圆角矩形 3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0" name="矩形 39"/>
            <p:cNvSpPr/>
            <p:nvPr/>
          </p:nvSpPr>
          <p:spPr>
            <a:xfrm>
              <a:off x="1881814" y="2945869"/>
              <a:ext cx="1454244"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2.6</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R</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包</a:t>
              </a:r>
            </a:p>
          </p:txBody>
        </p:sp>
      </p:grpSp>
    </p:spTree>
    <p:extLst>
      <p:ext uri="{BB962C8B-B14F-4D97-AF65-F5344CB8AC3E}">
        <p14:creationId xmlns:p14="http://schemas.microsoft.com/office/powerpoint/2010/main" val="218440564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p:nvSpPr>
        <p:spPr>
          <a:xfrm>
            <a:off x="541465" y="781992"/>
            <a:ext cx="2764443"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文档和搜索</a:t>
            </a:r>
            <a:endParaRPr kumimoji="1" lang="zh-CN" altLang="zh-CN" sz="2400" dirty="0">
              <a:solidFill>
                <a:schemeClr val="tx1">
                  <a:lumMod val="75000"/>
                  <a:lumOff val="25000"/>
                </a:schemeClr>
              </a:solidFill>
            </a:endParaRPr>
          </a:p>
        </p:txBody>
      </p:sp>
      <p:sp>
        <p:nvSpPr>
          <p:cNvPr id="11" name="TextBox 10"/>
          <p:cNvSpPr txBox="1"/>
          <p:nvPr/>
        </p:nvSpPr>
        <p:spPr>
          <a:xfrm>
            <a:off x="1026942" y="1589649"/>
            <a:ext cx="7371470" cy="1015663"/>
          </a:xfrm>
          <a:prstGeom prst="rect">
            <a:avLst/>
          </a:prstGeom>
          <a:noFill/>
        </p:spPr>
        <p:txBody>
          <a:bodyPr wrap="square" rtlCol="0">
            <a:spAutoFit/>
          </a:bodyPr>
          <a:lstStyle/>
          <a:p>
            <a:r>
              <a:rPr lang="en-US" altLang="zh-CN" sz="2000" dirty="0"/>
              <a:t>      </a:t>
            </a:r>
            <a:r>
              <a:rPr lang="en-US" altLang="zh-CN" sz="2000" dirty="0">
                <a:solidFill>
                  <a:schemeClr val="tx1">
                    <a:lumMod val="75000"/>
                    <a:lumOff val="25000"/>
                  </a:schemeClr>
                </a:solidFill>
              </a:rPr>
              <a:t> </a:t>
            </a:r>
            <a:r>
              <a:rPr lang="en-US" altLang="zh-CN" sz="2000" dirty="0" err="1">
                <a:solidFill>
                  <a:schemeClr val="tx1">
                    <a:lumMod val="75000"/>
                    <a:lumOff val="25000"/>
                  </a:schemeClr>
                </a:solidFill>
              </a:rPr>
              <a:t>help.start</a:t>
            </a:r>
            <a:r>
              <a:rPr lang="en-US" altLang="zh-CN" sz="2000" dirty="0">
                <a:solidFill>
                  <a:schemeClr val="tx1">
                    <a:lumMod val="75000"/>
                    <a:lumOff val="25000"/>
                  </a:schemeClr>
                </a:solidFill>
              </a:rPr>
              <a:t>()  </a:t>
            </a:r>
            <a:r>
              <a:rPr lang="zh-CN" altLang="zh-CN" sz="2000" dirty="0">
                <a:solidFill>
                  <a:schemeClr val="tx1">
                    <a:lumMod val="75000"/>
                    <a:lumOff val="25000"/>
                  </a:schemeClr>
                </a:solidFill>
              </a:rPr>
              <a:t>命令会打开浏览器，显示全部帮助文档。包括一些入门的文档，以及搜索功能。</a:t>
            </a:r>
          </a:p>
          <a:p>
            <a:endParaRPr lang="zh-CN" altLang="zh-CN" sz="2000" dirty="0">
              <a:solidFill>
                <a:schemeClr val="tx1">
                  <a:lumMod val="75000"/>
                  <a:lumOff val="25000"/>
                </a:schemeClr>
              </a:solidFill>
            </a:endParaRPr>
          </a:p>
        </p:txBody>
      </p:sp>
      <p:grpSp>
        <p:nvGrpSpPr>
          <p:cNvPr id="15" name="组合 14"/>
          <p:cNvGrpSpPr/>
          <p:nvPr/>
        </p:nvGrpSpPr>
        <p:grpSpPr>
          <a:xfrm>
            <a:off x="-1" y="-2439"/>
            <a:ext cx="9145786" cy="718410"/>
            <a:chOff x="-1" y="190175"/>
            <a:chExt cx="9145786" cy="525795"/>
          </a:xfrm>
        </p:grpSpPr>
        <p:sp>
          <p:nvSpPr>
            <p:cNvPr id="16" name="任意多边形 15"/>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7" name="任意多边形 16"/>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8" name="任意多边形 17"/>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19"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2.3 </a:t>
            </a:r>
            <a:r>
              <a:rPr lang="zh-CN" altLang="en-US" sz="2100" b="1" spc="225" dirty="0">
                <a:solidFill>
                  <a:prstClr val="white"/>
                </a:solidFill>
              </a:rPr>
              <a:t>获取帮助</a:t>
            </a:r>
          </a:p>
        </p:txBody>
      </p:sp>
      <p:sp>
        <p:nvSpPr>
          <p:cNvPr id="20"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1" name="文本框 27"/>
          <p:cNvSpPr txBox="1"/>
          <p:nvPr/>
        </p:nvSpPr>
        <p:spPr>
          <a:xfrm>
            <a:off x="6401867" y="234392"/>
            <a:ext cx="1561646" cy="300082"/>
          </a:xfrm>
          <a:prstGeom prst="rect">
            <a:avLst/>
          </a:prstGeom>
          <a:noFill/>
        </p:spPr>
        <p:txBody>
          <a:bodyPr wrap="none" rtlCol="0">
            <a:spAutoFit/>
          </a:bodyPr>
          <a:lstStyle/>
          <a:p>
            <a:r>
              <a:rPr lang="zh-CN" altLang="en-US" sz="1350" dirty="0">
                <a:solidFill>
                  <a:prstClr val="white"/>
                </a:solidFill>
              </a:rPr>
              <a:t>第二章 </a:t>
            </a:r>
            <a:r>
              <a:rPr lang="en-US" altLang="zh-CN" sz="1350" dirty="0">
                <a:solidFill>
                  <a:prstClr val="white"/>
                </a:solidFill>
              </a:rPr>
              <a:t>R</a:t>
            </a:r>
            <a:r>
              <a:rPr lang="zh-CN" altLang="en-US" sz="1350" dirty="0">
                <a:solidFill>
                  <a:prstClr val="white"/>
                </a:solidFill>
              </a:rPr>
              <a:t>语言入门</a:t>
            </a:r>
          </a:p>
        </p:txBody>
      </p:sp>
    </p:spTree>
    <p:extLst>
      <p:ext uri="{BB962C8B-B14F-4D97-AF65-F5344CB8AC3E}">
        <p14:creationId xmlns:p14="http://schemas.microsoft.com/office/powerpoint/2010/main" val="28459262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p:nvSpPr>
        <p:spPr>
          <a:xfrm>
            <a:off x="541465" y="781992"/>
            <a:ext cx="2764443"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kumimoji="1" lang="zh-CN" altLang="en-US" sz="2400" dirty="0">
                <a:solidFill>
                  <a:schemeClr val="tx1">
                    <a:lumMod val="75000"/>
                    <a:lumOff val="25000"/>
                  </a:schemeClr>
                </a:solidFill>
              </a:rPr>
              <a:t>演示</a:t>
            </a:r>
          </a:p>
        </p:txBody>
      </p:sp>
      <p:sp>
        <p:nvSpPr>
          <p:cNvPr id="8" name="TextBox 7"/>
          <p:cNvSpPr txBox="1"/>
          <p:nvPr/>
        </p:nvSpPr>
        <p:spPr>
          <a:xfrm>
            <a:off x="817126" y="1243657"/>
            <a:ext cx="3121828" cy="707886"/>
          </a:xfrm>
          <a:prstGeom prst="rect">
            <a:avLst/>
          </a:prstGeom>
          <a:noFill/>
        </p:spPr>
        <p:txBody>
          <a:bodyPr wrap="square" rtlCol="0">
            <a:spAutoFit/>
          </a:bodyPr>
          <a:lstStyle/>
          <a:p>
            <a:r>
              <a:rPr lang="en-US" altLang="zh-CN" sz="2000" dirty="0">
                <a:solidFill>
                  <a:schemeClr val="tx1">
                    <a:lumMod val="75000"/>
                    <a:lumOff val="25000"/>
                  </a:schemeClr>
                </a:solidFill>
              </a:rPr>
              <a:t>      demo()</a:t>
            </a:r>
            <a:r>
              <a:rPr lang="zh-CN" altLang="zh-CN" sz="2000" dirty="0">
                <a:solidFill>
                  <a:schemeClr val="tx1">
                    <a:lumMod val="75000"/>
                    <a:lumOff val="25000"/>
                  </a:schemeClr>
                </a:solidFill>
              </a:rPr>
              <a:t>列出所有可用的演示，如</a:t>
            </a:r>
            <a:r>
              <a:rPr lang="zh-CN" altLang="en-US" sz="2000" dirty="0">
                <a:solidFill>
                  <a:schemeClr val="tx1">
                    <a:lumMod val="75000"/>
                    <a:lumOff val="25000"/>
                  </a:schemeClr>
                </a:solidFill>
              </a:rPr>
              <a:t>下</a:t>
            </a:r>
            <a:r>
              <a:rPr lang="zh-CN" altLang="zh-CN" sz="2000" dirty="0">
                <a:solidFill>
                  <a:schemeClr val="tx1">
                    <a:lumMod val="75000"/>
                    <a:lumOff val="25000"/>
                  </a:schemeClr>
                </a:solidFill>
              </a:rPr>
              <a:t>图所示。</a:t>
            </a:r>
          </a:p>
        </p:txBody>
      </p:sp>
      <p:grpSp>
        <p:nvGrpSpPr>
          <p:cNvPr id="14" name="组合 13"/>
          <p:cNvGrpSpPr/>
          <p:nvPr/>
        </p:nvGrpSpPr>
        <p:grpSpPr>
          <a:xfrm>
            <a:off x="-1" y="-2439"/>
            <a:ext cx="9145786" cy="718410"/>
            <a:chOff x="-1" y="190175"/>
            <a:chExt cx="9145786" cy="525795"/>
          </a:xfrm>
        </p:grpSpPr>
        <p:sp>
          <p:nvSpPr>
            <p:cNvPr id="15" name="任意多边形 1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6" name="任意多边形 1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7" name="任意多边形 1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18"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2.3 </a:t>
            </a:r>
            <a:r>
              <a:rPr lang="zh-CN" altLang="en-US" sz="2100" b="1" spc="225" dirty="0">
                <a:solidFill>
                  <a:prstClr val="white"/>
                </a:solidFill>
              </a:rPr>
              <a:t>获取帮助</a:t>
            </a:r>
          </a:p>
        </p:txBody>
      </p:sp>
      <p:sp>
        <p:nvSpPr>
          <p:cNvPr id="1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0" name="文本框 27"/>
          <p:cNvSpPr txBox="1"/>
          <p:nvPr/>
        </p:nvSpPr>
        <p:spPr>
          <a:xfrm>
            <a:off x="6401867" y="234392"/>
            <a:ext cx="1561646" cy="300082"/>
          </a:xfrm>
          <a:prstGeom prst="rect">
            <a:avLst/>
          </a:prstGeom>
          <a:noFill/>
        </p:spPr>
        <p:txBody>
          <a:bodyPr wrap="none" rtlCol="0">
            <a:spAutoFit/>
          </a:bodyPr>
          <a:lstStyle/>
          <a:p>
            <a:r>
              <a:rPr lang="zh-CN" altLang="en-US" sz="1350" dirty="0">
                <a:solidFill>
                  <a:prstClr val="white"/>
                </a:solidFill>
              </a:rPr>
              <a:t>第二章 </a:t>
            </a:r>
            <a:r>
              <a:rPr lang="en-US" altLang="zh-CN" sz="1350" dirty="0">
                <a:solidFill>
                  <a:prstClr val="white"/>
                </a:solidFill>
              </a:rPr>
              <a:t>R</a:t>
            </a:r>
            <a:r>
              <a:rPr lang="zh-CN" altLang="en-US" sz="1350" dirty="0">
                <a:solidFill>
                  <a:prstClr val="white"/>
                </a:solidFill>
              </a:rPr>
              <a:t>语言入门</a:t>
            </a:r>
          </a:p>
        </p:txBody>
      </p:sp>
      <p:pic>
        <p:nvPicPr>
          <p:cNvPr id="21" name="图片 20" descr="F5801597baf3693319070b7f4b90dc6e"/>
          <p:cNvPicPr/>
          <p:nvPr/>
        </p:nvPicPr>
        <p:blipFill>
          <a:blip r:embed="rId2">
            <a:extLst>
              <a:ext uri="{28A0092B-C50C-407E-A947-70E740481C1C}">
                <a14:useLocalDpi xmlns:a14="http://schemas.microsoft.com/office/drawing/2010/main" val="0"/>
              </a:ext>
            </a:extLst>
          </a:blip>
          <a:srcRect/>
          <a:stretch>
            <a:fillRect/>
          </a:stretch>
        </p:blipFill>
        <p:spPr>
          <a:xfrm>
            <a:off x="4053954" y="715971"/>
            <a:ext cx="4695825" cy="5334000"/>
          </a:xfrm>
          <a:prstGeom prst="rect">
            <a:avLst/>
          </a:prstGeom>
          <a:noFill/>
          <a:ln>
            <a:noFill/>
          </a:ln>
        </p:spPr>
      </p:pic>
      <p:sp>
        <p:nvSpPr>
          <p:cNvPr id="12" name="TextBox 11"/>
          <p:cNvSpPr txBox="1"/>
          <p:nvPr/>
        </p:nvSpPr>
        <p:spPr>
          <a:xfrm>
            <a:off x="717452" y="2297113"/>
            <a:ext cx="3052690" cy="1323439"/>
          </a:xfrm>
          <a:prstGeom prst="rect">
            <a:avLst/>
          </a:prstGeom>
          <a:noFill/>
        </p:spPr>
        <p:txBody>
          <a:bodyPr wrap="square" rtlCol="0">
            <a:spAutoFit/>
          </a:bodyPr>
          <a:lstStyle/>
          <a:p>
            <a:r>
              <a:rPr lang="en-US" altLang="zh-CN" sz="2000" dirty="0"/>
              <a:t>      </a:t>
            </a:r>
            <a:r>
              <a:rPr lang="zh-CN" altLang="zh-CN" sz="2000" dirty="0">
                <a:solidFill>
                  <a:schemeClr val="tx1">
                    <a:lumMod val="75000"/>
                    <a:lumOff val="25000"/>
                  </a:schemeClr>
                </a:solidFill>
              </a:rPr>
              <a:t>输入名称可以开始演示制定对象的帮助，如：</a:t>
            </a:r>
          </a:p>
          <a:p>
            <a:r>
              <a:rPr lang="en-US" altLang="zh-CN" sz="2000" dirty="0">
                <a:solidFill>
                  <a:schemeClr val="tx1">
                    <a:lumMod val="75000"/>
                    <a:lumOff val="25000"/>
                  </a:schemeClr>
                </a:solidFill>
              </a:rPr>
              <a:t>demo(</a:t>
            </a:r>
            <a:r>
              <a:rPr lang="en-US" altLang="zh-CN" sz="2000" dirty="0" err="1">
                <a:solidFill>
                  <a:schemeClr val="tx1">
                    <a:lumMod val="75000"/>
                    <a:lumOff val="25000"/>
                  </a:schemeClr>
                </a:solidFill>
              </a:rPr>
              <a:t>is.things</a:t>
            </a:r>
            <a:r>
              <a:rPr lang="en-US" altLang="zh-CN" sz="2000" dirty="0">
                <a:solidFill>
                  <a:schemeClr val="tx1">
                    <a:lumMod val="75000"/>
                    <a:lumOff val="25000"/>
                  </a:schemeClr>
                </a:solidFill>
              </a:rPr>
              <a:t>)</a:t>
            </a:r>
            <a:endParaRPr lang="zh-CN" altLang="zh-CN" sz="2000" dirty="0"/>
          </a:p>
          <a:p>
            <a:endParaRPr lang="zh-CN" altLang="en-US" sz="2000" dirty="0"/>
          </a:p>
        </p:txBody>
      </p:sp>
    </p:spTree>
    <p:extLst>
      <p:ext uri="{BB962C8B-B14F-4D97-AF65-F5344CB8AC3E}">
        <p14:creationId xmlns:p14="http://schemas.microsoft.com/office/powerpoint/2010/main" val="41122125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p:nvSpPr>
        <p:spPr>
          <a:xfrm>
            <a:off x="541465" y="781992"/>
            <a:ext cx="2764443"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帮助函数</a:t>
            </a:r>
            <a:endParaRPr kumimoji="1" lang="zh-CN" altLang="zh-CN" sz="2400" dirty="0">
              <a:solidFill>
                <a:schemeClr val="tx1">
                  <a:lumMod val="75000"/>
                  <a:lumOff val="25000"/>
                </a:schemeClr>
              </a:solidFill>
            </a:endParaRPr>
          </a:p>
        </p:txBody>
      </p:sp>
      <p:grpSp>
        <p:nvGrpSpPr>
          <p:cNvPr id="14" name="组合 13"/>
          <p:cNvGrpSpPr/>
          <p:nvPr/>
        </p:nvGrpSpPr>
        <p:grpSpPr>
          <a:xfrm>
            <a:off x="-1" y="-2439"/>
            <a:ext cx="9145786" cy="718410"/>
            <a:chOff x="-1" y="190175"/>
            <a:chExt cx="9145786" cy="525795"/>
          </a:xfrm>
        </p:grpSpPr>
        <p:sp>
          <p:nvSpPr>
            <p:cNvPr id="15" name="任意多边形 1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6" name="任意多边形 1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7" name="任意多边形 1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18"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2.3 </a:t>
            </a:r>
            <a:r>
              <a:rPr lang="zh-CN" altLang="en-US" sz="2100" b="1" spc="225" dirty="0">
                <a:solidFill>
                  <a:prstClr val="white"/>
                </a:solidFill>
              </a:rPr>
              <a:t>获取帮助</a:t>
            </a:r>
          </a:p>
        </p:txBody>
      </p:sp>
      <p:sp>
        <p:nvSpPr>
          <p:cNvPr id="1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0" name="文本框 27"/>
          <p:cNvSpPr txBox="1"/>
          <p:nvPr/>
        </p:nvSpPr>
        <p:spPr>
          <a:xfrm>
            <a:off x="6401867" y="234392"/>
            <a:ext cx="1561646" cy="300082"/>
          </a:xfrm>
          <a:prstGeom prst="rect">
            <a:avLst/>
          </a:prstGeom>
          <a:noFill/>
        </p:spPr>
        <p:txBody>
          <a:bodyPr wrap="none" rtlCol="0">
            <a:spAutoFit/>
          </a:bodyPr>
          <a:lstStyle/>
          <a:p>
            <a:r>
              <a:rPr lang="zh-CN" altLang="en-US" sz="1350" dirty="0">
                <a:solidFill>
                  <a:prstClr val="white"/>
                </a:solidFill>
              </a:rPr>
              <a:t>第二章 </a:t>
            </a:r>
            <a:r>
              <a:rPr lang="en-US" altLang="zh-CN" sz="1350" dirty="0">
                <a:solidFill>
                  <a:prstClr val="white"/>
                </a:solidFill>
              </a:rPr>
              <a:t>R</a:t>
            </a:r>
            <a:r>
              <a:rPr lang="zh-CN" altLang="en-US" sz="1350" dirty="0">
                <a:solidFill>
                  <a:prstClr val="white"/>
                </a:solidFill>
              </a:rPr>
              <a:t>语言入门</a:t>
            </a:r>
          </a:p>
        </p:txBody>
      </p:sp>
      <p:graphicFrame>
        <p:nvGraphicFramePr>
          <p:cNvPr id="11" name="表格 10"/>
          <p:cNvGraphicFramePr>
            <a:graphicFrameLocks noGrp="1"/>
          </p:cNvGraphicFramePr>
          <p:nvPr>
            <p:extLst>
              <p:ext uri="{D42A27DB-BD31-4B8C-83A1-F6EECF244321}">
                <p14:modId xmlns:p14="http://schemas.microsoft.com/office/powerpoint/2010/main" val="2213566607"/>
              </p:ext>
            </p:extLst>
          </p:nvPr>
        </p:nvGraphicFramePr>
        <p:xfrm>
          <a:off x="548237" y="1935755"/>
          <a:ext cx="8072791" cy="2986490"/>
        </p:xfrm>
        <a:graphic>
          <a:graphicData uri="http://schemas.openxmlformats.org/drawingml/2006/table">
            <a:tbl>
              <a:tblPr firstRow="1" firstCol="1" bandRow="1">
                <a:tableStyleId>{5C22544A-7EE6-4342-B048-85BDC9FD1C3A}</a:tableStyleId>
              </a:tblPr>
              <a:tblGrid>
                <a:gridCol w="3874907">
                  <a:extLst>
                    <a:ext uri="{9D8B030D-6E8A-4147-A177-3AD203B41FA5}">
                      <a16:colId xmlns:a16="http://schemas.microsoft.com/office/drawing/2014/main" val="20000"/>
                    </a:ext>
                  </a:extLst>
                </a:gridCol>
                <a:gridCol w="4197884">
                  <a:extLst>
                    <a:ext uri="{9D8B030D-6E8A-4147-A177-3AD203B41FA5}">
                      <a16:colId xmlns:a16="http://schemas.microsoft.com/office/drawing/2014/main" val="20001"/>
                    </a:ext>
                  </a:extLst>
                </a:gridCol>
              </a:tblGrid>
              <a:tr h="441121">
                <a:tc>
                  <a:txBody>
                    <a:bodyPr/>
                    <a:lstStyle/>
                    <a:p>
                      <a:pPr algn="l">
                        <a:spcAft>
                          <a:spcPts val="0"/>
                        </a:spcAft>
                      </a:pPr>
                      <a:r>
                        <a:rPr lang="zh-CN" sz="2000" kern="0" dirty="0">
                          <a:effectLst/>
                        </a:rPr>
                        <a:t>函数</a:t>
                      </a:r>
                      <a:endParaRPr lang="zh-CN" sz="2000" kern="100" dirty="0">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zh-CN" sz="2000" kern="0">
                          <a:effectLst/>
                        </a:rPr>
                        <a:t>功能</a:t>
                      </a:r>
                      <a:endParaRPr lang="zh-CN" sz="2000" kern="100">
                        <a:effectLst/>
                        <a:latin typeface="等线" panose="02010600030101010101" charset="-122"/>
                        <a:cs typeface="Times New Roman" panose="02020603050405020304"/>
                      </a:endParaRPr>
                    </a:p>
                  </a:txBody>
                  <a:tcPr marL="68580" marR="68580" marT="0" marB="0"/>
                </a:tc>
                <a:extLst>
                  <a:ext uri="{0D108BD9-81ED-4DB2-BD59-A6C34878D82A}">
                    <a16:rowId xmlns:a16="http://schemas.microsoft.com/office/drawing/2014/main" val="10000"/>
                  </a:ext>
                </a:extLst>
              </a:tr>
              <a:tr h="441121">
                <a:tc>
                  <a:txBody>
                    <a:bodyPr/>
                    <a:lstStyle/>
                    <a:p>
                      <a:pPr algn="l">
                        <a:spcAft>
                          <a:spcPts val="0"/>
                        </a:spcAft>
                      </a:pPr>
                      <a:r>
                        <a:rPr lang="en-US" sz="2000" kern="0">
                          <a:effectLst/>
                        </a:rPr>
                        <a:t>help("foo")</a:t>
                      </a:r>
                      <a:r>
                        <a:rPr lang="zh-CN" sz="2000" kern="0">
                          <a:effectLst/>
                        </a:rPr>
                        <a:t>或</a:t>
                      </a:r>
                      <a:r>
                        <a:rPr lang="en-US" sz="2000" kern="0">
                          <a:effectLst/>
                        </a:rPr>
                        <a:t>?foo</a:t>
                      </a:r>
                      <a:endParaRPr lang="zh-CN" sz="2000" kern="100">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zh-CN" sz="2000" kern="0">
                          <a:solidFill>
                            <a:schemeClr val="tx1">
                              <a:lumMod val="75000"/>
                              <a:lumOff val="25000"/>
                            </a:schemeClr>
                          </a:solidFill>
                          <a:effectLst/>
                        </a:rPr>
                        <a:t>查看函数</a:t>
                      </a:r>
                      <a:r>
                        <a:rPr lang="en-US" sz="2000" kern="0">
                          <a:solidFill>
                            <a:schemeClr val="tx1">
                              <a:lumMod val="75000"/>
                              <a:lumOff val="25000"/>
                            </a:schemeClr>
                          </a:solidFill>
                          <a:effectLst/>
                        </a:rPr>
                        <a:t>foo</a:t>
                      </a:r>
                      <a:r>
                        <a:rPr lang="zh-CN" sz="2000" kern="0">
                          <a:solidFill>
                            <a:schemeClr val="tx1">
                              <a:lumMod val="75000"/>
                              <a:lumOff val="25000"/>
                            </a:schemeClr>
                          </a:solidFill>
                          <a:effectLst/>
                        </a:rPr>
                        <a:t>的帮助（引号可以省略）</a:t>
                      </a:r>
                      <a:endParaRPr lang="zh-CN" sz="2000" kern="0">
                        <a:solidFill>
                          <a:schemeClr val="tx1">
                            <a:lumMod val="75000"/>
                            <a:lumOff val="25000"/>
                          </a:schemeClr>
                        </a:solidFill>
                        <a:effectLst/>
                        <a:latin typeface="等线" panose="02010600030101010101" charset="-122"/>
                        <a:cs typeface="Times New Roman" panose="02020603050405020304"/>
                      </a:endParaRPr>
                    </a:p>
                  </a:txBody>
                  <a:tcPr marL="68580" marR="68580" marT="0" marB="0"/>
                </a:tc>
                <a:extLst>
                  <a:ext uri="{0D108BD9-81ED-4DB2-BD59-A6C34878D82A}">
                    <a16:rowId xmlns:a16="http://schemas.microsoft.com/office/drawing/2014/main" val="10001"/>
                  </a:ext>
                </a:extLst>
              </a:tr>
              <a:tr h="441121">
                <a:tc>
                  <a:txBody>
                    <a:bodyPr/>
                    <a:lstStyle/>
                    <a:p>
                      <a:pPr algn="l">
                        <a:spcAft>
                          <a:spcPts val="0"/>
                        </a:spcAft>
                      </a:pPr>
                      <a:r>
                        <a:rPr lang="en-US" sz="2000" kern="0">
                          <a:effectLst/>
                        </a:rPr>
                        <a:t>??foo</a:t>
                      </a:r>
                      <a:endParaRPr lang="zh-CN" sz="2000" kern="100">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zh-CN" sz="2000" kern="0">
                          <a:solidFill>
                            <a:schemeClr val="tx1">
                              <a:lumMod val="75000"/>
                              <a:lumOff val="25000"/>
                            </a:schemeClr>
                          </a:solidFill>
                          <a:effectLst/>
                        </a:rPr>
                        <a:t>以</a:t>
                      </a:r>
                      <a:r>
                        <a:rPr lang="en-US" sz="2000" kern="0">
                          <a:solidFill>
                            <a:schemeClr val="tx1">
                              <a:lumMod val="75000"/>
                              <a:lumOff val="25000"/>
                            </a:schemeClr>
                          </a:solidFill>
                          <a:effectLst/>
                        </a:rPr>
                        <a:t>foo</a:t>
                      </a:r>
                      <a:r>
                        <a:rPr lang="zh-CN" sz="2000" kern="0">
                          <a:solidFill>
                            <a:schemeClr val="tx1">
                              <a:lumMod val="75000"/>
                              <a:lumOff val="25000"/>
                            </a:schemeClr>
                          </a:solidFill>
                          <a:effectLst/>
                        </a:rPr>
                        <a:t>为关键词搜索本地帮助文档</a:t>
                      </a:r>
                      <a:endParaRPr lang="zh-CN" sz="2000" kern="0">
                        <a:solidFill>
                          <a:schemeClr val="tx1">
                            <a:lumMod val="75000"/>
                            <a:lumOff val="25000"/>
                          </a:schemeClr>
                        </a:solidFill>
                        <a:effectLst/>
                        <a:latin typeface="等线" panose="02010600030101010101" charset="-122"/>
                        <a:cs typeface="Times New Roman" panose="02020603050405020304"/>
                      </a:endParaRPr>
                    </a:p>
                  </a:txBody>
                  <a:tcPr marL="68580" marR="68580" marT="0" marB="0"/>
                </a:tc>
                <a:extLst>
                  <a:ext uri="{0D108BD9-81ED-4DB2-BD59-A6C34878D82A}">
                    <a16:rowId xmlns:a16="http://schemas.microsoft.com/office/drawing/2014/main" val="10002"/>
                  </a:ext>
                </a:extLst>
              </a:tr>
              <a:tr h="441121">
                <a:tc>
                  <a:txBody>
                    <a:bodyPr/>
                    <a:lstStyle/>
                    <a:p>
                      <a:pPr algn="l">
                        <a:spcAft>
                          <a:spcPts val="0"/>
                        </a:spcAft>
                      </a:pPr>
                      <a:r>
                        <a:rPr lang="en-US" sz="2000" kern="0">
                          <a:effectLst/>
                        </a:rPr>
                        <a:t>example("foo")</a:t>
                      </a:r>
                      <a:endParaRPr lang="zh-CN" sz="2000" kern="100">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zh-CN" sz="2000" kern="0" dirty="0">
                          <a:solidFill>
                            <a:schemeClr val="tx1">
                              <a:lumMod val="75000"/>
                              <a:lumOff val="25000"/>
                            </a:schemeClr>
                          </a:solidFill>
                          <a:effectLst/>
                        </a:rPr>
                        <a:t>函数</a:t>
                      </a:r>
                      <a:r>
                        <a:rPr lang="en-US" sz="2000" kern="0" dirty="0">
                          <a:solidFill>
                            <a:schemeClr val="tx1">
                              <a:lumMod val="75000"/>
                              <a:lumOff val="25000"/>
                            </a:schemeClr>
                          </a:solidFill>
                          <a:effectLst/>
                        </a:rPr>
                        <a:t>foo</a:t>
                      </a:r>
                      <a:r>
                        <a:rPr lang="zh-CN" sz="2000" kern="0" dirty="0">
                          <a:solidFill>
                            <a:schemeClr val="tx1">
                              <a:lumMod val="75000"/>
                              <a:lumOff val="25000"/>
                            </a:schemeClr>
                          </a:solidFill>
                          <a:effectLst/>
                        </a:rPr>
                        <a:t>的使用示例（引号可以省略）</a:t>
                      </a:r>
                      <a:endParaRPr lang="zh-CN" sz="2000" kern="0" dirty="0">
                        <a:solidFill>
                          <a:schemeClr val="tx1">
                            <a:lumMod val="75000"/>
                            <a:lumOff val="25000"/>
                          </a:schemeClr>
                        </a:solidFill>
                        <a:effectLst/>
                        <a:latin typeface="等线" panose="02010600030101010101" charset="-122"/>
                        <a:cs typeface="Times New Roman" panose="02020603050405020304"/>
                      </a:endParaRPr>
                    </a:p>
                  </a:txBody>
                  <a:tcPr marL="68580" marR="68580" marT="0" marB="0"/>
                </a:tc>
                <a:extLst>
                  <a:ext uri="{0D108BD9-81ED-4DB2-BD59-A6C34878D82A}">
                    <a16:rowId xmlns:a16="http://schemas.microsoft.com/office/drawing/2014/main" val="10003"/>
                  </a:ext>
                </a:extLst>
              </a:tr>
              <a:tr h="611003">
                <a:tc>
                  <a:txBody>
                    <a:bodyPr/>
                    <a:lstStyle/>
                    <a:p>
                      <a:pPr algn="l">
                        <a:spcAft>
                          <a:spcPts val="0"/>
                        </a:spcAft>
                      </a:pPr>
                      <a:r>
                        <a:rPr lang="en-US" sz="2000" kern="0">
                          <a:effectLst/>
                        </a:rPr>
                        <a:t>apropos("foo",mode="function")</a:t>
                      </a:r>
                      <a:endParaRPr lang="zh-CN" sz="2000" kern="100">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zh-CN" sz="2000" kern="0">
                          <a:solidFill>
                            <a:schemeClr val="tx1">
                              <a:lumMod val="75000"/>
                              <a:lumOff val="25000"/>
                            </a:schemeClr>
                          </a:solidFill>
                          <a:effectLst/>
                        </a:rPr>
                        <a:t>列出名称中含有</a:t>
                      </a:r>
                      <a:r>
                        <a:rPr lang="en-US" sz="2000" kern="0">
                          <a:solidFill>
                            <a:schemeClr val="tx1">
                              <a:lumMod val="75000"/>
                              <a:lumOff val="25000"/>
                            </a:schemeClr>
                          </a:solidFill>
                          <a:effectLst/>
                        </a:rPr>
                        <a:t>foo</a:t>
                      </a:r>
                      <a:r>
                        <a:rPr lang="zh-CN" sz="2000" kern="0">
                          <a:solidFill>
                            <a:schemeClr val="tx1">
                              <a:lumMod val="75000"/>
                              <a:lumOff val="25000"/>
                            </a:schemeClr>
                          </a:solidFill>
                          <a:effectLst/>
                        </a:rPr>
                        <a:t>的所有可用函数</a:t>
                      </a:r>
                      <a:endParaRPr lang="zh-CN" sz="2000" kern="0">
                        <a:solidFill>
                          <a:schemeClr val="tx1">
                            <a:lumMod val="75000"/>
                            <a:lumOff val="25000"/>
                          </a:schemeClr>
                        </a:solidFill>
                        <a:effectLst/>
                        <a:latin typeface="等线" panose="02010600030101010101" charset="-122"/>
                        <a:cs typeface="Times New Roman" panose="02020603050405020304"/>
                      </a:endParaRPr>
                    </a:p>
                  </a:txBody>
                  <a:tcPr marL="68580" marR="68580" marT="0" marB="0"/>
                </a:tc>
                <a:extLst>
                  <a:ext uri="{0D108BD9-81ED-4DB2-BD59-A6C34878D82A}">
                    <a16:rowId xmlns:a16="http://schemas.microsoft.com/office/drawing/2014/main" val="10004"/>
                  </a:ext>
                </a:extLst>
              </a:tr>
              <a:tr h="611003">
                <a:tc>
                  <a:txBody>
                    <a:bodyPr/>
                    <a:lstStyle/>
                    <a:p>
                      <a:pPr algn="l">
                        <a:spcAft>
                          <a:spcPts val="0"/>
                        </a:spcAft>
                      </a:pPr>
                      <a:r>
                        <a:rPr lang="en-US" sz="2000" kern="0">
                          <a:effectLst/>
                        </a:rPr>
                        <a:t>data()</a:t>
                      </a:r>
                      <a:endParaRPr lang="zh-CN" sz="2000" kern="100">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zh-CN" sz="2000" kern="0" dirty="0">
                          <a:solidFill>
                            <a:schemeClr val="tx1">
                              <a:lumMod val="75000"/>
                              <a:lumOff val="25000"/>
                            </a:schemeClr>
                          </a:solidFill>
                          <a:effectLst/>
                        </a:rPr>
                        <a:t>列出当前已加载包中所含的所有可用示例数据集</a:t>
                      </a:r>
                      <a:endParaRPr lang="zh-CN" sz="2000" kern="0" dirty="0">
                        <a:solidFill>
                          <a:schemeClr val="tx1">
                            <a:lumMod val="75000"/>
                            <a:lumOff val="25000"/>
                          </a:schemeClr>
                        </a:solidFill>
                        <a:effectLst/>
                        <a:latin typeface="等线" panose="02010600030101010101" charset="-122"/>
                        <a:cs typeface="Times New Roman" panose="02020603050405020304"/>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25867831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690257" y="854039"/>
            <a:ext cx="7832784" cy="781050"/>
            <a:chOff x="2788580" y="1152524"/>
            <a:chExt cx="3730770" cy="781050"/>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4"/>
            <p:cNvSpPr txBox="1"/>
            <p:nvPr/>
          </p:nvSpPr>
          <p:spPr>
            <a:xfrm>
              <a:off x="3848488" y="1169836"/>
              <a:ext cx="1447011" cy="523220"/>
            </a:xfrm>
            <a:prstGeom prst="rect">
              <a:avLst/>
            </a:prstGeom>
            <a:noFill/>
          </p:spPr>
          <p:txBody>
            <a:bodyPr wrap="none" rtlCol="0">
              <a:spAutoFit/>
            </a:bodyPr>
            <a:lstStyle/>
            <a:p>
              <a:pPr algn="ctr"/>
              <a:r>
                <a:rPr lang="zh-CN" altLang="en-US" sz="2800" dirty="0">
                  <a:solidFill>
                    <a:srgbClr val="C00000"/>
                  </a:solidFill>
                </a:rPr>
                <a:t>第二章 </a:t>
              </a:r>
              <a:r>
                <a:rPr lang="en-US" altLang="zh-CN" sz="2800" dirty="0">
                  <a:solidFill>
                    <a:srgbClr val="C00000"/>
                  </a:solidFill>
                </a:rPr>
                <a:t>R</a:t>
              </a:r>
              <a:r>
                <a:rPr lang="zh-CN" altLang="en-US" sz="2800" dirty="0">
                  <a:solidFill>
                    <a:srgbClr val="C00000"/>
                  </a:solidFill>
                </a:rPr>
                <a:t>语言入门</a:t>
              </a:r>
            </a:p>
          </p:txBody>
        </p:sp>
      </p:grpSp>
      <p:grpSp>
        <p:nvGrpSpPr>
          <p:cNvPr id="67" name="组合 66"/>
          <p:cNvGrpSpPr/>
          <p:nvPr/>
        </p:nvGrpSpPr>
        <p:grpSpPr>
          <a:xfrm>
            <a:off x="1767504" y="3723610"/>
            <a:ext cx="5693399" cy="415498"/>
            <a:chOff x="1807265" y="2462595"/>
            <a:chExt cx="5693399" cy="415498"/>
          </a:xfrm>
        </p:grpSpPr>
        <p:sp>
          <p:nvSpPr>
            <p:cNvPr id="47" name="圆角矩形 46"/>
            <p:cNvSpPr/>
            <p:nvPr/>
          </p:nvSpPr>
          <p:spPr>
            <a:xfrm>
              <a:off x="1807265" y="2478527"/>
              <a:ext cx="5693399" cy="394154"/>
            </a:xfrm>
            <a:prstGeom prst="roundRect">
              <a:avLst>
                <a:gd name="adj" fmla="val 20658"/>
              </a:avLst>
            </a:prstGeom>
            <a:solidFill>
              <a:srgbClr val="3D89B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矩形 47"/>
            <p:cNvSpPr/>
            <p:nvPr/>
          </p:nvSpPr>
          <p:spPr>
            <a:xfrm>
              <a:off x="1883286" y="2462595"/>
              <a:ext cx="2143536" cy="415498"/>
            </a:xfrm>
            <a:prstGeom prst="rect">
              <a:avLst/>
            </a:prstGeom>
          </p:spPr>
          <p:txBody>
            <a:bodyPr wrap="none">
              <a:spAutoFit/>
            </a:bodyPr>
            <a:lstStyle/>
            <a:p>
              <a:r>
                <a:rPr lang="en-US" altLang="zh-CN" sz="2100" spc="225" dirty="0">
                  <a:solidFill>
                    <a:schemeClr val="bg1"/>
                  </a:solidFill>
                  <a:latin typeface="微软雅黑" panose="020B0503020204020204" pitchFamily="34" charset="-122"/>
                  <a:ea typeface="微软雅黑" panose="020B0503020204020204" pitchFamily="34" charset="-122"/>
                </a:rPr>
                <a:t>2.4</a:t>
              </a:r>
              <a:r>
                <a:rPr lang="zh-CN" altLang="en-US" sz="2100" spc="225" dirty="0">
                  <a:solidFill>
                    <a:schemeClr val="bg1"/>
                  </a:solidFill>
                  <a:latin typeface="微软雅黑" panose="020B0503020204020204" pitchFamily="34" charset="-122"/>
                  <a:ea typeface="微软雅黑" panose="020B0503020204020204" pitchFamily="34" charset="-122"/>
                </a:rPr>
                <a:t>　工作空间</a:t>
              </a:r>
              <a:endParaRPr lang="zh-CN" altLang="en-US" sz="2100" b="1" spc="225" dirty="0">
                <a:solidFill>
                  <a:schemeClr val="bg1"/>
                </a:solidFill>
                <a:latin typeface="微软雅黑" panose="020B0503020204020204" pitchFamily="34" charset="-122"/>
                <a:ea typeface="微软雅黑" panose="020B0503020204020204" pitchFamily="34" charset="-122"/>
              </a:endParaRPr>
            </a:p>
          </p:txBody>
        </p:sp>
      </p:grpSp>
      <p:grpSp>
        <p:nvGrpSpPr>
          <p:cNvPr id="68" name="组合 67"/>
          <p:cNvGrpSpPr/>
          <p:nvPr/>
        </p:nvGrpSpPr>
        <p:grpSpPr>
          <a:xfrm>
            <a:off x="1749219" y="2122950"/>
            <a:ext cx="5693399" cy="426278"/>
            <a:chOff x="1807265" y="2935089"/>
            <a:chExt cx="5693399" cy="426278"/>
          </a:xfrm>
        </p:grpSpPr>
        <p:sp>
          <p:nvSpPr>
            <p:cNvPr id="49"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矩形 49"/>
            <p:cNvSpPr/>
            <p:nvPr/>
          </p:nvSpPr>
          <p:spPr>
            <a:xfrm>
              <a:off x="1881814" y="2945869"/>
              <a:ext cx="2143536"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2.1</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新手上路</a:t>
              </a:r>
            </a:p>
          </p:txBody>
        </p:sp>
      </p:gr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6" name="组合 25"/>
          <p:cNvGrpSpPr/>
          <p:nvPr/>
        </p:nvGrpSpPr>
        <p:grpSpPr>
          <a:xfrm>
            <a:off x="1728529" y="2651898"/>
            <a:ext cx="5693399" cy="426278"/>
            <a:chOff x="1807265" y="2935089"/>
            <a:chExt cx="5693399" cy="426278"/>
          </a:xfrm>
        </p:grpSpPr>
        <p:sp>
          <p:nvSpPr>
            <p:cNvPr id="27" name="圆角矩形 26"/>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 name="矩形 27"/>
            <p:cNvSpPr/>
            <p:nvPr/>
          </p:nvSpPr>
          <p:spPr>
            <a:xfrm>
              <a:off x="1881814" y="2945869"/>
              <a:ext cx="3541354"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2.2</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R</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语言开发环境部署</a:t>
              </a:r>
            </a:p>
          </p:txBody>
        </p:sp>
      </p:grpSp>
      <p:grpSp>
        <p:nvGrpSpPr>
          <p:cNvPr id="29" name="组合 28"/>
          <p:cNvGrpSpPr/>
          <p:nvPr/>
        </p:nvGrpSpPr>
        <p:grpSpPr>
          <a:xfrm>
            <a:off x="1766997" y="3189447"/>
            <a:ext cx="5693399" cy="426278"/>
            <a:chOff x="1807265" y="2935089"/>
            <a:chExt cx="5693399" cy="426278"/>
          </a:xfrm>
        </p:grpSpPr>
        <p:sp>
          <p:nvSpPr>
            <p:cNvPr id="30" name="圆角矩形 29"/>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 name="矩形 30"/>
            <p:cNvSpPr/>
            <p:nvPr/>
          </p:nvSpPr>
          <p:spPr>
            <a:xfrm>
              <a:off x="1881814" y="2945869"/>
              <a:ext cx="2143536"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2.3</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获取帮助</a:t>
              </a:r>
            </a:p>
          </p:txBody>
        </p:sp>
      </p:grpSp>
      <p:grpSp>
        <p:nvGrpSpPr>
          <p:cNvPr id="33" name="组合 32"/>
          <p:cNvGrpSpPr/>
          <p:nvPr/>
        </p:nvGrpSpPr>
        <p:grpSpPr>
          <a:xfrm>
            <a:off x="1763286" y="4171240"/>
            <a:ext cx="5693399" cy="426278"/>
            <a:chOff x="1807265" y="2935089"/>
            <a:chExt cx="5693399" cy="426278"/>
          </a:xfrm>
        </p:grpSpPr>
        <p:sp>
          <p:nvSpPr>
            <p:cNvPr id="34" name="圆角矩形 33"/>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7" name="矩形 36"/>
            <p:cNvSpPr/>
            <p:nvPr/>
          </p:nvSpPr>
          <p:spPr>
            <a:xfrm>
              <a:off x="1881814" y="2945869"/>
              <a:ext cx="1547218"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2.5</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脚本</a:t>
              </a:r>
            </a:p>
          </p:txBody>
        </p:sp>
      </p:grpSp>
      <p:grpSp>
        <p:nvGrpSpPr>
          <p:cNvPr id="38" name="组合 37"/>
          <p:cNvGrpSpPr/>
          <p:nvPr/>
        </p:nvGrpSpPr>
        <p:grpSpPr>
          <a:xfrm>
            <a:off x="1767406" y="4733948"/>
            <a:ext cx="5693399" cy="426278"/>
            <a:chOff x="1807265" y="2935089"/>
            <a:chExt cx="5693399" cy="426278"/>
          </a:xfrm>
        </p:grpSpPr>
        <p:sp>
          <p:nvSpPr>
            <p:cNvPr id="39" name="圆角矩形 3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0" name="矩形 39"/>
            <p:cNvSpPr/>
            <p:nvPr/>
          </p:nvSpPr>
          <p:spPr>
            <a:xfrm>
              <a:off x="1881814" y="2945869"/>
              <a:ext cx="1454244"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2.6</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R</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包</a:t>
              </a:r>
            </a:p>
          </p:txBody>
        </p:sp>
      </p:grpSp>
    </p:spTree>
    <p:extLst>
      <p:ext uri="{BB962C8B-B14F-4D97-AF65-F5344CB8AC3E}">
        <p14:creationId xmlns:p14="http://schemas.microsoft.com/office/powerpoint/2010/main" val="111351546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p:nvSpPr>
        <p:spPr>
          <a:xfrm>
            <a:off x="541465" y="781992"/>
            <a:ext cx="5465440"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用于管理</a:t>
            </a:r>
            <a:r>
              <a:rPr lang="en-US" altLang="zh-CN" sz="2400" dirty="0">
                <a:solidFill>
                  <a:schemeClr val="tx1">
                    <a:lumMod val="75000"/>
                    <a:lumOff val="25000"/>
                  </a:schemeClr>
                </a:solidFill>
              </a:rPr>
              <a:t>R</a:t>
            </a:r>
            <a:r>
              <a:rPr lang="zh-CN" altLang="zh-CN" sz="2400" dirty="0">
                <a:solidFill>
                  <a:schemeClr val="tx1">
                    <a:lumMod val="75000"/>
                    <a:lumOff val="25000"/>
                  </a:schemeClr>
                </a:solidFill>
              </a:rPr>
              <a:t>工作空间的函数</a:t>
            </a:r>
            <a:endParaRPr kumimoji="1" lang="zh-CN" altLang="zh-CN" sz="2400" dirty="0">
              <a:solidFill>
                <a:schemeClr val="tx1">
                  <a:lumMod val="75000"/>
                  <a:lumOff val="25000"/>
                </a:schemeClr>
              </a:solidFill>
            </a:endParaRPr>
          </a:p>
        </p:txBody>
      </p:sp>
      <p:graphicFrame>
        <p:nvGraphicFramePr>
          <p:cNvPr id="10" name="表格 9"/>
          <p:cNvGraphicFramePr>
            <a:graphicFrameLocks noGrp="1"/>
          </p:cNvGraphicFramePr>
          <p:nvPr/>
        </p:nvGraphicFramePr>
        <p:xfrm>
          <a:off x="541465" y="1820802"/>
          <a:ext cx="7842880" cy="2821536"/>
        </p:xfrm>
        <a:graphic>
          <a:graphicData uri="http://schemas.openxmlformats.org/drawingml/2006/table">
            <a:tbl>
              <a:tblPr firstRow="1" firstCol="1" bandRow="1">
                <a:tableStyleId>{5C22544A-7EE6-4342-B048-85BDC9FD1C3A}</a:tableStyleId>
              </a:tblPr>
              <a:tblGrid>
                <a:gridCol w="3209177">
                  <a:extLst>
                    <a:ext uri="{9D8B030D-6E8A-4147-A177-3AD203B41FA5}">
                      <a16:colId xmlns:a16="http://schemas.microsoft.com/office/drawing/2014/main" val="20000"/>
                    </a:ext>
                  </a:extLst>
                </a:gridCol>
                <a:gridCol w="4633703">
                  <a:extLst>
                    <a:ext uri="{9D8B030D-6E8A-4147-A177-3AD203B41FA5}">
                      <a16:colId xmlns:a16="http://schemas.microsoft.com/office/drawing/2014/main" val="20001"/>
                    </a:ext>
                  </a:extLst>
                </a:gridCol>
              </a:tblGrid>
              <a:tr h="470256">
                <a:tc>
                  <a:txBody>
                    <a:bodyPr/>
                    <a:lstStyle/>
                    <a:p>
                      <a:pPr algn="l">
                        <a:spcAft>
                          <a:spcPts val="0"/>
                        </a:spcAft>
                      </a:pPr>
                      <a:r>
                        <a:rPr lang="zh-CN" sz="2000" kern="0">
                          <a:effectLst/>
                        </a:rPr>
                        <a:t>函数</a:t>
                      </a:r>
                      <a:endParaRPr lang="zh-CN" sz="2000" kern="100">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zh-CN" sz="2000" kern="0">
                          <a:effectLst/>
                        </a:rPr>
                        <a:t>功能</a:t>
                      </a:r>
                      <a:endParaRPr lang="zh-CN" sz="2000" kern="100">
                        <a:effectLst/>
                        <a:latin typeface="等线" panose="02010600030101010101" charset="-122"/>
                        <a:cs typeface="Times New Roman" panose="02020603050405020304"/>
                      </a:endParaRPr>
                    </a:p>
                  </a:txBody>
                  <a:tcPr marL="68580" marR="68580" marT="0" marB="0"/>
                </a:tc>
                <a:extLst>
                  <a:ext uri="{0D108BD9-81ED-4DB2-BD59-A6C34878D82A}">
                    <a16:rowId xmlns:a16="http://schemas.microsoft.com/office/drawing/2014/main" val="10000"/>
                  </a:ext>
                </a:extLst>
              </a:tr>
              <a:tr h="470256">
                <a:tc>
                  <a:txBody>
                    <a:bodyPr/>
                    <a:lstStyle/>
                    <a:p>
                      <a:pPr algn="l">
                        <a:spcAft>
                          <a:spcPts val="0"/>
                        </a:spcAft>
                      </a:pPr>
                      <a:r>
                        <a:rPr lang="en-US" sz="2000" kern="0">
                          <a:effectLst/>
                        </a:rPr>
                        <a:t>getwd()</a:t>
                      </a:r>
                      <a:endParaRPr lang="zh-CN" sz="2000" kern="100">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zh-CN" sz="2000" kern="0">
                          <a:solidFill>
                            <a:schemeClr val="tx1">
                              <a:lumMod val="75000"/>
                              <a:lumOff val="25000"/>
                            </a:schemeClr>
                          </a:solidFill>
                          <a:effectLst/>
                        </a:rPr>
                        <a:t>显示当前的工作目录</a:t>
                      </a:r>
                      <a:endParaRPr lang="zh-CN" sz="2000" kern="0">
                        <a:solidFill>
                          <a:schemeClr val="tx1">
                            <a:lumMod val="75000"/>
                            <a:lumOff val="25000"/>
                          </a:schemeClr>
                        </a:solidFill>
                        <a:effectLst/>
                        <a:latin typeface="等线" panose="02010600030101010101" charset="-122"/>
                        <a:cs typeface="Times New Roman" panose="02020603050405020304"/>
                      </a:endParaRPr>
                    </a:p>
                  </a:txBody>
                  <a:tcPr marL="68580" marR="68580" marT="0" marB="0"/>
                </a:tc>
                <a:extLst>
                  <a:ext uri="{0D108BD9-81ED-4DB2-BD59-A6C34878D82A}">
                    <a16:rowId xmlns:a16="http://schemas.microsoft.com/office/drawing/2014/main" val="10001"/>
                  </a:ext>
                </a:extLst>
              </a:tr>
              <a:tr h="470256">
                <a:tc>
                  <a:txBody>
                    <a:bodyPr/>
                    <a:lstStyle/>
                    <a:p>
                      <a:pPr algn="l">
                        <a:spcAft>
                          <a:spcPts val="0"/>
                        </a:spcAft>
                      </a:pPr>
                      <a:r>
                        <a:rPr lang="en-US" sz="2000" kern="0">
                          <a:effectLst/>
                        </a:rPr>
                        <a:t>setwd("mydirectory")</a:t>
                      </a:r>
                      <a:endParaRPr lang="zh-CN" sz="2000" kern="100">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zh-CN" sz="2000" kern="0">
                          <a:solidFill>
                            <a:schemeClr val="tx1">
                              <a:lumMod val="75000"/>
                              <a:lumOff val="25000"/>
                            </a:schemeClr>
                          </a:solidFill>
                          <a:effectLst/>
                        </a:rPr>
                        <a:t>修改当前的工作目录为</a:t>
                      </a:r>
                      <a:r>
                        <a:rPr lang="en-US" sz="2000" kern="0">
                          <a:solidFill>
                            <a:schemeClr val="tx1">
                              <a:lumMod val="75000"/>
                              <a:lumOff val="25000"/>
                            </a:schemeClr>
                          </a:solidFill>
                          <a:effectLst/>
                        </a:rPr>
                        <a:t>mydirectory</a:t>
                      </a:r>
                      <a:endParaRPr lang="en-US" sz="2000" kern="0">
                        <a:solidFill>
                          <a:schemeClr val="tx1">
                            <a:lumMod val="75000"/>
                            <a:lumOff val="25000"/>
                          </a:schemeClr>
                        </a:solidFill>
                        <a:effectLst/>
                        <a:latin typeface="等线" panose="02010600030101010101" charset="-122"/>
                        <a:cs typeface="Times New Roman" panose="02020603050405020304"/>
                      </a:endParaRPr>
                    </a:p>
                  </a:txBody>
                  <a:tcPr marL="68580" marR="68580" marT="0" marB="0"/>
                </a:tc>
                <a:extLst>
                  <a:ext uri="{0D108BD9-81ED-4DB2-BD59-A6C34878D82A}">
                    <a16:rowId xmlns:a16="http://schemas.microsoft.com/office/drawing/2014/main" val="10002"/>
                  </a:ext>
                </a:extLst>
              </a:tr>
              <a:tr h="470256">
                <a:tc>
                  <a:txBody>
                    <a:bodyPr/>
                    <a:lstStyle/>
                    <a:p>
                      <a:pPr algn="l">
                        <a:spcAft>
                          <a:spcPts val="0"/>
                        </a:spcAft>
                      </a:pPr>
                      <a:r>
                        <a:rPr lang="en-US" sz="2000" kern="0">
                          <a:effectLst/>
                        </a:rPr>
                        <a:t>ls()</a:t>
                      </a:r>
                      <a:endParaRPr lang="zh-CN" sz="2000" kern="100">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zh-CN" sz="2000" kern="0">
                          <a:solidFill>
                            <a:schemeClr val="tx1">
                              <a:lumMod val="75000"/>
                              <a:lumOff val="25000"/>
                            </a:schemeClr>
                          </a:solidFill>
                          <a:effectLst/>
                        </a:rPr>
                        <a:t>列出当前工作空间中的对象</a:t>
                      </a:r>
                      <a:endParaRPr lang="zh-CN" sz="2000" kern="0">
                        <a:solidFill>
                          <a:schemeClr val="tx1">
                            <a:lumMod val="75000"/>
                            <a:lumOff val="25000"/>
                          </a:schemeClr>
                        </a:solidFill>
                        <a:effectLst/>
                        <a:latin typeface="等线" panose="02010600030101010101" charset="-122"/>
                        <a:cs typeface="Times New Roman" panose="02020603050405020304"/>
                      </a:endParaRPr>
                    </a:p>
                  </a:txBody>
                  <a:tcPr marL="68580" marR="68580" marT="0" marB="0"/>
                </a:tc>
                <a:extLst>
                  <a:ext uri="{0D108BD9-81ED-4DB2-BD59-A6C34878D82A}">
                    <a16:rowId xmlns:a16="http://schemas.microsoft.com/office/drawing/2014/main" val="10003"/>
                  </a:ext>
                </a:extLst>
              </a:tr>
              <a:tr h="470256">
                <a:tc>
                  <a:txBody>
                    <a:bodyPr/>
                    <a:lstStyle/>
                    <a:p>
                      <a:pPr algn="l">
                        <a:spcAft>
                          <a:spcPts val="0"/>
                        </a:spcAft>
                      </a:pPr>
                      <a:r>
                        <a:rPr lang="en-US" sz="2000" kern="0">
                          <a:effectLst/>
                        </a:rPr>
                        <a:t>rm(objectlist)</a:t>
                      </a:r>
                      <a:endParaRPr lang="zh-CN" sz="2000" kern="100">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zh-CN" sz="2000" kern="0">
                          <a:solidFill>
                            <a:schemeClr val="tx1">
                              <a:lumMod val="75000"/>
                              <a:lumOff val="25000"/>
                            </a:schemeClr>
                          </a:solidFill>
                          <a:effectLst/>
                        </a:rPr>
                        <a:t>移除（删除）一个或多个对象</a:t>
                      </a:r>
                      <a:endParaRPr lang="zh-CN" sz="2000" kern="0">
                        <a:solidFill>
                          <a:schemeClr val="tx1">
                            <a:lumMod val="75000"/>
                            <a:lumOff val="25000"/>
                          </a:schemeClr>
                        </a:solidFill>
                        <a:effectLst/>
                        <a:latin typeface="等线" panose="02010600030101010101" charset="-122"/>
                        <a:cs typeface="Times New Roman" panose="02020603050405020304"/>
                      </a:endParaRPr>
                    </a:p>
                  </a:txBody>
                  <a:tcPr marL="68580" marR="68580" marT="0" marB="0"/>
                </a:tc>
                <a:extLst>
                  <a:ext uri="{0D108BD9-81ED-4DB2-BD59-A6C34878D82A}">
                    <a16:rowId xmlns:a16="http://schemas.microsoft.com/office/drawing/2014/main" val="10004"/>
                  </a:ext>
                </a:extLst>
              </a:tr>
              <a:tr h="470256">
                <a:tc>
                  <a:txBody>
                    <a:bodyPr/>
                    <a:lstStyle/>
                    <a:p>
                      <a:pPr algn="just">
                        <a:spcAft>
                          <a:spcPts val="0"/>
                        </a:spcAft>
                      </a:pPr>
                      <a:r>
                        <a:rPr lang="en-US" sz="2000" kern="0">
                          <a:effectLst/>
                        </a:rPr>
                        <a:t>q()</a:t>
                      </a:r>
                      <a:endParaRPr lang="zh-CN" sz="2000" kern="100">
                        <a:effectLst/>
                        <a:latin typeface="等线" panose="02010600030101010101" charset="-122"/>
                        <a:cs typeface="Times New Roman" panose="02020603050405020304"/>
                      </a:endParaRPr>
                    </a:p>
                  </a:txBody>
                  <a:tcPr marL="68580" marR="68580" marT="0" marB="0"/>
                </a:tc>
                <a:tc>
                  <a:txBody>
                    <a:bodyPr/>
                    <a:lstStyle/>
                    <a:p>
                      <a:pPr algn="just">
                        <a:spcAft>
                          <a:spcPts val="0"/>
                        </a:spcAft>
                      </a:pPr>
                      <a:r>
                        <a:rPr lang="zh-CN" sz="2000" kern="0" dirty="0">
                          <a:solidFill>
                            <a:schemeClr val="tx1">
                              <a:lumMod val="75000"/>
                              <a:lumOff val="25000"/>
                            </a:schemeClr>
                          </a:solidFill>
                          <a:effectLst/>
                        </a:rPr>
                        <a:t>退出</a:t>
                      </a:r>
                      <a:r>
                        <a:rPr lang="en-US" sz="2000" kern="0" dirty="0">
                          <a:solidFill>
                            <a:schemeClr val="tx1">
                              <a:lumMod val="75000"/>
                              <a:lumOff val="25000"/>
                            </a:schemeClr>
                          </a:solidFill>
                          <a:effectLst/>
                        </a:rPr>
                        <a:t>R</a:t>
                      </a:r>
                      <a:r>
                        <a:rPr lang="zh-CN" sz="2000" kern="0" dirty="0">
                          <a:solidFill>
                            <a:schemeClr val="tx1">
                              <a:lumMod val="75000"/>
                              <a:lumOff val="25000"/>
                            </a:schemeClr>
                          </a:solidFill>
                          <a:effectLst/>
                        </a:rPr>
                        <a:t>。将会询问你是否保存工作空间</a:t>
                      </a:r>
                      <a:endParaRPr lang="zh-CN" sz="2000" kern="0" dirty="0">
                        <a:solidFill>
                          <a:schemeClr val="tx1">
                            <a:lumMod val="75000"/>
                            <a:lumOff val="25000"/>
                          </a:schemeClr>
                        </a:solidFill>
                        <a:effectLst/>
                        <a:latin typeface="等线" panose="02010600030101010101" charset="-122"/>
                        <a:cs typeface="Times New Roman" panose="02020603050405020304"/>
                      </a:endParaRPr>
                    </a:p>
                  </a:txBody>
                  <a:tcPr marL="68580" marR="68580" marT="0" marB="0"/>
                </a:tc>
                <a:extLst>
                  <a:ext uri="{0D108BD9-81ED-4DB2-BD59-A6C34878D82A}">
                    <a16:rowId xmlns:a16="http://schemas.microsoft.com/office/drawing/2014/main" val="10005"/>
                  </a:ext>
                </a:extLst>
              </a:tr>
            </a:tbl>
          </a:graphicData>
        </a:graphic>
      </p:graphicFrame>
      <p:grpSp>
        <p:nvGrpSpPr>
          <p:cNvPr id="14" name="组合 13"/>
          <p:cNvGrpSpPr/>
          <p:nvPr/>
        </p:nvGrpSpPr>
        <p:grpSpPr>
          <a:xfrm>
            <a:off x="-1" y="-2439"/>
            <a:ext cx="9145786" cy="718410"/>
            <a:chOff x="-1" y="190175"/>
            <a:chExt cx="9145786" cy="525795"/>
          </a:xfrm>
        </p:grpSpPr>
        <p:sp>
          <p:nvSpPr>
            <p:cNvPr id="15" name="任意多边形 1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6" name="任意多边形 1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7" name="任意多边形 1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18"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2.4 </a:t>
            </a:r>
            <a:r>
              <a:rPr lang="zh-CN" altLang="en-US" sz="2100" b="1" spc="225" dirty="0">
                <a:solidFill>
                  <a:prstClr val="white"/>
                </a:solidFill>
              </a:rPr>
              <a:t>工作空间</a:t>
            </a:r>
          </a:p>
        </p:txBody>
      </p:sp>
      <p:sp>
        <p:nvSpPr>
          <p:cNvPr id="1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0" name="文本框 27"/>
          <p:cNvSpPr txBox="1"/>
          <p:nvPr/>
        </p:nvSpPr>
        <p:spPr>
          <a:xfrm>
            <a:off x="6401867" y="234392"/>
            <a:ext cx="1561646" cy="300082"/>
          </a:xfrm>
          <a:prstGeom prst="rect">
            <a:avLst/>
          </a:prstGeom>
          <a:noFill/>
        </p:spPr>
        <p:txBody>
          <a:bodyPr wrap="none" rtlCol="0">
            <a:spAutoFit/>
          </a:bodyPr>
          <a:lstStyle/>
          <a:p>
            <a:r>
              <a:rPr lang="zh-CN" altLang="en-US" sz="1350" dirty="0">
                <a:solidFill>
                  <a:prstClr val="white"/>
                </a:solidFill>
              </a:rPr>
              <a:t>第二章 </a:t>
            </a:r>
            <a:r>
              <a:rPr lang="en-US" altLang="zh-CN" sz="1350" dirty="0">
                <a:solidFill>
                  <a:prstClr val="white"/>
                </a:solidFill>
              </a:rPr>
              <a:t>R</a:t>
            </a:r>
            <a:r>
              <a:rPr lang="zh-CN" altLang="en-US" sz="1350" dirty="0">
                <a:solidFill>
                  <a:prstClr val="white"/>
                </a:solidFill>
              </a:rPr>
              <a:t>语言入门</a:t>
            </a:r>
          </a:p>
        </p:txBody>
      </p:sp>
    </p:spTree>
    <p:extLst>
      <p:ext uri="{BB962C8B-B14F-4D97-AF65-F5344CB8AC3E}">
        <p14:creationId xmlns:p14="http://schemas.microsoft.com/office/powerpoint/2010/main" val="6620338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690257" y="854039"/>
            <a:ext cx="7832784" cy="781050"/>
            <a:chOff x="2788580" y="1152524"/>
            <a:chExt cx="3730770" cy="781050"/>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4"/>
            <p:cNvSpPr txBox="1"/>
            <p:nvPr/>
          </p:nvSpPr>
          <p:spPr>
            <a:xfrm>
              <a:off x="3848488" y="1169836"/>
              <a:ext cx="1447011" cy="523220"/>
            </a:xfrm>
            <a:prstGeom prst="rect">
              <a:avLst/>
            </a:prstGeom>
            <a:noFill/>
          </p:spPr>
          <p:txBody>
            <a:bodyPr wrap="none" rtlCol="0">
              <a:spAutoFit/>
            </a:bodyPr>
            <a:lstStyle/>
            <a:p>
              <a:pPr algn="ctr"/>
              <a:r>
                <a:rPr lang="zh-CN" altLang="en-US" sz="2800" dirty="0">
                  <a:solidFill>
                    <a:srgbClr val="C00000"/>
                  </a:solidFill>
                </a:rPr>
                <a:t>第二章 </a:t>
              </a:r>
              <a:r>
                <a:rPr lang="en-US" altLang="zh-CN" sz="2800" dirty="0">
                  <a:solidFill>
                    <a:srgbClr val="C00000"/>
                  </a:solidFill>
                </a:rPr>
                <a:t>R</a:t>
              </a:r>
              <a:r>
                <a:rPr lang="zh-CN" altLang="en-US" sz="2800" dirty="0">
                  <a:solidFill>
                    <a:srgbClr val="C00000"/>
                  </a:solidFill>
                </a:rPr>
                <a:t>语言入门</a:t>
              </a:r>
            </a:p>
          </p:txBody>
        </p:sp>
      </p:grpSp>
      <p:grpSp>
        <p:nvGrpSpPr>
          <p:cNvPr id="67" name="组合 66"/>
          <p:cNvGrpSpPr/>
          <p:nvPr/>
        </p:nvGrpSpPr>
        <p:grpSpPr>
          <a:xfrm>
            <a:off x="1761682" y="4240308"/>
            <a:ext cx="5693399" cy="415498"/>
            <a:chOff x="1807265" y="2462595"/>
            <a:chExt cx="5693399" cy="415498"/>
          </a:xfrm>
        </p:grpSpPr>
        <p:sp>
          <p:nvSpPr>
            <p:cNvPr id="47" name="圆角矩形 46"/>
            <p:cNvSpPr/>
            <p:nvPr/>
          </p:nvSpPr>
          <p:spPr>
            <a:xfrm>
              <a:off x="1807265" y="2478527"/>
              <a:ext cx="5693399" cy="394154"/>
            </a:xfrm>
            <a:prstGeom prst="roundRect">
              <a:avLst>
                <a:gd name="adj" fmla="val 20658"/>
              </a:avLst>
            </a:prstGeom>
            <a:solidFill>
              <a:srgbClr val="3D89B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矩形 47"/>
            <p:cNvSpPr/>
            <p:nvPr/>
          </p:nvSpPr>
          <p:spPr>
            <a:xfrm>
              <a:off x="1883286" y="2462595"/>
              <a:ext cx="1547218" cy="415498"/>
            </a:xfrm>
            <a:prstGeom prst="rect">
              <a:avLst/>
            </a:prstGeom>
          </p:spPr>
          <p:txBody>
            <a:bodyPr wrap="none">
              <a:spAutoFit/>
            </a:bodyPr>
            <a:lstStyle/>
            <a:p>
              <a:r>
                <a:rPr lang="en-US" altLang="zh-CN" sz="2100" spc="225" dirty="0">
                  <a:solidFill>
                    <a:schemeClr val="bg1"/>
                  </a:solidFill>
                  <a:latin typeface="微软雅黑" panose="020B0503020204020204" pitchFamily="34" charset="-122"/>
                  <a:ea typeface="微软雅黑" panose="020B0503020204020204" pitchFamily="34" charset="-122"/>
                </a:rPr>
                <a:t>2.5</a:t>
              </a:r>
              <a:r>
                <a:rPr lang="zh-CN" altLang="en-US" sz="2100" spc="225" dirty="0">
                  <a:solidFill>
                    <a:schemeClr val="bg1"/>
                  </a:solidFill>
                  <a:latin typeface="微软雅黑" panose="020B0503020204020204" pitchFamily="34" charset="-122"/>
                  <a:ea typeface="微软雅黑" panose="020B0503020204020204" pitchFamily="34" charset="-122"/>
                </a:rPr>
                <a:t>　脚本</a:t>
              </a:r>
              <a:endParaRPr lang="zh-CN" altLang="en-US" sz="2100" b="1" spc="225" dirty="0">
                <a:solidFill>
                  <a:schemeClr val="bg1"/>
                </a:solidFill>
                <a:latin typeface="微软雅黑" panose="020B0503020204020204" pitchFamily="34" charset="-122"/>
                <a:ea typeface="微软雅黑" panose="020B0503020204020204" pitchFamily="34" charset="-122"/>
              </a:endParaRPr>
            </a:p>
          </p:txBody>
        </p:sp>
      </p:grpSp>
      <p:grpSp>
        <p:nvGrpSpPr>
          <p:cNvPr id="68" name="组合 67"/>
          <p:cNvGrpSpPr/>
          <p:nvPr/>
        </p:nvGrpSpPr>
        <p:grpSpPr>
          <a:xfrm>
            <a:off x="1749219" y="2122950"/>
            <a:ext cx="5693399" cy="426278"/>
            <a:chOff x="1807265" y="2935089"/>
            <a:chExt cx="5693399" cy="426278"/>
          </a:xfrm>
        </p:grpSpPr>
        <p:sp>
          <p:nvSpPr>
            <p:cNvPr id="49"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矩形 49"/>
            <p:cNvSpPr/>
            <p:nvPr/>
          </p:nvSpPr>
          <p:spPr>
            <a:xfrm>
              <a:off x="1881814" y="2945869"/>
              <a:ext cx="2143536"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2.1</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新手上路</a:t>
              </a:r>
            </a:p>
          </p:txBody>
        </p:sp>
      </p:gr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6" name="组合 25"/>
          <p:cNvGrpSpPr/>
          <p:nvPr/>
        </p:nvGrpSpPr>
        <p:grpSpPr>
          <a:xfrm>
            <a:off x="1728529" y="2651898"/>
            <a:ext cx="5693399" cy="426278"/>
            <a:chOff x="1807265" y="2935089"/>
            <a:chExt cx="5693399" cy="426278"/>
          </a:xfrm>
        </p:grpSpPr>
        <p:sp>
          <p:nvSpPr>
            <p:cNvPr id="27" name="圆角矩形 26"/>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 name="矩形 27"/>
            <p:cNvSpPr/>
            <p:nvPr/>
          </p:nvSpPr>
          <p:spPr>
            <a:xfrm>
              <a:off x="1881814" y="2945869"/>
              <a:ext cx="3541354"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2.2</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R</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语言开发环境部署</a:t>
              </a:r>
            </a:p>
          </p:txBody>
        </p:sp>
      </p:grpSp>
      <p:grpSp>
        <p:nvGrpSpPr>
          <p:cNvPr id="29" name="组合 28"/>
          <p:cNvGrpSpPr/>
          <p:nvPr/>
        </p:nvGrpSpPr>
        <p:grpSpPr>
          <a:xfrm>
            <a:off x="1766997" y="3189447"/>
            <a:ext cx="5693399" cy="426278"/>
            <a:chOff x="1807265" y="2935089"/>
            <a:chExt cx="5693399" cy="426278"/>
          </a:xfrm>
        </p:grpSpPr>
        <p:sp>
          <p:nvSpPr>
            <p:cNvPr id="30" name="圆角矩形 29"/>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 name="矩形 30"/>
            <p:cNvSpPr/>
            <p:nvPr/>
          </p:nvSpPr>
          <p:spPr>
            <a:xfrm>
              <a:off x="1881814" y="2945869"/>
              <a:ext cx="2143536"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2.3</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获取帮助</a:t>
              </a:r>
            </a:p>
          </p:txBody>
        </p:sp>
      </p:grpSp>
      <p:grpSp>
        <p:nvGrpSpPr>
          <p:cNvPr id="33" name="组合 32"/>
          <p:cNvGrpSpPr/>
          <p:nvPr/>
        </p:nvGrpSpPr>
        <p:grpSpPr>
          <a:xfrm>
            <a:off x="1777355" y="3744962"/>
            <a:ext cx="5693399" cy="426278"/>
            <a:chOff x="1807265" y="2935089"/>
            <a:chExt cx="5693399" cy="426278"/>
          </a:xfrm>
        </p:grpSpPr>
        <p:sp>
          <p:nvSpPr>
            <p:cNvPr id="34" name="圆角矩形 33"/>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7" name="矩形 36"/>
            <p:cNvSpPr/>
            <p:nvPr/>
          </p:nvSpPr>
          <p:spPr>
            <a:xfrm>
              <a:off x="1881814" y="2945869"/>
              <a:ext cx="2143536"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2.4</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工作空间</a:t>
              </a:r>
            </a:p>
          </p:txBody>
        </p:sp>
      </p:grpSp>
      <p:grpSp>
        <p:nvGrpSpPr>
          <p:cNvPr id="38" name="组合 37"/>
          <p:cNvGrpSpPr/>
          <p:nvPr/>
        </p:nvGrpSpPr>
        <p:grpSpPr>
          <a:xfrm>
            <a:off x="1767406" y="4733948"/>
            <a:ext cx="5693399" cy="426278"/>
            <a:chOff x="1807265" y="2935089"/>
            <a:chExt cx="5693399" cy="426278"/>
          </a:xfrm>
        </p:grpSpPr>
        <p:sp>
          <p:nvSpPr>
            <p:cNvPr id="39" name="圆角矩形 3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0" name="矩形 39"/>
            <p:cNvSpPr/>
            <p:nvPr/>
          </p:nvSpPr>
          <p:spPr>
            <a:xfrm>
              <a:off x="1881814" y="2945869"/>
              <a:ext cx="1454244"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2.6</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R</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包</a:t>
              </a:r>
            </a:p>
          </p:txBody>
        </p:sp>
      </p:grpSp>
    </p:spTree>
    <p:extLst>
      <p:ext uri="{BB962C8B-B14F-4D97-AF65-F5344CB8AC3E}">
        <p14:creationId xmlns:p14="http://schemas.microsoft.com/office/powerpoint/2010/main" val="264875186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p:nvSpPr>
        <p:spPr>
          <a:xfrm>
            <a:off x="541465" y="781992"/>
            <a:ext cx="2764443"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脚本编辑</a:t>
            </a:r>
            <a:endParaRPr kumimoji="1" lang="zh-CN" altLang="zh-CN" sz="2400" dirty="0">
              <a:solidFill>
                <a:schemeClr val="tx1">
                  <a:lumMod val="75000"/>
                  <a:lumOff val="25000"/>
                </a:schemeClr>
              </a:solidFill>
            </a:endParaRPr>
          </a:p>
        </p:txBody>
      </p:sp>
      <p:sp>
        <p:nvSpPr>
          <p:cNvPr id="8" name="TextBox 7"/>
          <p:cNvSpPr txBox="1"/>
          <p:nvPr/>
        </p:nvSpPr>
        <p:spPr>
          <a:xfrm>
            <a:off x="1145691" y="1392701"/>
            <a:ext cx="7146387" cy="400110"/>
          </a:xfrm>
          <a:prstGeom prst="rect">
            <a:avLst/>
          </a:prstGeom>
          <a:noFill/>
        </p:spPr>
        <p:txBody>
          <a:bodyPr wrap="square" rtlCol="0">
            <a:spAutoFit/>
          </a:bodyPr>
          <a:lstStyle/>
          <a:p>
            <a:r>
              <a:rPr lang="zh-CN" altLang="zh-CN" sz="2000" dirty="0">
                <a:solidFill>
                  <a:schemeClr val="tx1">
                    <a:lumMod val="75000"/>
                    <a:lumOff val="25000"/>
                  </a:schemeClr>
                </a:solidFill>
              </a:rPr>
              <a:t>脚本文件以“</a:t>
            </a:r>
            <a:r>
              <a:rPr lang="en-US" altLang="zh-CN" sz="2000" dirty="0">
                <a:solidFill>
                  <a:schemeClr val="tx1">
                    <a:lumMod val="75000"/>
                    <a:lumOff val="25000"/>
                  </a:schemeClr>
                </a:solidFill>
              </a:rPr>
              <a:t>.R</a:t>
            </a:r>
            <a:r>
              <a:rPr lang="zh-CN" altLang="zh-CN" sz="2000" dirty="0">
                <a:solidFill>
                  <a:schemeClr val="tx1">
                    <a:lumMod val="75000"/>
                    <a:lumOff val="25000"/>
                  </a:schemeClr>
                </a:solidFill>
              </a:rPr>
              <a:t>”作为扩展名。</a:t>
            </a:r>
          </a:p>
        </p:txBody>
      </p:sp>
      <p:grpSp>
        <p:nvGrpSpPr>
          <p:cNvPr id="14" name="组合 13"/>
          <p:cNvGrpSpPr/>
          <p:nvPr/>
        </p:nvGrpSpPr>
        <p:grpSpPr>
          <a:xfrm>
            <a:off x="-1" y="-2439"/>
            <a:ext cx="9145786" cy="718410"/>
            <a:chOff x="-1" y="190175"/>
            <a:chExt cx="9145786" cy="525795"/>
          </a:xfrm>
        </p:grpSpPr>
        <p:sp>
          <p:nvSpPr>
            <p:cNvPr id="15" name="任意多边形 1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6" name="任意多边形 1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7" name="任意多边形 1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18" name="文本框 6"/>
          <p:cNvSpPr txBox="1"/>
          <p:nvPr/>
        </p:nvSpPr>
        <p:spPr>
          <a:xfrm>
            <a:off x="452232" y="173917"/>
            <a:ext cx="1386918" cy="415498"/>
          </a:xfrm>
          <a:prstGeom prst="rect">
            <a:avLst/>
          </a:prstGeom>
          <a:noFill/>
        </p:spPr>
        <p:txBody>
          <a:bodyPr wrap="none" rtlCol="0">
            <a:spAutoFit/>
          </a:bodyPr>
          <a:lstStyle/>
          <a:p>
            <a:r>
              <a:rPr lang="en-US" altLang="zh-CN" sz="2100" b="1" spc="225" dirty="0">
                <a:solidFill>
                  <a:prstClr val="white"/>
                </a:solidFill>
              </a:rPr>
              <a:t>2.5 </a:t>
            </a:r>
            <a:r>
              <a:rPr lang="zh-CN" altLang="en-US" sz="2100" b="1" spc="225" dirty="0">
                <a:solidFill>
                  <a:prstClr val="white"/>
                </a:solidFill>
              </a:rPr>
              <a:t>脚本</a:t>
            </a:r>
          </a:p>
        </p:txBody>
      </p:sp>
      <p:sp>
        <p:nvSpPr>
          <p:cNvPr id="1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0" name="文本框 27"/>
          <p:cNvSpPr txBox="1"/>
          <p:nvPr/>
        </p:nvSpPr>
        <p:spPr>
          <a:xfrm>
            <a:off x="6401867" y="234392"/>
            <a:ext cx="1561646" cy="300082"/>
          </a:xfrm>
          <a:prstGeom prst="rect">
            <a:avLst/>
          </a:prstGeom>
          <a:noFill/>
        </p:spPr>
        <p:txBody>
          <a:bodyPr wrap="none" rtlCol="0">
            <a:spAutoFit/>
          </a:bodyPr>
          <a:lstStyle/>
          <a:p>
            <a:r>
              <a:rPr lang="zh-CN" altLang="en-US" sz="1350" dirty="0">
                <a:solidFill>
                  <a:prstClr val="white"/>
                </a:solidFill>
              </a:rPr>
              <a:t>第二章 </a:t>
            </a:r>
            <a:r>
              <a:rPr lang="en-US" altLang="zh-CN" sz="1350" dirty="0">
                <a:solidFill>
                  <a:prstClr val="white"/>
                </a:solidFill>
              </a:rPr>
              <a:t>R</a:t>
            </a:r>
            <a:r>
              <a:rPr lang="zh-CN" altLang="en-US" sz="1350" dirty="0">
                <a:solidFill>
                  <a:prstClr val="white"/>
                </a:solidFill>
              </a:rPr>
              <a:t>语言入门</a:t>
            </a:r>
          </a:p>
        </p:txBody>
      </p:sp>
      <p:pic>
        <p:nvPicPr>
          <p:cNvPr id="1126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690" y="1941855"/>
            <a:ext cx="7209375" cy="32491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761275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2985113" cy="415498"/>
          </a:xfrm>
          <a:prstGeom prst="rect">
            <a:avLst/>
          </a:prstGeom>
          <a:noFill/>
        </p:spPr>
        <p:txBody>
          <a:bodyPr wrap="none" rtlCol="0">
            <a:spAutoFit/>
          </a:bodyPr>
          <a:lstStyle/>
          <a:p>
            <a:r>
              <a:rPr lang="en-US" altLang="zh-CN" sz="2100" b="1" spc="225" dirty="0">
                <a:solidFill>
                  <a:prstClr val="white"/>
                </a:solidFill>
              </a:rPr>
              <a:t>1.1</a:t>
            </a:r>
            <a:r>
              <a:rPr lang="zh-CN" altLang="en-US" sz="2100" b="1" spc="225" dirty="0">
                <a:solidFill>
                  <a:prstClr val="white"/>
                </a:solidFill>
              </a:rPr>
              <a:t>为什么学习</a:t>
            </a:r>
            <a:r>
              <a:rPr lang="en-US" altLang="zh-CN" sz="2100" b="1" spc="225" dirty="0">
                <a:solidFill>
                  <a:prstClr val="white"/>
                </a:solidFill>
              </a:rPr>
              <a:t>R</a:t>
            </a:r>
            <a:r>
              <a:rPr lang="zh-CN" altLang="en-US" sz="2100" b="1" spc="225" dirty="0">
                <a:solidFill>
                  <a:prstClr val="white"/>
                </a:solidFill>
              </a:rPr>
              <a:t>语言</a:t>
            </a: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401867" y="234392"/>
            <a:ext cx="1101584" cy="300082"/>
          </a:xfrm>
          <a:prstGeom prst="rect">
            <a:avLst/>
          </a:prstGeom>
          <a:noFill/>
        </p:spPr>
        <p:txBody>
          <a:bodyPr wrap="none" rtlCol="0">
            <a:spAutoFit/>
          </a:bodyPr>
          <a:lstStyle/>
          <a:p>
            <a:r>
              <a:rPr lang="zh-CN" altLang="en-US" sz="1350" dirty="0">
                <a:solidFill>
                  <a:prstClr val="white"/>
                </a:solidFill>
              </a:rPr>
              <a:t>第一章 绪论</a:t>
            </a:r>
          </a:p>
        </p:txBody>
      </p:sp>
      <p:sp>
        <p:nvSpPr>
          <p:cNvPr id="13" name="文本框 12"/>
          <p:cNvSpPr txBox="1"/>
          <p:nvPr/>
        </p:nvSpPr>
        <p:spPr>
          <a:xfrm>
            <a:off x="541466" y="781992"/>
            <a:ext cx="1755168" cy="1569660"/>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en-US" altLang="zh-CN" sz="2400" dirty="0">
                <a:solidFill>
                  <a:schemeClr val="tx1">
                    <a:lumMod val="75000"/>
                    <a:lumOff val="25000"/>
                  </a:schemeClr>
                </a:solidFill>
              </a:rPr>
              <a:t>2014</a:t>
            </a:r>
            <a:r>
              <a:rPr lang="zh-CN" altLang="zh-CN" sz="2400" dirty="0">
                <a:solidFill>
                  <a:schemeClr val="tx1">
                    <a:lumMod val="75000"/>
                    <a:lumOff val="25000"/>
                  </a:schemeClr>
                </a:solidFill>
              </a:rPr>
              <a:t>年数据分析常用语言排行榜</a:t>
            </a:r>
            <a:endParaRPr kumimoji="1" lang="zh-CN" altLang="zh-CN" sz="2400" dirty="0">
              <a:solidFill>
                <a:schemeClr val="tx1">
                  <a:lumMod val="75000"/>
                  <a:lumOff val="25000"/>
                </a:schemeClr>
              </a:solidFill>
            </a:endParaRPr>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3015" y="852986"/>
            <a:ext cx="5736622" cy="5411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260437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p:nvSpPr>
        <p:spPr>
          <a:xfrm>
            <a:off x="541465" y="781992"/>
            <a:ext cx="2764443"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脚本执行</a:t>
            </a:r>
            <a:endParaRPr kumimoji="1" lang="zh-CN" altLang="zh-CN" sz="2400" dirty="0">
              <a:solidFill>
                <a:schemeClr val="tx1">
                  <a:lumMod val="75000"/>
                  <a:lumOff val="25000"/>
                </a:schemeClr>
              </a:solidFill>
            </a:endParaRPr>
          </a:p>
        </p:txBody>
      </p:sp>
      <p:sp>
        <p:nvSpPr>
          <p:cNvPr id="8" name="TextBox 7"/>
          <p:cNvSpPr txBox="1"/>
          <p:nvPr/>
        </p:nvSpPr>
        <p:spPr>
          <a:xfrm>
            <a:off x="1153551" y="1631852"/>
            <a:ext cx="7146387" cy="1015663"/>
          </a:xfrm>
          <a:prstGeom prst="rect">
            <a:avLst/>
          </a:prstGeom>
          <a:noFill/>
        </p:spPr>
        <p:txBody>
          <a:bodyPr wrap="square" rtlCol="0">
            <a:spAutoFit/>
          </a:bodyPr>
          <a:lstStyle/>
          <a:p>
            <a:r>
              <a:rPr lang="en-US" altLang="zh-CN" sz="2000" dirty="0"/>
              <a:t>      </a:t>
            </a:r>
            <a:r>
              <a:rPr lang="zh-CN" altLang="zh-CN" sz="2000" dirty="0">
                <a:solidFill>
                  <a:schemeClr val="tx1">
                    <a:lumMod val="75000"/>
                    <a:lumOff val="25000"/>
                  </a:schemeClr>
                </a:solidFill>
              </a:rPr>
              <a:t>函数</a:t>
            </a:r>
            <a:r>
              <a:rPr lang="en-US" altLang="zh-CN" sz="2000" dirty="0">
                <a:solidFill>
                  <a:schemeClr val="tx1">
                    <a:lumMod val="75000"/>
                    <a:lumOff val="25000"/>
                  </a:schemeClr>
                </a:solidFill>
              </a:rPr>
              <a:t>source("test")</a:t>
            </a:r>
            <a:r>
              <a:rPr lang="zh-CN" altLang="zh-CN" sz="2000" dirty="0">
                <a:solidFill>
                  <a:schemeClr val="tx1">
                    <a:lumMod val="75000"/>
                    <a:lumOff val="25000"/>
                  </a:schemeClr>
                </a:solidFill>
              </a:rPr>
              <a:t>可在当前会话中执行一个脚本。如果文件名中不包含路径，</a:t>
            </a:r>
            <a:r>
              <a:rPr lang="en-US" altLang="zh-CN" sz="2000" dirty="0">
                <a:solidFill>
                  <a:schemeClr val="tx1">
                    <a:lumMod val="75000"/>
                    <a:lumOff val="25000"/>
                  </a:schemeClr>
                </a:solidFill>
              </a:rPr>
              <a:t>R</a:t>
            </a:r>
            <a:r>
              <a:rPr lang="zh-CN" altLang="zh-CN" sz="2000" dirty="0">
                <a:solidFill>
                  <a:schemeClr val="tx1">
                    <a:lumMod val="75000"/>
                    <a:lumOff val="25000"/>
                  </a:schemeClr>
                </a:solidFill>
              </a:rPr>
              <a:t>将假设此脚本在当前工作目录中。</a:t>
            </a:r>
          </a:p>
          <a:p>
            <a:endParaRPr lang="zh-CN" altLang="zh-CN" sz="2000" dirty="0">
              <a:solidFill>
                <a:schemeClr val="tx1">
                  <a:lumMod val="75000"/>
                  <a:lumOff val="25000"/>
                </a:schemeClr>
              </a:solidFill>
            </a:endParaRPr>
          </a:p>
        </p:txBody>
      </p:sp>
      <p:grpSp>
        <p:nvGrpSpPr>
          <p:cNvPr id="14" name="组合 13"/>
          <p:cNvGrpSpPr/>
          <p:nvPr/>
        </p:nvGrpSpPr>
        <p:grpSpPr>
          <a:xfrm>
            <a:off x="-1" y="-2439"/>
            <a:ext cx="9145786" cy="718410"/>
            <a:chOff x="-1" y="190175"/>
            <a:chExt cx="9145786" cy="525795"/>
          </a:xfrm>
        </p:grpSpPr>
        <p:sp>
          <p:nvSpPr>
            <p:cNvPr id="15" name="任意多边形 1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6" name="任意多边形 1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7" name="任意多边形 1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18" name="文本框 6"/>
          <p:cNvSpPr txBox="1"/>
          <p:nvPr/>
        </p:nvSpPr>
        <p:spPr>
          <a:xfrm>
            <a:off x="452232" y="173917"/>
            <a:ext cx="1386918" cy="415498"/>
          </a:xfrm>
          <a:prstGeom prst="rect">
            <a:avLst/>
          </a:prstGeom>
          <a:noFill/>
        </p:spPr>
        <p:txBody>
          <a:bodyPr wrap="none" rtlCol="0">
            <a:spAutoFit/>
          </a:bodyPr>
          <a:lstStyle/>
          <a:p>
            <a:r>
              <a:rPr lang="en-US" altLang="zh-CN" sz="2100" b="1" spc="225" dirty="0">
                <a:solidFill>
                  <a:prstClr val="white"/>
                </a:solidFill>
              </a:rPr>
              <a:t>2.5 </a:t>
            </a:r>
            <a:r>
              <a:rPr lang="zh-CN" altLang="en-US" sz="2100" b="1" spc="225" dirty="0">
                <a:solidFill>
                  <a:prstClr val="white"/>
                </a:solidFill>
              </a:rPr>
              <a:t>脚本</a:t>
            </a:r>
          </a:p>
        </p:txBody>
      </p:sp>
      <p:sp>
        <p:nvSpPr>
          <p:cNvPr id="1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0" name="文本框 27"/>
          <p:cNvSpPr txBox="1"/>
          <p:nvPr/>
        </p:nvSpPr>
        <p:spPr>
          <a:xfrm>
            <a:off x="6401867" y="234392"/>
            <a:ext cx="1561646" cy="300082"/>
          </a:xfrm>
          <a:prstGeom prst="rect">
            <a:avLst/>
          </a:prstGeom>
          <a:noFill/>
        </p:spPr>
        <p:txBody>
          <a:bodyPr wrap="none" rtlCol="0">
            <a:spAutoFit/>
          </a:bodyPr>
          <a:lstStyle/>
          <a:p>
            <a:r>
              <a:rPr lang="zh-CN" altLang="en-US" sz="1350" dirty="0">
                <a:solidFill>
                  <a:prstClr val="white"/>
                </a:solidFill>
              </a:rPr>
              <a:t>第二章 </a:t>
            </a:r>
            <a:r>
              <a:rPr lang="en-US" altLang="zh-CN" sz="1350" dirty="0">
                <a:solidFill>
                  <a:prstClr val="white"/>
                </a:solidFill>
              </a:rPr>
              <a:t>R</a:t>
            </a:r>
            <a:r>
              <a:rPr lang="zh-CN" altLang="en-US" sz="1350" dirty="0">
                <a:solidFill>
                  <a:prstClr val="white"/>
                </a:solidFill>
              </a:rPr>
              <a:t>语言入门</a:t>
            </a:r>
          </a:p>
        </p:txBody>
      </p:sp>
    </p:spTree>
    <p:extLst>
      <p:ext uri="{BB962C8B-B14F-4D97-AF65-F5344CB8AC3E}">
        <p14:creationId xmlns:p14="http://schemas.microsoft.com/office/powerpoint/2010/main" val="226721292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p:nvSpPr>
        <p:spPr>
          <a:xfrm>
            <a:off x="541465" y="781992"/>
            <a:ext cx="2764443"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结果输出</a:t>
            </a:r>
            <a:endParaRPr kumimoji="1" lang="zh-CN" altLang="zh-CN" sz="2400" dirty="0">
              <a:solidFill>
                <a:schemeClr val="tx1">
                  <a:lumMod val="75000"/>
                  <a:lumOff val="25000"/>
                </a:schemeClr>
              </a:solidFill>
            </a:endParaRPr>
          </a:p>
        </p:txBody>
      </p:sp>
      <p:sp>
        <p:nvSpPr>
          <p:cNvPr id="8" name="TextBox 7"/>
          <p:cNvSpPr txBox="1"/>
          <p:nvPr/>
        </p:nvSpPr>
        <p:spPr>
          <a:xfrm>
            <a:off x="1127565" y="1364566"/>
            <a:ext cx="7146387" cy="2246769"/>
          </a:xfrm>
          <a:prstGeom prst="rect">
            <a:avLst/>
          </a:prstGeom>
          <a:noFill/>
        </p:spPr>
        <p:txBody>
          <a:bodyPr wrap="square" rtlCol="0">
            <a:spAutoFit/>
          </a:bodyPr>
          <a:lstStyle/>
          <a:p>
            <a:r>
              <a:rPr lang="zh-CN" altLang="zh-CN" sz="2000" dirty="0">
                <a:solidFill>
                  <a:schemeClr val="tx1">
                    <a:lumMod val="75000"/>
                    <a:lumOff val="25000"/>
                  </a:schemeClr>
                </a:solidFill>
              </a:rPr>
              <a:t>①文本输出</a:t>
            </a:r>
          </a:p>
          <a:p>
            <a:r>
              <a:rPr lang="en-US" altLang="zh-CN" sz="2000" dirty="0">
                <a:solidFill>
                  <a:schemeClr val="tx1">
                    <a:lumMod val="75000"/>
                    <a:lumOff val="25000"/>
                  </a:schemeClr>
                </a:solidFill>
              </a:rPr>
              <a:t>       </a:t>
            </a:r>
            <a:r>
              <a:rPr lang="zh-CN" altLang="zh-CN" sz="2000" dirty="0">
                <a:solidFill>
                  <a:schemeClr val="tx1">
                    <a:lumMod val="75000"/>
                    <a:lumOff val="25000"/>
                  </a:schemeClr>
                </a:solidFill>
              </a:rPr>
              <a:t>函数</a:t>
            </a:r>
            <a:r>
              <a:rPr lang="en-US" altLang="zh-CN" sz="2000" dirty="0">
                <a:solidFill>
                  <a:schemeClr val="tx1">
                    <a:lumMod val="75000"/>
                    <a:lumOff val="25000"/>
                  </a:schemeClr>
                </a:solidFill>
              </a:rPr>
              <a:t>sink("filename")</a:t>
            </a:r>
            <a:r>
              <a:rPr lang="zh-CN" altLang="zh-CN" sz="2000" dirty="0">
                <a:solidFill>
                  <a:schemeClr val="tx1">
                    <a:lumMod val="75000"/>
                    <a:lumOff val="25000"/>
                  </a:schemeClr>
                </a:solidFill>
              </a:rPr>
              <a:t>将输出重定向到文件</a:t>
            </a:r>
            <a:r>
              <a:rPr lang="en-US" altLang="zh-CN" sz="2000" dirty="0">
                <a:solidFill>
                  <a:schemeClr val="tx1">
                    <a:lumMod val="75000"/>
                    <a:lumOff val="25000"/>
                  </a:schemeClr>
                </a:solidFill>
              </a:rPr>
              <a:t>filename</a:t>
            </a:r>
            <a:r>
              <a:rPr lang="zh-CN" altLang="zh-CN" sz="2000" dirty="0">
                <a:solidFill>
                  <a:schemeClr val="tx1">
                    <a:lumMod val="75000"/>
                    <a:lumOff val="25000"/>
                  </a:schemeClr>
                </a:solidFill>
              </a:rPr>
              <a:t>中。默认情况下，如果文件已经存在，则它的内容将被覆盖。</a:t>
            </a:r>
          </a:p>
          <a:p>
            <a:r>
              <a:rPr lang="zh-CN" altLang="zh-CN" sz="2000" dirty="0">
                <a:solidFill>
                  <a:schemeClr val="tx1">
                    <a:lumMod val="75000"/>
                    <a:lumOff val="25000"/>
                  </a:schemeClr>
                </a:solidFill>
              </a:rPr>
              <a:t>②图形输出</a:t>
            </a:r>
          </a:p>
          <a:p>
            <a:r>
              <a:rPr lang="en-US" altLang="zh-CN" sz="2000" dirty="0">
                <a:solidFill>
                  <a:schemeClr val="tx1">
                    <a:lumMod val="75000"/>
                    <a:lumOff val="25000"/>
                  </a:schemeClr>
                </a:solidFill>
              </a:rPr>
              <a:t>       </a:t>
            </a:r>
            <a:r>
              <a:rPr lang="zh-CN" altLang="zh-CN" sz="2000" dirty="0">
                <a:solidFill>
                  <a:schemeClr val="tx1">
                    <a:lumMod val="75000"/>
                    <a:lumOff val="25000"/>
                  </a:schemeClr>
                </a:solidFill>
              </a:rPr>
              <a:t>虽然</a:t>
            </a:r>
            <a:r>
              <a:rPr lang="en-US" altLang="zh-CN" sz="2000" dirty="0">
                <a:solidFill>
                  <a:schemeClr val="tx1">
                    <a:lumMod val="75000"/>
                    <a:lumOff val="25000"/>
                  </a:schemeClr>
                </a:solidFill>
              </a:rPr>
              <a:t>sink()</a:t>
            </a:r>
            <a:r>
              <a:rPr lang="zh-CN" altLang="zh-CN" sz="2000" dirty="0">
                <a:solidFill>
                  <a:schemeClr val="tx1">
                    <a:lumMod val="75000"/>
                    <a:lumOff val="25000"/>
                  </a:schemeClr>
                </a:solidFill>
              </a:rPr>
              <a:t>可以重定向文本输出，使用表</a:t>
            </a:r>
            <a:r>
              <a:rPr lang="en-US" altLang="zh-CN" sz="2000" dirty="0">
                <a:solidFill>
                  <a:schemeClr val="tx1">
                    <a:lumMod val="75000"/>
                    <a:lumOff val="25000"/>
                  </a:schemeClr>
                </a:solidFill>
              </a:rPr>
              <a:t>2.4</a:t>
            </a:r>
            <a:r>
              <a:rPr lang="zh-CN" altLang="zh-CN" sz="2000" dirty="0">
                <a:solidFill>
                  <a:schemeClr val="tx1">
                    <a:lumMod val="75000"/>
                    <a:lumOff val="25000"/>
                  </a:schemeClr>
                </a:solidFill>
              </a:rPr>
              <a:t>中列出的函数可输出其它格式的文件。</a:t>
            </a:r>
            <a:endParaRPr lang="zh-CN" altLang="zh-CN" sz="2000" dirty="0"/>
          </a:p>
          <a:p>
            <a:endParaRPr lang="zh-CN" altLang="zh-CN" sz="2000" dirty="0"/>
          </a:p>
        </p:txBody>
      </p:sp>
      <p:graphicFrame>
        <p:nvGraphicFramePr>
          <p:cNvPr id="10" name="表格 9"/>
          <p:cNvGraphicFramePr>
            <a:graphicFrameLocks noGrp="1"/>
          </p:cNvGraphicFramePr>
          <p:nvPr/>
        </p:nvGraphicFramePr>
        <p:xfrm>
          <a:off x="1127565" y="3476100"/>
          <a:ext cx="7298983" cy="2647113"/>
        </p:xfrm>
        <a:graphic>
          <a:graphicData uri="http://schemas.openxmlformats.org/drawingml/2006/table">
            <a:tbl>
              <a:tblPr firstRow="1" firstCol="1" bandRow="1">
                <a:tableStyleId>{5C22544A-7EE6-4342-B048-85BDC9FD1C3A}</a:tableStyleId>
              </a:tblPr>
              <a:tblGrid>
                <a:gridCol w="4584801">
                  <a:extLst>
                    <a:ext uri="{9D8B030D-6E8A-4147-A177-3AD203B41FA5}">
                      <a16:colId xmlns:a16="http://schemas.microsoft.com/office/drawing/2014/main" val="20000"/>
                    </a:ext>
                  </a:extLst>
                </a:gridCol>
                <a:gridCol w="2714182">
                  <a:extLst>
                    <a:ext uri="{9D8B030D-6E8A-4147-A177-3AD203B41FA5}">
                      <a16:colId xmlns:a16="http://schemas.microsoft.com/office/drawing/2014/main" val="20001"/>
                    </a:ext>
                  </a:extLst>
                </a:gridCol>
              </a:tblGrid>
              <a:tr h="378159">
                <a:tc>
                  <a:txBody>
                    <a:bodyPr/>
                    <a:lstStyle/>
                    <a:p>
                      <a:pPr algn="l">
                        <a:spcAft>
                          <a:spcPts val="0"/>
                        </a:spcAft>
                      </a:pPr>
                      <a:r>
                        <a:rPr lang="zh-CN" sz="1800" kern="0">
                          <a:effectLst/>
                        </a:rPr>
                        <a:t>函数</a:t>
                      </a:r>
                      <a:endParaRPr lang="zh-CN" sz="1800" kern="100">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zh-CN" sz="1800" kern="0">
                          <a:effectLst/>
                        </a:rPr>
                        <a:t>输出</a:t>
                      </a:r>
                      <a:endParaRPr lang="zh-CN" sz="1800" kern="100">
                        <a:effectLst/>
                        <a:latin typeface="等线" panose="02010600030101010101" charset="-122"/>
                        <a:cs typeface="Times New Roman" panose="02020603050405020304"/>
                      </a:endParaRPr>
                    </a:p>
                  </a:txBody>
                  <a:tcPr marL="68580" marR="68580" marT="0" marB="0"/>
                </a:tc>
                <a:extLst>
                  <a:ext uri="{0D108BD9-81ED-4DB2-BD59-A6C34878D82A}">
                    <a16:rowId xmlns:a16="http://schemas.microsoft.com/office/drawing/2014/main" val="10000"/>
                  </a:ext>
                </a:extLst>
              </a:tr>
              <a:tr h="378159">
                <a:tc>
                  <a:txBody>
                    <a:bodyPr/>
                    <a:lstStyle/>
                    <a:p>
                      <a:pPr algn="l">
                        <a:spcAft>
                          <a:spcPts val="0"/>
                        </a:spcAft>
                      </a:pPr>
                      <a:r>
                        <a:rPr lang="en-US" sz="1800" kern="0">
                          <a:effectLst/>
                        </a:rPr>
                        <a:t>pdf("filename.pdf")</a:t>
                      </a:r>
                      <a:endParaRPr lang="zh-CN" sz="1800" kern="100">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en-US" sz="1800" kern="0">
                          <a:effectLst/>
                        </a:rPr>
                        <a:t>PDF</a:t>
                      </a:r>
                      <a:r>
                        <a:rPr lang="zh-CN" sz="1800" kern="0">
                          <a:effectLst/>
                        </a:rPr>
                        <a:t>文件</a:t>
                      </a:r>
                      <a:endParaRPr lang="zh-CN" sz="1800" kern="100">
                        <a:effectLst/>
                        <a:latin typeface="等线" panose="02010600030101010101" charset="-122"/>
                        <a:cs typeface="Times New Roman" panose="02020603050405020304"/>
                      </a:endParaRPr>
                    </a:p>
                  </a:txBody>
                  <a:tcPr marL="68580" marR="68580" marT="0" marB="0"/>
                </a:tc>
                <a:extLst>
                  <a:ext uri="{0D108BD9-81ED-4DB2-BD59-A6C34878D82A}">
                    <a16:rowId xmlns:a16="http://schemas.microsoft.com/office/drawing/2014/main" val="10001"/>
                  </a:ext>
                </a:extLst>
              </a:tr>
              <a:tr h="378159">
                <a:tc>
                  <a:txBody>
                    <a:bodyPr/>
                    <a:lstStyle/>
                    <a:p>
                      <a:pPr algn="l">
                        <a:spcAft>
                          <a:spcPts val="0"/>
                        </a:spcAft>
                      </a:pPr>
                      <a:r>
                        <a:rPr lang="en-US" sz="1800" kern="0">
                          <a:effectLst/>
                        </a:rPr>
                        <a:t>win.metafile("filename.wmf")</a:t>
                      </a:r>
                      <a:endParaRPr lang="zh-CN" sz="1800" kern="100">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en-US" sz="1800" kern="0">
                          <a:effectLst/>
                        </a:rPr>
                        <a:t>Windows</a:t>
                      </a:r>
                      <a:r>
                        <a:rPr lang="zh-CN" sz="1800" kern="0">
                          <a:effectLst/>
                        </a:rPr>
                        <a:t>图元文件</a:t>
                      </a:r>
                      <a:endParaRPr lang="zh-CN" sz="1800" kern="100">
                        <a:effectLst/>
                        <a:latin typeface="等线" panose="02010600030101010101" charset="-122"/>
                        <a:cs typeface="Times New Roman" panose="02020603050405020304"/>
                      </a:endParaRPr>
                    </a:p>
                  </a:txBody>
                  <a:tcPr marL="68580" marR="68580" marT="0" marB="0"/>
                </a:tc>
                <a:extLst>
                  <a:ext uri="{0D108BD9-81ED-4DB2-BD59-A6C34878D82A}">
                    <a16:rowId xmlns:a16="http://schemas.microsoft.com/office/drawing/2014/main" val="10002"/>
                  </a:ext>
                </a:extLst>
              </a:tr>
              <a:tr h="378159">
                <a:tc>
                  <a:txBody>
                    <a:bodyPr/>
                    <a:lstStyle/>
                    <a:p>
                      <a:pPr algn="l">
                        <a:spcAft>
                          <a:spcPts val="0"/>
                        </a:spcAft>
                      </a:pPr>
                      <a:r>
                        <a:rPr lang="en-US" sz="1800" kern="0">
                          <a:effectLst/>
                        </a:rPr>
                        <a:t>png("filename.png")</a:t>
                      </a:r>
                      <a:endParaRPr lang="zh-CN" sz="1800" kern="100">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en-US" sz="1800" kern="0">
                          <a:effectLst/>
                        </a:rPr>
                        <a:t>PNG</a:t>
                      </a:r>
                      <a:r>
                        <a:rPr lang="zh-CN" sz="1800" kern="0">
                          <a:effectLst/>
                        </a:rPr>
                        <a:t>文件</a:t>
                      </a:r>
                      <a:endParaRPr lang="zh-CN" sz="1800" kern="100">
                        <a:effectLst/>
                        <a:latin typeface="等线" panose="02010600030101010101" charset="-122"/>
                        <a:cs typeface="Times New Roman" panose="02020603050405020304"/>
                      </a:endParaRPr>
                    </a:p>
                  </a:txBody>
                  <a:tcPr marL="68580" marR="68580" marT="0" marB="0"/>
                </a:tc>
                <a:extLst>
                  <a:ext uri="{0D108BD9-81ED-4DB2-BD59-A6C34878D82A}">
                    <a16:rowId xmlns:a16="http://schemas.microsoft.com/office/drawing/2014/main" val="10003"/>
                  </a:ext>
                </a:extLst>
              </a:tr>
              <a:tr h="378159">
                <a:tc>
                  <a:txBody>
                    <a:bodyPr/>
                    <a:lstStyle/>
                    <a:p>
                      <a:pPr algn="l">
                        <a:spcAft>
                          <a:spcPts val="0"/>
                        </a:spcAft>
                      </a:pPr>
                      <a:r>
                        <a:rPr lang="en-US" sz="1800" kern="0">
                          <a:effectLst/>
                        </a:rPr>
                        <a:t>jpeg("filename.jpg")</a:t>
                      </a:r>
                      <a:endParaRPr lang="zh-CN" sz="1800" kern="100">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en-US" sz="1800" kern="0">
                          <a:effectLst/>
                        </a:rPr>
                        <a:t>JPEG</a:t>
                      </a:r>
                      <a:r>
                        <a:rPr lang="zh-CN" sz="1800" kern="0">
                          <a:effectLst/>
                        </a:rPr>
                        <a:t>文件</a:t>
                      </a:r>
                      <a:endParaRPr lang="zh-CN" sz="1800" kern="100">
                        <a:effectLst/>
                        <a:latin typeface="等线" panose="02010600030101010101" charset="-122"/>
                        <a:cs typeface="Times New Roman" panose="02020603050405020304"/>
                      </a:endParaRPr>
                    </a:p>
                  </a:txBody>
                  <a:tcPr marL="68580" marR="68580" marT="0" marB="0"/>
                </a:tc>
                <a:extLst>
                  <a:ext uri="{0D108BD9-81ED-4DB2-BD59-A6C34878D82A}">
                    <a16:rowId xmlns:a16="http://schemas.microsoft.com/office/drawing/2014/main" val="10004"/>
                  </a:ext>
                </a:extLst>
              </a:tr>
              <a:tr h="378159">
                <a:tc>
                  <a:txBody>
                    <a:bodyPr/>
                    <a:lstStyle/>
                    <a:p>
                      <a:pPr algn="l">
                        <a:spcAft>
                          <a:spcPts val="0"/>
                        </a:spcAft>
                      </a:pPr>
                      <a:r>
                        <a:rPr lang="en-US" sz="1800" kern="0">
                          <a:effectLst/>
                        </a:rPr>
                        <a:t>bmp("filename.bmp")</a:t>
                      </a:r>
                      <a:endParaRPr lang="zh-CN" sz="1800" kern="100">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en-US" sz="1800" kern="0">
                          <a:effectLst/>
                        </a:rPr>
                        <a:t>BMP</a:t>
                      </a:r>
                      <a:r>
                        <a:rPr lang="zh-CN" sz="1800" kern="0">
                          <a:effectLst/>
                        </a:rPr>
                        <a:t>文件</a:t>
                      </a:r>
                      <a:endParaRPr lang="zh-CN" sz="1800" kern="100">
                        <a:effectLst/>
                        <a:latin typeface="等线" panose="02010600030101010101" charset="-122"/>
                        <a:cs typeface="Times New Roman" panose="02020603050405020304"/>
                      </a:endParaRPr>
                    </a:p>
                  </a:txBody>
                  <a:tcPr marL="68580" marR="68580" marT="0" marB="0"/>
                </a:tc>
                <a:extLst>
                  <a:ext uri="{0D108BD9-81ED-4DB2-BD59-A6C34878D82A}">
                    <a16:rowId xmlns:a16="http://schemas.microsoft.com/office/drawing/2014/main" val="10005"/>
                  </a:ext>
                </a:extLst>
              </a:tr>
              <a:tr h="378159">
                <a:tc>
                  <a:txBody>
                    <a:bodyPr/>
                    <a:lstStyle/>
                    <a:p>
                      <a:pPr algn="just">
                        <a:spcAft>
                          <a:spcPts val="0"/>
                        </a:spcAft>
                      </a:pPr>
                      <a:r>
                        <a:rPr lang="en-US" sz="1800" kern="0">
                          <a:effectLst/>
                        </a:rPr>
                        <a:t>postscript("filename.ps")</a:t>
                      </a:r>
                      <a:endParaRPr lang="zh-CN" sz="1800" kern="100">
                        <a:effectLst/>
                        <a:latin typeface="等线" panose="02010600030101010101" charset="-122"/>
                        <a:cs typeface="Times New Roman" panose="02020603050405020304"/>
                      </a:endParaRPr>
                    </a:p>
                  </a:txBody>
                  <a:tcPr marL="68580" marR="68580" marT="0" marB="0"/>
                </a:tc>
                <a:tc>
                  <a:txBody>
                    <a:bodyPr/>
                    <a:lstStyle/>
                    <a:p>
                      <a:pPr algn="just">
                        <a:spcAft>
                          <a:spcPts val="0"/>
                        </a:spcAft>
                      </a:pPr>
                      <a:r>
                        <a:rPr lang="en-US" sz="1800" kern="0" dirty="0">
                          <a:effectLst/>
                        </a:rPr>
                        <a:t>PostScript</a:t>
                      </a:r>
                      <a:r>
                        <a:rPr lang="zh-CN" sz="1800" kern="0" dirty="0">
                          <a:effectLst/>
                        </a:rPr>
                        <a:t>文件</a:t>
                      </a:r>
                      <a:endParaRPr lang="zh-CN" sz="1800" kern="100" dirty="0">
                        <a:effectLst/>
                        <a:latin typeface="等线" panose="02010600030101010101" charset="-122"/>
                        <a:cs typeface="Times New Roman" panose="02020603050405020304"/>
                      </a:endParaRPr>
                    </a:p>
                  </a:txBody>
                  <a:tcPr marL="68580" marR="68580" marT="0" marB="0"/>
                </a:tc>
                <a:extLst>
                  <a:ext uri="{0D108BD9-81ED-4DB2-BD59-A6C34878D82A}">
                    <a16:rowId xmlns:a16="http://schemas.microsoft.com/office/drawing/2014/main" val="10006"/>
                  </a:ext>
                </a:extLst>
              </a:tr>
            </a:tbl>
          </a:graphicData>
        </a:graphic>
      </p:graphicFrame>
      <p:grpSp>
        <p:nvGrpSpPr>
          <p:cNvPr id="14" name="组合 13"/>
          <p:cNvGrpSpPr/>
          <p:nvPr/>
        </p:nvGrpSpPr>
        <p:grpSpPr>
          <a:xfrm>
            <a:off x="-1" y="-2439"/>
            <a:ext cx="9145786" cy="718410"/>
            <a:chOff x="-1" y="190175"/>
            <a:chExt cx="9145786" cy="525795"/>
          </a:xfrm>
        </p:grpSpPr>
        <p:sp>
          <p:nvSpPr>
            <p:cNvPr id="15" name="任意多边形 1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6" name="任意多边形 1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7" name="任意多边形 1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18" name="文本框 6"/>
          <p:cNvSpPr txBox="1"/>
          <p:nvPr/>
        </p:nvSpPr>
        <p:spPr>
          <a:xfrm>
            <a:off x="452232" y="173917"/>
            <a:ext cx="1386918" cy="415498"/>
          </a:xfrm>
          <a:prstGeom prst="rect">
            <a:avLst/>
          </a:prstGeom>
          <a:noFill/>
        </p:spPr>
        <p:txBody>
          <a:bodyPr wrap="none" rtlCol="0">
            <a:spAutoFit/>
          </a:bodyPr>
          <a:lstStyle/>
          <a:p>
            <a:r>
              <a:rPr lang="en-US" altLang="zh-CN" sz="2100" b="1" spc="225" dirty="0">
                <a:solidFill>
                  <a:prstClr val="white"/>
                </a:solidFill>
              </a:rPr>
              <a:t>2.5 </a:t>
            </a:r>
            <a:r>
              <a:rPr lang="zh-CN" altLang="en-US" sz="2100" b="1" spc="225" dirty="0">
                <a:solidFill>
                  <a:prstClr val="white"/>
                </a:solidFill>
              </a:rPr>
              <a:t>脚本</a:t>
            </a:r>
          </a:p>
        </p:txBody>
      </p:sp>
      <p:sp>
        <p:nvSpPr>
          <p:cNvPr id="1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0" name="文本框 27"/>
          <p:cNvSpPr txBox="1"/>
          <p:nvPr/>
        </p:nvSpPr>
        <p:spPr>
          <a:xfrm>
            <a:off x="6401867" y="234392"/>
            <a:ext cx="1561646" cy="300082"/>
          </a:xfrm>
          <a:prstGeom prst="rect">
            <a:avLst/>
          </a:prstGeom>
          <a:noFill/>
        </p:spPr>
        <p:txBody>
          <a:bodyPr wrap="none" rtlCol="0">
            <a:spAutoFit/>
          </a:bodyPr>
          <a:lstStyle/>
          <a:p>
            <a:r>
              <a:rPr lang="zh-CN" altLang="en-US" sz="1350" dirty="0">
                <a:solidFill>
                  <a:prstClr val="white"/>
                </a:solidFill>
              </a:rPr>
              <a:t>第二章 </a:t>
            </a:r>
            <a:r>
              <a:rPr lang="en-US" altLang="zh-CN" sz="1350" dirty="0">
                <a:solidFill>
                  <a:prstClr val="white"/>
                </a:solidFill>
              </a:rPr>
              <a:t>R</a:t>
            </a:r>
            <a:r>
              <a:rPr lang="zh-CN" altLang="en-US" sz="1350" dirty="0">
                <a:solidFill>
                  <a:prstClr val="white"/>
                </a:solidFill>
              </a:rPr>
              <a:t>语言入门</a:t>
            </a:r>
          </a:p>
        </p:txBody>
      </p:sp>
    </p:spTree>
    <p:extLst>
      <p:ext uri="{BB962C8B-B14F-4D97-AF65-F5344CB8AC3E}">
        <p14:creationId xmlns:p14="http://schemas.microsoft.com/office/powerpoint/2010/main" val="296426089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690257" y="854039"/>
            <a:ext cx="7832784" cy="781050"/>
            <a:chOff x="2788580" y="1152524"/>
            <a:chExt cx="3730770" cy="781050"/>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4"/>
            <p:cNvSpPr txBox="1"/>
            <p:nvPr/>
          </p:nvSpPr>
          <p:spPr>
            <a:xfrm>
              <a:off x="3848488" y="1169836"/>
              <a:ext cx="1447011" cy="523220"/>
            </a:xfrm>
            <a:prstGeom prst="rect">
              <a:avLst/>
            </a:prstGeom>
            <a:noFill/>
          </p:spPr>
          <p:txBody>
            <a:bodyPr wrap="none" rtlCol="0">
              <a:spAutoFit/>
            </a:bodyPr>
            <a:lstStyle/>
            <a:p>
              <a:pPr algn="ctr"/>
              <a:r>
                <a:rPr lang="zh-CN" altLang="en-US" sz="2800" dirty="0">
                  <a:solidFill>
                    <a:srgbClr val="C00000"/>
                  </a:solidFill>
                </a:rPr>
                <a:t>第二章 </a:t>
              </a:r>
              <a:r>
                <a:rPr lang="en-US" altLang="zh-CN" sz="2800" dirty="0">
                  <a:solidFill>
                    <a:srgbClr val="C00000"/>
                  </a:solidFill>
                </a:rPr>
                <a:t>R</a:t>
              </a:r>
              <a:r>
                <a:rPr lang="zh-CN" altLang="en-US" sz="2800" dirty="0">
                  <a:solidFill>
                    <a:srgbClr val="C00000"/>
                  </a:solidFill>
                </a:rPr>
                <a:t>语言入门</a:t>
              </a:r>
            </a:p>
          </p:txBody>
        </p:sp>
      </p:grpSp>
      <p:grpSp>
        <p:nvGrpSpPr>
          <p:cNvPr id="67" name="组合 66"/>
          <p:cNvGrpSpPr/>
          <p:nvPr/>
        </p:nvGrpSpPr>
        <p:grpSpPr>
          <a:xfrm>
            <a:off x="1775750" y="4796486"/>
            <a:ext cx="5693399" cy="415498"/>
            <a:chOff x="1807265" y="2462595"/>
            <a:chExt cx="5693399" cy="415498"/>
          </a:xfrm>
        </p:grpSpPr>
        <p:sp>
          <p:nvSpPr>
            <p:cNvPr id="47" name="圆角矩形 46"/>
            <p:cNvSpPr/>
            <p:nvPr/>
          </p:nvSpPr>
          <p:spPr>
            <a:xfrm>
              <a:off x="1807265" y="2478527"/>
              <a:ext cx="5693399" cy="394154"/>
            </a:xfrm>
            <a:prstGeom prst="roundRect">
              <a:avLst>
                <a:gd name="adj" fmla="val 20658"/>
              </a:avLst>
            </a:prstGeom>
            <a:solidFill>
              <a:srgbClr val="3D89B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矩形 47"/>
            <p:cNvSpPr/>
            <p:nvPr/>
          </p:nvSpPr>
          <p:spPr>
            <a:xfrm>
              <a:off x="1883286" y="2462595"/>
              <a:ext cx="1454244" cy="415498"/>
            </a:xfrm>
            <a:prstGeom prst="rect">
              <a:avLst/>
            </a:prstGeom>
          </p:spPr>
          <p:txBody>
            <a:bodyPr wrap="none">
              <a:spAutoFit/>
            </a:bodyPr>
            <a:lstStyle/>
            <a:p>
              <a:r>
                <a:rPr lang="en-US" altLang="zh-CN" sz="2100" spc="225" dirty="0">
                  <a:solidFill>
                    <a:schemeClr val="bg1"/>
                  </a:solidFill>
                  <a:latin typeface="微软雅黑" panose="020B0503020204020204" pitchFamily="34" charset="-122"/>
                  <a:ea typeface="微软雅黑" panose="020B0503020204020204" pitchFamily="34" charset="-122"/>
                </a:rPr>
                <a:t>2.6</a:t>
              </a:r>
              <a:r>
                <a:rPr lang="zh-CN" altLang="en-US" sz="2100" spc="225" dirty="0">
                  <a:solidFill>
                    <a:schemeClr val="bg1"/>
                  </a:solidFill>
                  <a:latin typeface="微软雅黑" panose="020B0503020204020204" pitchFamily="34" charset="-122"/>
                  <a:ea typeface="微软雅黑" panose="020B0503020204020204" pitchFamily="34" charset="-122"/>
                </a:rPr>
                <a:t>　</a:t>
              </a:r>
              <a:r>
                <a:rPr lang="en-US" altLang="zh-CN" sz="2100" spc="225" dirty="0">
                  <a:solidFill>
                    <a:schemeClr val="bg1"/>
                  </a:solidFill>
                  <a:latin typeface="微软雅黑" panose="020B0503020204020204" pitchFamily="34" charset="-122"/>
                  <a:ea typeface="微软雅黑" panose="020B0503020204020204" pitchFamily="34" charset="-122"/>
                </a:rPr>
                <a:t>R</a:t>
              </a:r>
              <a:r>
                <a:rPr lang="zh-CN" altLang="en-US" sz="2100" spc="225" dirty="0">
                  <a:solidFill>
                    <a:schemeClr val="bg1"/>
                  </a:solidFill>
                  <a:latin typeface="微软雅黑" panose="020B0503020204020204" pitchFamily="34" charset="-122"/>
                  <a:ea typeface="微软雅黑" panose="020B0503020204020204" pitchFamily="34" charset="-122"/>
                </a:rPr>
                <a:t>包</a:t>
              </a:r>
              <a:endParaRPr lang="zh-CN" altLang="en-US" sz="2100" b="1" spc="225" dirty="0">
                <a:solidFill>
                  <a:schemeClr val="bg1"/>
                </a:solidFill>
                <a:latin typeface="微软雅黑" panose="020B0503020204020204" pitchFamily="34" charset="-122"/>
                <a:ea typeface="微软雅黑" panose="020B0503020204020204" pitchFamily="34" charset="-122"/>
              </a:endParaRPr>
            </a:p>
          </p:txBody>
        </p:sp>
      </p:grpSp>
      <p:grpSp>
        <p:nvGrpSpPr>
          <p:cNvPr id="68" name="组合 67"/>
          <p:cNvGrpSpPr/>
          <p:nvPr/>
        </p:nvGrpSpPr>
        <p:grpSpPr>
          <a:xfrm>
            <a:off x="1749219" y="2122950"/>
            <a:ext cx="5693399" cy="426278"/>
            <a:chOff x="1807265" y="2935089"/>
            <a:chExt cx="5693399" cy="426278"/>
          </a:xfrm>
        </p:grpSpPr>
        <p:sp>
          <p:nvSpPr>
            <p:cNvPr id="49"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矩形 49"/>
            <p:cNvSpPr/>
            <p:nvPr/>
          </p:nvSpPr>
          <p:spPr>
            <a:xfrm>
              <a:off x="1881814" y="2945869"/>
              <a:ext cx="2143536"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2.1</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新手上路</a:t>
              </a:r>
            </a:p>
          </p:txBody>
        </p:sp>
      </p:gr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6" name="组合 25"/>
          <p:cNvGrpSpPr/>
          <p:nvPr/>
        </p:nvGrpSpPr>
        <p:grpSpPr>
          <a:xfrm>
            <a:off x="1728529" y="2651898"/>
            <a:ext cx="5693399" cy="426278"/>
            <a:chOff x="1807265" y="2935089"/>
            <a:chExt cx="5693399" cy="426278"/>
          </a:xfrm>
        </p:grpSpPr>
        <p:sp>
          <p:nvSpPr>
            <p:cNvPr id="27" name="圆角矩形 26"/>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 name="矩形 27"/>
            <p:cNvSpPr/>
            <p:nvPr/>
          </p:nvSpPr>
          <p:spPr>
            <a:xfrm>
              <a:off x="1881814" y="2945869"/>
              <a:ext cx="3541354"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2.2</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R</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语言开发环境部署</a:t>
              </a:r>
            </a:p>
          </p:txBody>
        </p:sp>
      </p:grpSp>
      <p:grpSp>
        <p:nvGrpSpPr>
          <p:cNvPr id="29" name="组合 28"/>
          <p:cNvGrpSpPr/>
          <p:nvPr/>
        </p:nvGrpSpPr>
        <p:grpSpPr>
          <a:xfrm>
            <a:off x="1766997" y="3189447"/>
            <a:ext cx="5693399" cy="426278"/>
            <a:chOff x="1807265" y="2935089"/>
            <a:chExt cx="5693399" cy="426278"/>
          </a:xfrm>
        </p:grpSpPr>
        <p:sp>
          <p:nvSpPr>
            <p:cNvPr id="30" name="圆角矩形 29"/>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 name="矩形 30"/>
            <p:cNvSpPr/>
            <p:nvPr/>
          </p:nvSpPr>
          <p:spPr>
            <a:xfrm>
              <a:off x="1881814" y="2945869"/>
              <a:ext cx="2143536"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2.3</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获取帮助</a:t>
              </a:r>
            </a:p>
          </p:txBody>
        </p:sp>
      </p:grpSp>
      <p:grpSp>
        <p:nvGrpSpPr>
          <p:cNvPr id="33" name="组合 32"/>
          <p:cNvGrpSpPr/>
          <p:nvPr/>
        </p:nvGrpSpPr>
        <p:grpSpPr>
          <a:xfrm>
            <a:off x="1777355" y="3744962"/>
            <a:ext cx="5693399" cy="426278"/>
            <a:chOff x="1807265" y="2935089"/>
            <a:chExt cx="5693399" cy="426278"/>
          </a:xfrm>
        </p:grpSpPr>
        <p:sp>
          <p:nvSpPr>
            <p:cNvPr id="34" name="圆角矩形 33"/>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7" name="矩形 36"/>
            <p:cNvSpPr/>
            <p:nvPr/>
          </p:nvSpPr>
          <p:spPr>
            <a:xfrm>
              <a:off x="1881814" y="2945869"/>
              <a:ext cx="2143536"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2.4</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工作空间</a:t>
              </a:r>
            </a:p>
          </p:txBody>
        </p:sp>
      </p:grpSp>
      <p:grpSp>
        <p:nvGrpSpPr>
          <p:cNvPr id="38" name="组合 37"/>
          <p:cNvGrpSpPr/>
          <p:nvPr/>
        </p:nvGrpSpPr>
        <p:grpSpPr>
          <a:xfrm>
            <a:off x="1759515" y="4295309"/>
            <a:ext cx="5693399" cy="426278"/>
            <a:chOff x="1807265" y="2935089"/>
            <a:chExt cx="5693399" cy="426278"/>
          </a:xfrm>
        </p:grpSpPr>
        <p:sp>
          <p:nvSpPr>
            <p:cNvPr id="39" name="圆角矩形 3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0" name="矩形 39"/>
            <p:cNvSpPr/>
            <p:nvPr/>
          </p:nvSpPr>
          <p:spPr>
            <a:xfrm>
              <a:off x="1881814" y="2945869"/>
              <a:ext cx="1547218"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2.5</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脚本</a:t>
              </a:r>
            </a:p>
          </p:txBody>
        </p:sp>
      </p:grpSp>
    </p:spTree>
    <p:extLst>
      <p:ext uri="{BB962C8B-B14F-4D97-AF65-F5344CB8AC3E}">
        <p14:creationId xmlns:p14="http://schemas.microsoft.com/office/powerpoint/2010/main" val="212098479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TextBox 7"/>
          <p:cNvSpPr txBox="1"/>
          <p:nvPr/>
        </p:nvSpPr>
        <p:spPr>
          <a:xfrm>
            <a:off x="914400" y="1568094"/>
            <a:ext cx="7695028" cy="3170099"/>
          </a:xfrm>
          <a:prstGeom prst="rect">
            <a:avLst/>
          </a:prstGeom>
          <a:noFill/>
        </p:spPr>
        <p:txBody>
          <a:bodyPr wrap="square" rtlCol="0">
            <a:spAutoFit/>
          </a:bodyPr>
          <a:lstStyle/>
          <a:p>
            <a:r>
              <a:rPr lang="en-US" altLang="zh-CN" sz="2000" dirty="0"/>
              <a:t>      </a:t>
            </a:r>
            <a:r>
              <a:rPr lang="en-US" altLang="zh-CN" sz="2000" dirty="0">
                <a:solidFill>
                  <a:schemeClr val="tx1">
                    <a:lumMod val="75000"/>
                    <a:lumOff val="25000"/>
                  </a:schemeClr>
                </a:solidFill>
              </a:rPr>
              <a:t>R</a:t>
            </a:r>
            <a:r>
              <a:rPr lang="zh-CN" altLang="zh-CN" sz="2000" dirty="0">
                <a:solidFill>
                  <a:schemeClr val="tx1">
                    <a:lumMod val="75000"/>
                    <a:lumOff val="25000"/>
                  </a:schemeClr>
                </a:solidFill>
              </a:rPr>
              <a:t>包是</a:t>
            </a:r>
            <a:r>
              <a:rPr lang="en-US" altLang="zh-CN" sz="2000" dirty="0">
                <a:solidFill>
                  <a:schemeClr val="tx1">
                    <a:lumMod val="75000"/>
                    <a:lumOff val="25000"/>
                  </a:schemeClr>
                </a:solidFill>
              </a:rPr>
              <a:t>R</a:t>
            </a:r>
            <a:r>
              <a:rPr lang="zh-CN" altLang="zh-CN" sz="2000" dirty="0">
                <a:solidFill>
                  <a:schemeClr val="tx1">
                    <a:lumMod val="75000"/>
                    <a:lumOff val="25000"/>
                  </a:schemeClr>
                </a:solidFill>
              </a:rPr>
              <a:t>函数、数据、预编译代码以一种定义完善的格式组成的集合。计算机上存储</a:t>
            </a:r>
            <a:r>
              <a:rPr lang="en-US" altLang="zh-CN" sz="2000" dirty="0">
                <a:solidFill>
                  <a:schemeClr val="tx1">
                    <a:lumMod val="75000"/>
                    <a:lumOff val="25000"/>
                  </a:schemeClr>
                </a:solidFill>
              </a:rPr>
              <a:t>R</a:t>
            </a:r>
            <a:r>
              <a:rPr lang="zh-CN" altLang="zh-CN" sz="2000" dirty="0">
                <a:solidFill>
                  <a:schemeClr val="tx1">
                    <a:lumMod val="75000"/>
                    <a:lumOff val="25000"/>
                  </a:schemeClr>
                </a:solidFill>
              </a:rPr>
              <a:t>包的目录称为库（</a:t>
            </a:r>
            <a:r>
              <a:rPr lang="en-US" altLang="zh-CN" sz="2000" dirty="0">
                <a:solidFill>
                  <a:schemeClr val="tx1">
                    <a:lumMod val="75000"/>
                    <a:lumOff val="25000"/>
                  </a:schemeClr>
                </a:solidFill>
              </a:rPr>
              <a:t>library</a:t>
            </a:r>
            <a:r>
              <a:rPr lang="zh-CN" altLang="zh-CN" sz="2000" dirty="0">
                <a:solidFill>
                  <a:schemeClr val="tx1">
                    <a:lumMod val="75000"/>
                    <a:lumOff val="25000"/>
                  </a:schemeClr>
                </a:solidFill>
              </a:rPr>
              <a:t>）。</a:t>
            </a:r>
          </a:p>
          <a:p>
            <a:r>
              <a:rPr lang="en-US" altLang="zh-CN" sz="2000" dirty="0">
                <a:solidFill>
                  <a:schemeClr val="tx1">
                    <a:lumMod val="75000"/>
                    <a:lumOff val="25000"/>
                  </a:schemeClr>
                </a:solidFill>
              </a:rPr>
              <a:t>R</a:t>
            </a:r>
            <a:r>
              <a:rPr lang="zh-CN" altLang="zh-CN" sz="2000" dirty="0">
                <a:solidFill>
                  <a:schemeClr val="tx1">
                    <a:lumMod val="75000"/>
                    <a:lumOff val="25000"/>
                  </a:schemeClr>
                </a:solidFill>
              </a:rPr>
              <a:t>自带了一系列默认包（包括</a:t>
            </a:r>
            <a:r>
              <a:rPr lang="en-US" altLang="zh-CN" sz="2000" dirty="0">
                <a:solidFill>
                  <a:schemeClr val="tx1">
                    <a:lumMod val="75000"/>
                    <a:lumOff val="25000"/>
                  </a:schemeClr>
                </a:solidFill>
              </a:rPr>
              <a:t>base</a:t>
            </a:r>
            <a:r>
              <a:rPr lang="zh-CN" altLang="zh-CN" sz="2000" dirty="0">
                <a:solidFill>
                  <a:schemeClr val="tx1">
                    <a:lumMod val="75000"/>
                    <a:lumOff val="25000"/>
                  </a:schemeClr>
                </a:solidFill>
              </a:rPr>
              <a:t>、</a:t>
            </a:r>
            <a:r>
              <a:rPr lang="en-US" altLang="zh-CN" sz="2000" dirty="0">
                <a:solidFill>
                  <a:schemeClr val="tx1">
                    <a:lumMod val="75000"/>
                    <a:lumOff val="25000"/>
                  </a:schemeClr>
                </a:solidFill>
              </a:rPr>
              <a:t>datasets</a:t>
            </a:r>
            <a:r>
              <a:rPr lang="zh-CN" altLang="zh-CN" sz="2000" dirty="0">
                <a:solidFill>
                  <a:schemeClr val="tx1">
                    <a:lumMod val="75000"/>
                    <a:lumOff val="25000"/>
                  </a:schemeClr>
                </a:solidFill>
              </a:rPr>
              <a:t>、</a:t>
            </a:r>
            <a:r>
              <a:rPr lang="en-US" altLang="zh-CN" sz="2000" dirty="0" err="1">
                <a:solidFill>
                  <a:schemeClr val="tx1">
                    <a:lumMod val="75000"/>
                    <a:lumOff val="25000"/>
                  </a:schemeClr>
                </a:solidFill>
              </a:rPr>
              <a:t>utils</a:t>
            </a:r>
            <a:r>
              <a:rPr lang="zh-CN" altLang="zh-CN" sz="2000" dirty="0">
                <a:solidFill>
                  <a:schemeClr val="tx1">
                    <a:lumMod val="75000"/>
                    <a:lumOff val="25000"/>
                  </a:schemeClr>
                </a:solidFill>
              </a:rPr>
              <a:t>、</a:t>
            </a:r>
            <a:r>
              <a:rPr lang="en-US" altLang="zh-CN" sz="2000" dirty="0" err="1">
                <a:solidFill>
                  <a:schemeClr val="tx1">
                    <a:lumMod val="75000"/>
                    <a:lumOff val="25000"/>
                  </a:schemeClr>
                </a:solidFill>
              </a:rPr>
              <a:t>grDevices</a:t>
            </a:r>
            <a:r>
              <a:rPr lang="zh-CN" altLang="zh-CN" sz="2000" dirty="0">
                <a:solidFill>
                  <a:schemeClr val="tx1">
                    <a:lumMod val="75000"/>
                    <a:lumOff val="25000"/>
                  </a:schemeClr>
                </a:solidFill>
              </a:rPr>
              <a:t>、</a:t>
            </a:r>
            <a:r>
              <a:rPr lang="en-US" altLang="zh-CN" sz="2000" dirty="0">
                <a:solidFill>
                  <a:schemeClr val="tx1">
                    <a:lumMod val="75000"/>
                    <a:lumOff val="25000"/>
                  </a:schemeClr>
                </a:solidFill>
              </a:rPr>
              <a:t>graphics</a:t>
            </a:r>
            <a:r>
              <a:rPr lang="zh-CN" altLang="zh-CN" sz="2000" dirty="0">
                <a:solidFill>
                  <a:schemeClr val="tx1">
                    <a:lumMod val="75000"/>
                    <a:lumOff val="25000"/>
                  </a:schemeClr>
                </a:solidFill>
              </a:rPr>
              <a:t>、</a:t>
            </a:r>
            <a:r>
              <a:rPr lang="en-US" altLang="zh-CN" sz="2000" dirty="0">
                <a:solidFill>
                  <a:schemeClr val="tx1">
                    <a:lumMod val="75000"/>
                    <a:lumOff val="25000"/>
                  </a:schemeClr>
                </a:solidFill>
              </a:rPr>
              <a:t>stats</a:t>
            </a:r>
            <a:r>
              <a:rPr lang="zh-CN" altLang="zh-CN" sz="2000" dirty="0">
                <a:solidFill>
                  <a:schemeClr val="tx1">
                    <a:lumMod val="75000"/>
                    <a:lumOff val="25000"/>
                  </a:schemeClr>
                </a:solidFill>
              </a:rPr>
              <a:t>和</a:t>
            </a:r>
            <a:r>
              <a:rPr lang="en-US" altLang="zh-CN" sz="2000" dirty="0">
                <a:solidFill>
                  <a:schemeClr val="tx1">
                    <a:lumMod val="75000"/>
                    <a:lumOff val="25000"/>
                  </a:schemeClr>
                </a:solidFill>
              </a:rPr>
              <a:t>methods</a:t>
            </a:r>
            <a:r>
              <a:rPr lang="zh-CN" altLang="zh-CN" sz="2000" dirty="0">
                <a:solidFill>
                  <a:schemeClr val="tx1">
                    <a:lumMod val="75000"/>
                    <a:lumOff val="25000"/>
                  </a:schemeClr>
                </a:solidFill>
              </a:rPr>
              <a:t>），它们提供了种类繁多的默认函数和数据集。其它</a:t>
            </a:r>
            <a:r>
              <a:rPr lang="en-US" altLang="zh-CN" sz="2000" dirty="0">
                <a:solidFill>
                  <a:schemeClr val="tx1">
                    <a:lumMod val="75000"/>
                    <a:lumOff val="25000"/>
                  </a:schemeClr>
                </a:solidFill>
              </a:rPr>
              <a:t>R</a:t>
            </a:r>
            <a:r>
              <a:rPr lang="zh-CN" altLang="zh-CN" sz="2000" dirty="0">
                <a:solidFill>
                  <a:schemeClr val="tx1">
                    <a:lumMod val="75000"/>
                    <a:lumOff val="25000"/>
                  </a:schemeClr>
                </a:solidFill>
              </a:rPr>
              <a:t>包可通过下载安装。安装好以后，</a:t>
            </a:r>
            <a:r>
              <a:rPr lang="en-US" altLang="zh-CN" sz="2000" dirty="0">
                <a:solidFill>
                  <a:schemeClr val="tx1">
                    <a:lumMod val="75000"/>
                    <a:lumOff val="25000"/>
                  </a:schemeClr>
                </a:solidFill>
              </a:rPr>
              <a:t>R</a:t>
            </a:r>
            <a:r>
              <a:rPr lang="zh-CN" altLang="zh-CN" sz="2000" dirty="0">
                <a:solidFill>
                  <a:schemeClr val="tx1">
                    <a:lumMod val="75000"/>
                    <a:lumOff val="25000"/>
                  </a:schemeClr>
                </a:solidFill>
              </a:rPr>
              <a:t>包必须被载入到内存中才能使用。</a:t>
            </a:r>
          </a:p>
          <a:p>
            <a:r>
              <a:rPr lang="zh-CN" altLang="zh-CN" sz="2000" dirty="0">
                <a:solidFill>
                  <a:schemeClr val="tx1">
                    <a:lumMod val="75000"/>
                    <a:lumOff val="25000"/>
                  </a:schemeClr>
                </a:solidFill>
              </a:rPr>
              <a:t>安装</a:t>
            </a:r>
            <a:r>
              <a:rPr lang="en-US" altLang="zh-CN" sz="2000" dirty="0">
                <a:solidFill>
                  <a:schemeClr val="tx1">
                    <a:lumMod val="75000"/>
                    <a:lumOff val="25000"/>
                  </a:schemeClr>
                </a:solidFill>
              </a:rPr>
              <a:t>R</a:t>
            </a:r>
            <a:r>
              <a:rPr lang="zh-CN" altLang="zh-CN" sz="2000" dirty="0">
                <a:solidFill>
                  <a:schemeClr val="tx1">
                    <a:lumMod val="75000"/>
                    <a:lumOff val="25000"/>
                  </a:schemeClr>
                </a:solidFill>
              </a:rPr>
              <a:t>包：</a:t>
            </a:r>
            <a:r>
              <a:rPr lang="en-US" altLang="zh-CN" sz="2000" dirty="0" err="1">
                <a:solidFill>
                  <a:schemeClr val="tx1">
                    <a:lumMod val="75000"/>
                    <a:lumOff val="25000"/>
                  </a:schemeClr>
                </a:solidFill>
              </a:rPr>
              <a:t>install.packages</a:t>
            </a:r>
            <a:r>
              <a:rPr lang="en-US" altLang="zh-CN" sz="2000" dirty="0">
                <a:solidFill>
                  <a:schemeClr val="tx1">
                    <a:lumMod val="75000"/>
                    <a:lumOff val="25000"/>
                  </a:schemeClr>
                </a:solidFill>
              </a:rPr>
              <a:t>("</a:t>
            </a:r>
            <a:r>
              <a:rPr lang="en-US" altLang="zh-CN" sz="2000" dirty="0" err="1">
                <a:solidFill>
                  <a:schemeClr val="tx1">
                    <a:lumMod val="75000"/>
                    <a:lumOff val="25000"/>
                  </a:schemeClr>
                </a:solidFill>
              </a:rPr>
              <a:t>gclus</a:t>
            </a:r>
            <a:r>
              <a:rPr lang="en-US" altLang="zh-CN" sz="2000" dirty="0">
                <a:solidFill>
                  <a:schemeClr val="tx1">
                    <a:lumMod val="75000"/>
                    <a:lumOff val="25000"/>
                  </a:schemeClr>
                </a:solidFill>
              </a:rPr>
              <a:t>")</a:t>
            </a:r>
            <a:endParaRPr lang="zh-CN" altLang="zh-CN" sz="2000" dirty="0">
              <a:solidFill>
                <a:schemeClr val="tx1">
                  <a:lumMod val="75000"/>
                  <a:lumOff val="25000"/>
                </a:schemeClr>
              </a:solidFill>
            </a:endParaRPr>
          </a:p>
          <a:p>
            <a:r>
              <a:rPr lang="zh-CN" altLang="zh-CN" sz="2000" dirty="0">
                <a:solidFill>
                  <a:schemeClr val="tx1">
                    <a:lumMod val="75000"/>
                    <a:lumOff val="25000"/>
                  </a:schemeClr>
                </a:solidFill>
              </a:rPr>
              <a:t>加载到内存：</a:t>
            </a:r>
            <a:r>
              <a:rPr lang="en-US" altLang="zh-CN" sz="2000" dirty="0">
                <a:solidFill>
                  <a:schemeClr val="tx1">
                    <a:lumMod val="75000"/>
                    <a:lumOff val="25000"/>
                  </a:schemeClr>
                </a:solidFill>
              </a:rPr>
              <a:t>library(</a:t>
            </a:r>
            <a:r>
              <a:rPr lang="en-US" altLang="zh-CN" sz="2000" dirty="0" err="1">
                <a:solidFill>
                  <a:schemeClr val="tx1">
                    <a:lumMod val="75000"/>
                    <a:lumOff val="25000"/>
                  </a:schemeClr>
                </a:solidFill>
              </a:rPr>
              <a:t>gclus</a:t>
            </a:r>
            <a:r>
              <a:rPr lang="en-US" altLang="zh-CN" sz="2000" dirty="0">
                <a:solidFill>
                  <a:schemeClr val="tx1">
                    <a:lumMod val="75000"/>
                    <a:lumOff val="25000"/>
                  </a:schemeClr>
                </a:solidFill>
              </a:rPr>
              <a:t>)</a:t>
            </a:r>
            <a:endParaRPr lang="zh-CN" altLang="zh-CN" sz="2000" dirty="0">
              <a:solidFill>
                <a:schemeClr val="tx1">
                  <a:lumMod val="75000"/>
                  <a:lumOff val="25000"/>
                </a:schemeClr>
              </a:solidFill>
            </a:endParaRPr>
          </a:p>
          <a:p>
            <a:r>
              <a:rPr lang="zh-CN" altLang="zh-CN" sz="2000" dirty="0">
                <a:solidFill>
                  <a:schemeClr val="tx1">
                    <a:lumMod val="75000"/>
                    <a:lumOff val="25000"/>
                  </a:schemeClr>
                </a:solidFill>
              </a:rPr>
              <a:t>显示包所在位置：</a:t>
            </a:r>
            <a:r>
              <a:rPr lang="en-US" altLang="zh-CN" sz="2000" dirty="0">
                <a:solidFill>
                  <a:schemeClr val="tx1">
                    <a:lumMod val="75000"/>
                    <a:lumOff val="25000"/>
                  </a:schemeClr>
                </a:solidFill>
              </a:rPr>
              <a:t>.</a:t>
            </a:r>
            <a:r>
              <a:rPr lang="en-US" altLang="zh-CN" sz="2000" dirty="0" err="1">
                <a:solidFill>
                  <a:schemeClr val="tx1">
                    <a:lumMod val="75000"/>
                    <a:lumOff val="25000"/>
                  </a:schemeClr>
                </a:solidFill>
              </a:rPr>
              <a:t>libpath</a:t>
            </a:r>
            <a:r>
              <a:rPr lang="en-US" altLang="zh-CN" sz="2000" dirty="0">
                <a:solidFill>
                  <a:schemeClr val="tx1">
                    <a:lumMod val="75000"/>
                    <a:lumOff val="25000"/>
                  </a:schemeClr>
                </a:solidFill>
              </a:rPr>
              <a:t>()                           </a:t>
            </a:r>
            <a:endParaRPr lang="zh-CN" altLang="zh-CN" sz="2000" dirty="0">
              <a:solidFill>
                <a:schemeClr val="tx1">
                  <a:lumMod val="75000"/>
                  <a:lumOff val="25000"/>
                </a:schemeClr>
              </a:solidFill>
            </a:endParaRPr>
          </a:p>
          <a:p>
            <a:r>
              <a:rPr lang="zh-CN" altLang="zh-CN" sz="2000" dirty="0">
                <a:solidFill>
                  <a:schemeClr val="tx1">
                    <a:lumMod val="75000"/>
                    <a:lumOff val="25000"/>
                  </a:schemeClr>
                </a:solidFill>
              </a:rPr>
              <a:t>显示已加载的包：</a:t>
            </a:r>
            <a:r>
              <a:rPr lang="en-US" altLang="zh-CN" sz="2000" dirty="0">
                <a:solidFill>
                  <a:schemeClr val="tx1">
                    <a:lumMod val="75000"/>
                    <a:lumOff val="25000"/>
                  </a:schemeClr>
                </a:solidFill>
              </a:rPr>
              <a:t>library() </a:t>
            </a:r>
          </a:p>
        </p:txBody>
      </p:sp>
      <p:grpSp>
        <p:nvGrpSpPr>
          <p:cNvPr id="14" name="组合 13"/>
          <p:cNvGrpSpPr/>
          <p:nvPr/>
        </p:nvGrpSpPr>
        <p:grpSpPr>
          <a:xfrm>
            <a:off x="-1" y="-2439"/>
            <a:ext cx="9145786" cy="718410"/>
            <a:chOff x="-1" y="190175"/>
            <a:chExt cx="9145786" cy="525795"/>
          </a:xfrm>
        </p:grpSpPr>
        <p:sp>
          <p:nvSpPr>
            <p:cNvPr id="15" name="任意多边形 1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6" name="任意多边形 1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7" name="任意多边形 1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18" name="文本框 6"/>
          <p:cNvSpPr txBox="1"/>
          <p:nvPr/>
        </p:nvSpPr>
        <p:spPr>
          <a:xfrm>
            <a:off x="452232" y="173917"/>
            <a:ext cx="1305165" cy="415498"/>
          </a:xfrm>
          <a:prstGeom prst="rect">
            <a:avLst/>
          </a:prstGeom>
          <a:noFill/>
        </p:spPr>
        <p:txBody>
          <a:bodyPr wrap="none" rtlCol="0">
            <a:spAutoFit/>
          </a:bodyPr>
          <a:lstStyle/>
          <a:p>
            <a:r>
              <a:rPr lang="en-US" altLang="zh-CN" sz="2100" b="1" spc="225" dirty="0">
                <a:solidFill>
                  <a:prstClr val="white"/>
                </a:solidFill>
              </a:rPr>
              <a:t>2.6 R</a:t>
            </a:r>
            <a:r>
              <a:rPr lang="zh-CN" altLang="en-US" sz="2100" b="1" spc="225" dirty="0">
                <a:solidFill>
                  <a:prstClr val="white"/>
                </a:solidFill>
              </a:rPr>
              <a:t>包</a:t>
            </a:r>
          </a:p>
        </p:txBody>
      </p:sp>
      <p:sp>
        <p:nvSpPr>
          <p:cNvPr id="1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0" name="文本框 27"/>
          <p:cNvSpPr txBox="1"/>
          <p:nvPr/>
        </p:nvSpPr>
        <p:spPr>
          <a:xfrm>
            <a:off x="6401867" y="234392"/>
            <a:ext cx="1561646" cy="300082"/>
          </a:xfrm>
          <a:prstGeom prst="rect">
            <a:avLst/>
          </a:prstGeom>
          <a:noFill/>
        </p:spPr>
        <p:txBody>
          <a:bodyPr wrap="none" rtlCol="0">
            <a:spAutoFit/>
          </a:bodyPr>
          <a:lstStyle/>
          <a:p>
            <a:r>
              <a:rPr lang="zh-CN" altLang="en-US" sz="1350" dirty="0">
                <a:solidFill>
                  <a:prstClr val="white"/>
                </a:solidFill>
              </a:rPr>
              <a:t>第二章 </a:t>
            </a:r>
            <a:r>
              <a:rPr lang="en-US" altLang="zh-CN" sz="1350" dirty="0">
                <a:solidFill>
                  <a:prstClr val="white"/>
                </a:solidFill>
              </a:rPr>
              <a:t>R</a:t>
            </a:r>
            <a:r>
              <a:rPr lang="zh-CN" altLang="en-US" sz="1350" dirty="0">
                <a:solidFill>
                  <a:prstClr val="white"/>
                </a:solidFill>
              </a:rPr>
              <a:t>语言入门</a:t>
            </a:r>
          </a:p>
        </p:txBody>
      </p:sp>
    </p:spTree>
    <p:extLst>
      <p:ext uri="{BB962C8B-B14F-4D97-AF65-F5344CB8AC3E}">
        <p14:creationId xmlns:p14="http://schemas.microsoft.com/office/powerpoint/2010/main" val="365496194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690257" y="854039"/>
            <a:ext cx="7832784" cy="781050"/>
            <a:chOff x="2788580" y="1152524"/>
            <a:chExt cx="3730770" cy="781050"/>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4"/>
            <p:cNvSpPr txBox="1"/>
            <p:nvPr/>
          </p:nvSpPr>
          <p:spPr>
            <a:xfrm>
              <a:off x="3910533" y="1169836"/>
              <a:ext cx="1322924" cy="521970"/>
            </a:xfrm>
            <a:prstGeom prst="rect">
              <a:avLst/>
            </a:prstGeom>
            <a:noFill/>
          </p:spPr>
          <p:txBody>
            <a:bodyPr wrap="none" rtlCol="0">
              <a:spAutoFit/>
            </a:bodyPr>
            <a:lstStyle/>
            <a:p>
              <a:pPr algn="ctr"/>
              <a:r>
                <a:rPr lang="zh-CN" altLang="en-US" sz="2800" dirty="0">
                  <a:solidFill>
                    <a:srgbClr val="C00000"/>
                  </a:solidFill>
                </a:rPr>
                <a:t>第三章 数据类型</a:t>
              </a:r>
            </a:p>
          </p:txBody>
        </p:sp>
      </p:grpSp>
      <p:grpSp>
        <p:nvGrpSpPr>
          <p:cNvPr id="67" name="组合 66"/>
          <p:cNvGrpSpPr/>
          <p:nvPr/>
        </p:nvGrpSpPr>
        <p:grpSpPr>
          <a:xfrm>
            <a:off x="1751096" y="2048547"/>
            <a:ext cx="5693399" cy="414020"/>
            <a:chOff x="1807265" y="2462595"/>
            <a:chExt cx="5693399" cy="414020"/>
          </a:xfrm>
        </p:grpSpPr>
        <p:sp>
          <p:nvSpPr>
            <p:cNvPr id="47" name="圆角矩形 46"/>
            <p:cNvSpPr/>
            <p:nvPr/>
          </p:nvSpPr>
          <p:spPr>
            <a:xfrm>
              <a:off x="1807265" y="2478527"/>
              <a:ext cx="5693399" cy="394154"/>
            </a:xfrm>
            <a:prstGeom prst="roundRect">
              <a:avLst>
                <a:gd name="adj" fmla="val 20658"/>
              </a:avLst>
            </a:prstGeom>
            <a:solidFill>
              <a:srgbClr val="3D89B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矩形 47"/>
            <p:cNvSpPr/>
            <p:nvPr/>
          </p:nvSpPr>
          <p:spPr>
            <a:xfrm>
              <a:off x="1883286" y="2462595"/>
              <a:ext cx="2416810" cy="414020"/>
            </a:xfrm>
            <a:prstGeom prst="rect">
              <a:avLst/>
            </a:prstGeom>
          </p:spPr>
          <p:txBody>
            <a:bodyPr wrap="none">
              <a:spAutoFit/>
            </a:bodyPr>
            <a:lstStyle/>
            <a:p>
              <a:r>
                <a:rPr lang="en-US" altLang="zh-CN" sz="2100" spc="225" dirty="0">
                  <a:solidFill>
                    <a:schemeClr val="bg1"/>
                  </a:solidFill>
                  <a:latin typeface="微软雅黑" panose="020B0503020204020204" pitchFamily="34" charset="-122"/>
                  <a:ea typeface="微软雅黑" panose="020B0503020204020204" pitchFamily="34" charset="-122"/>
                </a:rPr>
                <a:t>3.1</a:t>
              </a:r>
              <a:r>
                <a:rPr lang="zh-CN" altLang="en-US" sz="2100" spc="225" dirty="0">
                  <a:solidFill>
                    <a:schemeClr val="bg1"/>
                  </a:solidFill>
                  <a:latin typeface="微软雅黑" panose="020B0503020204020204" pitchFamily="34" charset="-122"/>
                  <a:ea typeface="微软雅黑" panose="020B0503020204020204" pitchFamily="34" charset="-122"/>
                </a:rPr>
                <a:t>　变量与常量</a:t>
              </a:r>
              <a:endParaRPr lang="en-US" altLang="zh-CN" sz="2100" spc="225" dirty="0">
                <a:solidFill>
                  <a:schemeClr val="bg1"/>
                </a:solidFill>
                <a:latin typeface="微软雅黑" panose="020B0503020204020204" pitchFamily="34" charset="-122"/>
                <a:ea typeface="微软雅黑" panose="020B0503020204020204" pitchFamily="34" charset="-122"/>
              </a:endParaRPr>
            </a:p>
          </p:txBody>
        </p:sp>
      </p:grpSp>
      <p:grpSp>
        <p:nvGrpSpPr>
          <p:cNvPr id="68" name="组合 67"/>
          <p:cNvGrpSpPr/>
          <p:nvPr/>
        </p:nvGrpSpPr>
        <p:grpSpPr>
          <a:xfrm>
            <a:off x="1751096" y="2696479"/>
            <a:ext cx="5693399" cy="426278"/>
            <a:chOff x="1807265" y="2935089"/>
            <a:chExt cx="5693399" cy="426278"/>
          </a:xfrm>
        </p:grpSpPr>
        <p:sp>
          <p:nvSpPr>
            <p:cNvPr id="49"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矩形 49"/>
            <p:cNvSpPr/>
            <p:nvPr/>
          </p:nvSpPr>
          <p:spPr>
            <a:xfrm>
              <a:off x="1881814" y="2945869"/>
              <a:ext cx="2143536"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3.2</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数据结构</a:t>
              </a:r>
            </a:p>
          </p:txBody>
        </p:sp>
      </p:gr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6" name="组合 25"/>
          <p:cNvGrpSpPr/>
          <p:nvPr/>
        </p:nvGrpSpPr>
        <p:grpSpPr>
          <a:xfrm>
            <a:off x="1762816" y="3327191"/>
            <a:ext cx="5693399" cy="426278"/>
            <a:chOff x="1807265" y="2935089"/>
            <a:chExt cx="5693399" cy="426278"/>
          </a:xfrm>
        </p:grpSpPr>
        <p:sp>
          <p:nvSpPr>
            <p:cNvPr id="27" name="圆角矩形 26"/>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 name="矩形 27"/>
            <p:cNvSpPr/>
            <p:nvPr/>
          </p:nvSpPr>
          <p:spPr>
            <a:xfrm>
              <a:off x="1881814" y="2945869"/>
              <a:ext cx="5125121"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3.3</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zh-CN" sz="2100" spc="225" dirty="0">
                  <a:solidFill>
                    <a:schemeClr val="tx1">
                      <a:lumMod val="75000"/>
                      <a:lumOff val="25000"/>
                    </a:schemeClr>
                  </a:solidFill>
                  <a:latin typeface="微软雅黑" panose="020B0503020204020204" pitchFamily="34" charset="-122"/>
                </a:rPr>
                <a:t>用于数据处理和转换的常用函数</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92757867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2172390" cy="415498"/>
          </a:xfrm>
          <a:prstGeom prst="rect">
            <a:avLst/>
          </a:prstGeom>
          <a:noFill/>
        </p:spPr>
        <p:txBody>
          <a:bodyPr wrap="none" rtlCol="0">
            <a:spAutoFit/>
          </a:bodyPr>
          <a:lstStyle/>
          <a:p>
            <a:r>
              <a:rPr lang="en-US" altLang="zh-CN" sz="2100" b="1" spc="225" dirty="0">
                <a:solidFill>
                  <a:prstClr val="white"/>
                </a:solidFill>
              </a:rPr>
              <a:t>3.1</a:t>
            </a:r>
            <a:r>
              <a:rPr lang="zh-CN" altLang="en-US" sz="2100" b="1" spc="225" dirty="0">
                <a:solidFill>
                  <a:prstClr val="white"/>
                </a:solidFill>
              </a:rPr>
              <a:t>变量与常量</a:t>
            </a: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401867" y="234392"/>
            <a:ext cx="1433830" cy="299085"/>
          </a:xfrm>
          <a:prstGeom prst="rect">
            <a:avLst/>
          </a:prstGeom>
          <a:noFill/>
        </p:spPr>
        <p:txBody>
          <a:bodyPr wrap="none" rtlCol="0">
            <a:spAutoFit/>
          </a:bodyPr>
          <a:lstStyle/>
          <a:p>
            <a:r>
              <a:rPr lang="zh-CN" altLang="en-US" sz="1350" dirty="0">
                <a:solidFill>
                  <a:prstClr val="white"/>
                </a:solidFill>
              </a:rPr>
              <a:t>第三章 数据类型</a:t>
            </a:r>
          </a:p>
        </p:txBody>
      </p:sp>
      <p:sp>
        <p:nvSpPr>
          <p:cNvPr id="14" name="Rectangle 1"/>
          <p:cNvSpPr>
            <a:spLocks noChangeArrowheads="1"/>
          </p:cNvSpPr>
          <p:nvPr/>
        </p:nvSpPr>
        <p:spPr bwMode="auto">
          <a:xfrm>
            <a:off x="605978" y="1346879"/>
            <a:ext cx="7947179"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304800"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algn="just"/>
            <a:r>
              <a:rPr lang="en-US" altLang="zh-CN" sz="2000" dirty="0">
                <a:solidFill>
                  <a:schemeClr val="tx1">
                    <a:lumMod val="75000"/>
                    <a:lumOff val="25000"/>
                  </a:schemeClr>
                </a:solidFill>
              </a:rPr>
              <a:t>R</a:t>
            </a:r>
            <a:r>
              <a:rPr lang="zh-CN" altLang="zh-CN" sz="2000" dirty="0">
                <a:solidFill>
                  <a:schemeClr val="tx1">
                    <a:lumMod val="75000"/>
                    <a:lumOff val="25000"/>
                  </a:schemeClr>
                </a:solidFill>
              </a:rPr>
              <a:t>语言是面向对象的。面向对象的理论一两句话说不清楚，但对于数据至少应该了解三个方面。</a:t>
            </a:r>
          </a:p>
          <a:p>
            <a:pPr algn="just"/>
            <a:r>
              <a:rPr lang="en-US" altLang="zh-CN" sz="2000" dirty="0">
                <a:solidFill>
                  <a:schemeClr val="tx1">
                    <a:lumMod val="75000"/>
                    <a:lumOff val="25000"/>
                  </a:schemeClr>
                </a:solidFill>
              </a:rPr>
              <a:t>(1)R</a:t>
            </a:r>
            <a:r>
              <a:rPr lang="zh-CN" altLang="zh-CN" sz="2000" dirty="0">
                <a:solidFill>
                  <a:schemeClr val="tx1">
                    <a:lumMod val="75000"/>
                    <a:lumOff val="25000"/>
                  </a:schemeClr>
                </a:solidFill>
              </a:rPr>
              <a:t>能处理的一切（包括数据、函数、公式、图表、包等）都称为</a:t>
            </a:r>
            <a:r>
              <a:rPr lang="en-US" altLang="zh-CN" sz="2000" dirty="0">
                <a:solidFill>
                  <a:schemeClr val="tx1">
                    <a:lumMod val="75000"/>
                    <a:lumOff val="25000"/>
                  </a:schemeClr>
                </a:solidFill>
              </a:rPr>
              <a:t>object</a:t>
            </a:r>
            <a:r>
              <a:rPr lang="zh-CN" altLang="zh-CN" sz="2000" dirty="0">
                <a:solidFill>
                  <a:schemeClr val="tx1">
                    <a:lumMod val="75000"/>
                    <a:lumOff val="25000"/>
                  </a:schemeClr>
                </a:solidFill>
              </a:rPr>
              <a:t>。</a:t>
            </a:r>
          </a:p>
          <a:p>
            <a:pPr algn="just"/>
            <a:r>
              <a:rPr lang="en-US" altLang="zh-CN" sz="2000" dirty="0">
                <a:solidFill>
                  <a:schemeClr val="tx1">
                    <a:lumMod val="75000"/>
                    <a:lumOff val="25000"/>
                  </a:schemeClr>
                </a:solidFill>
              </a:rPr>
              <a:t>(2)</a:t>
            </a:r>
            <a:r>
              <a:rPr lang="zh-CN" altLang="zh-CN" sz="2000" dirty="0">
                <a:solidFill>
                  <a:schemeClr val="tx1">
                    <a:lumMod val="75000"/>
                    <a:lumOff val="25000"/>
                  </a:schemeClr>
                </a:solidFill>
              </a:rPr>
              <a:t>类。一个</a:t>
            </a:r>
            <a:r>
              <a:rPr lang="en-US" altLang="zh-CN" sz="2000" dirty="0">
                <a:solidFill>
                  <a:schemeClr val="tx1">
                    <a:lumMod val="75000"/>
                    <a:lumOff val="25000"/>
                  </a:schemeClr>
                </a:solidFill>
              </a:rPr>
              <a:t>object</a:t>
            </a:r>
            <a:r>
              <a:rPr lang="zh-CN" altLang="zh-CN" sz="2000" dirty="0">
                <a:solidFill>
                  <a:schemeClr val="tx1">
                    <a:lumMod val="75000"/>
                    <a:lumOff val="25000"/>
                  </a:schemeClr>
                </a:solidFill>
              </a:rPr>
              <a:t>都应该能找到它所归属的某个类（</a:t>
            </a:r>
            <a:r>
              <a:rPr lang="en-US" altLang="zh-CN" sz="2000" dirty="0">
                <a:solidFill>
                  <a:schemeClr val="tx1">
                    <a:lumMod val="75000"/>
                    <a:lumOff val="25000"/>
                  </a:schemeClr>
                </a:solidFill>
              </a:rPr>
              <a:t>class</a:t>
            </a:r>
            <a:r>
              <a:rPr lang="zh-CN" altLang="zh-CN" sz="2000" dirty="0">
                <a:solidFill>
                  <a:schemeClr val="tx1">
                    <a:lumMod val="75000"/>
                    <a:lumOff val="25000"/>
                  </a:schemeClr>
                </a:solidFill>
              </a:rPr>
              <a:t>）。</a:t>
            </a:r>
            <a:r>
              <a:rPr lang="en-US" altLang="zh-CN" sz="2000" dirty="0">
                <a:solidFill>
                  <a:schemeClr val="tx1">
                    <a:lumMod val="75000"/>
                    <a:lumOff val="25000"/>
                  </a:schemeClr>
                </a:solidFill>
              </a:rPr>
              <a:t>“</a:t>
            </a:r>
            <a:r>
              <a:rPr lang="zh-CN" altLang="zh-CN" sz="2000" dirty="0">
                <a:solidFill>
                  <a:schemeClr val="tx1">
                    <a:lumMod val="75000"/>
                    <a:lumOff val="25000"/>
                  </a:schemeClr>
                </a:solidFill>
              </a:rPr>
              <a:t>类</a:t>
            </a:r>
            <a:r>
              <a:rPr lang="en-US" altLang="zh-CN" sz="2000" dirty="0">
                <a:solidFill>
                  <a:schemeClr val="tx1">
                    <a:lumMod val="75000"/>
                    <a:lumOff val="25000"/>
                  </a:schemeClr>
                </a:solidFill>
              </a:rPr>
              <a:t>”</a:t>
            </a:r>
            <a:r>
              <a:rPr lang="zh-CN" altLang="zh-CN" sz="2000" dirty="0">
                <a:solidFill>
                  <a:schemeClr val="tx1">
                    <a:lumMod val="75000"/>
                    <a:lumOff val="25000"/>
                  </a:schemeClr>
                </a:solidFill>
              </a:rPr>
              <a:t>是抽象的概念，一个类至少有一个特征是这类数据所共有的。根据应用需求、目的等不同可以定义不同的类。比如，做生物信息的可以定义出</a:t>
            </a:r>
            <a:r>
              <a:rPr lang="en-US" altLang="zh-CN" sz="2000" dirty="0">
                <a:solidFill>
                  <a:schemeClr val="tx1">
                    <a:lumMod val="75000"/>
                    <a:lumOff val="25000"/>
                  </a:schemeClr>
                </a:solidFill>
              </a:rPr>
              <a:t>DNA</a:t>
            </a:r>
            <a:r>
              <a:rPr lang="zh-CN" altLang="zh-CN" sz="2000" dirty="0">
                <a:solidFill>
                  <a:schemeClr val="tx1">
                    <a:lumMod val="75000"/>
                    <a:lumOff val="25000"/>
                  </a:schemeClr>
                </a:solidFill>
              </a:rPr>
              <a:t>类、</a:t>
            </a:r>
            <a:r>
              <a:rPr lang="en-US" altLang="zh-CN" sz="2000" dirty="0">
                <a:solidFill>
                  <a:schemeClr val="tx1">
                    <a:lumMod val="75000"/>
                    <a:lumOff val="25000"/>
                  </a:schemeClr>
                </a:solidFill>
              </a:rPr>
              <a:t>RNA</a:t>
            </a:r>
            <a:r>
              <a:rPr lang="zh-CN" altLang="zh-CN" sz="2000" dirty="0">
                <a:solidFill>
                  <a:schemeClr val="tx1">
                    <a:lumMod val="75000"/>
                    <a:lumOff val="25000"/>
                  </a:schemeClr>
                </a:solidFill>
              </a:rPr>
              <a:t>类，为了高效处理这类数据，定义这些类是非常必要的。所以，</a:t>
            </a:r>
            <a:r>
              <a:rPr lang="en-US" altLang="zh-CN" sz="2000" dirty="0">
                <a:solidFill>
                  <a:schemeClr val="tx1">
                    <a:lumMod val="75000"/>
                    <a:lumOff val="25000"/>
                  </a:schemeClr>
                </a:solidFill>
              </a:rPr>
              <a:t>R</a:t>
            </a:r>
            <a:r>
              <a:rPr lang="zh-CN" altLang="zh-CN" sz="2000" dirty="0">
                <a:solidFill>
                  <a:schemeClr val="tx1">
                    <a:lumMod val="75000"/>
                    <a:lumOff val="25000"/>
                  </a:schemeClr>
                </a:solidFill>
              </a:rPr>
              <a:t>里面有很多的</a:t>
            </a:r>
            <a:r>
              <a:rPr lang="en-US" altLang="zh-CN" sz="2000" dirty="0">
                <a:solidFill>
                  <a:schemeClr val="tx1">
                    <a:lumMod val="75000"/>
                    <a:lumOff val="25000"/>
                  </a:schemeClr>
                </a:solidFill>
              </a:rPr>
              <a:t>“</a:t>
            </a:r>
            <a:r>
              <a:rPr lang="zh-CN" altLang="zh-CN" sz="2000" dirty="0">
                <a:solidFill>
                  <a:schemeClr val="tx1">
                    <a:lumMod val="75000"/>
                    <a:lumOff val="25000"/>
                  </a:schemeClr>
                </a:solidFill>
              </a:rPr>
              <a:t>类</a:t>
            </a:r>
            <a:r>
              <a:rPr lang="en-US" altLang="zh-CN" sz="2000" dirty="0">
                <a:solidFill>
                  <a:schemeClr val="tx1">
                    <a:lumMod val="75000"/>
                    <a:lumOff val="25000"/>
                  </a:schemeClr>
                </a:solidFill>
              </a:rPr>
              <a:t>”</a:t>
            </a:r>
            <a:r>
              <a:rPr lang="zh-CN" altLang="zh-CN" sz="2000" dirty="0">
                <a:solidFill>
                  <a:schemeClr val="tx1">
                    <a:lumMod val="75000"/>
                    <a:lumOff val="25000"/>
                  </a:schemeClr>
                </a:solidFill>
              </a:rPr>
              <a:t>。</a:t>
            </a:r>
          </a:p>
          <a:p>
            <a:pPr algn="just"/>
            <a:r>
              <a:rPr lang="en-US" altLang="zh-CN" sz="2000" dirty="0">
                <a:solidFill>
                  <a:schemeClr val="tx1">
                    <a:lumMod val="75000"/>
                    <a:lumOff val="25000"/>
                  </a:schemeClr>
                </a:solidFill>
              </a:rPr>
              <a:t>(3)</a:t>
            </a:r>
            <a:r>
              <a:rPr lang="zh-CN" altLang="zh-CN" sz="2000" dirty="0">
                <a:solidFill>
                  <a:schemeClr val="tx1">
                    <a:lumMod val="75000"/>
                    <a:lumOff val="25000"/>
                  </a:schemeClr>
                </a:solidFill>
              </a:rPr>
              <a:t>类型。</a:t>
            </a:r>
          </a:p>
          <a:p>
            <a:pPr algn="just"/>
            <a:r>
              <a:rPr lang="zh-CN" altLang="zh-CN" sz="2000" dirty="0">
                <a:solidFill>
                  <a:schemeClr val="tx1">
                    <a:lumMod val="75000"/>
                    <a:lumOff val="25000"/>
                  </a:schemeClr>
                </a:solidFill>
              </a:rPr>
              <a:t>类型是类的实例，我们不可能也没必要去了解所有的</a:t>
            </a:r>
            <a:r>
              <a:rPr lang="en-US" altLang="zh-CN" sz="2000" dirty="0">
                <a:solidFill>
                  <a:schemeClr val="tx1">
                    <a:lumMod val="75000"/>
                    <a:lumOff val="25000"/>
                  </a:schemeClr>
                </a:solidFill>
              </a:rPr>
              <a:t>“</a:t>
            </a:r>
            <a:r>
              <a:rPr lang="zh-CN" altLang="zh-CN" sz="2000" dirty="0">
                <a:solidFill>
                  <a:schemeClr val="tx1">
                    <a:lumMod val="75000"/>
                    <a:lumOff val="25000"/>
                  </a:schemeClr>
                </a:solidFill>
              </a:rPr>
              <a:t>类</a:t>
            </a:r>
            <a:r>
              <a:rPr lang="en-US" altLang="zh-CN" sz="2000" dirty="0">
                <a:solidFill>
                  <a:schemeClr val="tx1">
                    <a:lumMod val="75000"/>
                    <a:lumOff val="25000"/>
                  </a:schemeClr>
                </a:solidFill>
              </a:rPr>
              <a:t>”</a:t>
            </a:r>
            <a:r>
              <a:rPr lang="zh-CN" altLang="zh-CN" sz="2000" dirty="0">
                <a:solidFill>
                  <a:schemeClr val="tx1">
                    <a:lumMod val="75000"/>
                    <a:lumOff val="25000"/>
                  </a:schemeClr>
                </a:solidFill>
              </a:rPr>
              <a:t>，但</a:t>
            </a:r>
            <a:r>
              <a:rPr lang="en-US" altLang="zh-CN" sz="2000" dirty="0">
                <a:solidFill>
                  <a:schemeClr val="tx1">
                    <a:lumMod val="75000"/>
                    <a:lumOff val="25000"/>
                  </a:schemeClr>
                </a:solidFill>
              </a:rPr>
              <a:t>R</a:t>
            </a:r>
            <a:r>
              <a:rPr lang="zh-CN" altLang="zh-CN" sz="2000" dirty="0">
                <a:solidFill>
                  <a:schemeClr val="tx1">
                    <a:lumMod val="75000"/>
                    <a:lumOff val="25000"/>
                  </a:schemeClr>
                </a:solidFill>
              </a:rPr>
              <a:t>语言定义的一些基本数据类型得需要我们了解，而且得较详细地了解。这包括向量、因子、矩阵、列表、数据框和一些特殊的数据类型。</a:t>
            </a:r>
          </a:p>
          <a:p>
            <a:pPr marL="0" marR="0" lvl="0" indent="304800" algn="just"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dirty="0">
                <a:ln>
                  <a:noFill/>
                </a:ln>
                <a:solidFill>
                  <a:schemeClr val="tx1">
                    <a:lumMod val="75000"/>
                    <a:lumOff val="25000"/>
                  </a:schemeClr>
                </a:solidFill>
                <a:effectLst/>
                <a:latin typeface="仿宋" panose="02010609060101010101" pitchFamily="49" charset="-122"/>
                <a:ea typeface="仿宋" panose="02010609060101010101" pitchFamily="49" charset="-122"/>
                <a:cs typeface="黑体" panose="02010609060101010101" pitchFamily="49" charset="-122"/>
              </a:rPr>
              <a:t>。</a:t>
            </a:r>
          </a:p>
        </p:txBody>
      </p:sp>
    </p:spTree>
    <p:extLst>
      <p:ext uri="{BB962C8B-B14F-4D97-AF65-F5344CB8AC3E}">
        <p14:creationId xmlns:p14="http://schemas.microsoft.com/office/powerpoint/2010/main" val="169356334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TextBox 10"/>
          <p:cNvSpPr txBox="1"/>
          <p:nvPr/>
        </p:nvSpPr>
        <p:spPr>
          <a:xfrm>
            <a:off x="541465" y="1327617"/>
            <a:ext cx="8047836" cy="1938992"/>
          </a:xfrm>
          <a:prstGeom prst="rect">
            <a:avLst/>
          </a:prstGeom>
          <a:noFill/>
        </p:spPr>
        <p:txBody>
          <a:bodyPr wrap="square" rtlCol="0">
            <a:spAutoFit/>
          </a:bodyPr>
          <a:lstStyle/>
          <a:p>
            <a:r>
              <a:rPr lang="en-US" altLang="zh-CN" sz="2000" dirty="0"/>
              <a:t>      </a:t>
            </a:r>
            <a:r>
              <a:rPr lang="en-US" altLang="zh-CN" sz="2000" dirty="0">
                <a:solidFill>
                  <a:schemeClr val="tx1">
                    <a:lumMod val="75000"/>
                    <a:lumOff val="25000"/>
                  </a:schemeClr>
                </a:solidFill>
              </a:rPr>
              <a:t> </a:t>
            </a:r>
            <a:r>
              <a:rPr lang="zh-CN" altLang="zh-CN" sz="2000" dirty="0">
                <a:solidFill>
                  <a:schemeClr val="tx1">
                    <a:lumMod val="75000"/>
                    <a:lumOff val="25000"/>
                  </a:schemeClr>
                </a:solidFill>
              </a:rPr>
              <a:t>不同的行业对于</a:t>
            </a:r>
            <a:r>
              <a:rPr lang="zh-CN" altLang="en-US" sz="2000" dirty="0">
                <a:solidFill>
                  <a:schemeClr val="tx1">
                    <a:lumMod val="75000"/>
                    <a:lumOff val="25000"/>
                  </a:schemeClr>
                </a:solidFill>
              </a:rPr>
              <a:t>下</a:t>
            </a:r>
            <a:r>
              <a:rPr lang="zh-CN" altLang="zh-CN" sz="2000" dirty="0">
                <a:solidFill>
                  <a:schemeClr val="tx1">
                    <a:lumMod val="75000"/>
                    <a:lumOff val="25000"/>
                  </a:schemeClr>
                </a:solidFill>
              </a:rPr>
              <a:t>表</a:t>
            </a:r>
            <a:r>
              <a:rPr lang="en-US" altLang="zh-CN" sz="2000" dirty="0">
                <a:solidFill>
                  <a:schemeClr val="tx1">
                    <a:lumMod val="75000"/>
                    <a:lumOff val="25000"/>
                  </a:schemeClr>
                </a:solidFill>
              </a:rPr>
              <a:t>1</a:t>
            </a:r>
            <a:r>
              <a:rPr lang="zh-CN" altLang="zh-CN" sz="2000" dirty="0">
                <a:solidFill>
                  <a:schemeClr val="tx1">
                    <a:lumMod val="75000"/>
                    <a:lumOff val="25000"/>
                  </a:schemeClr>
                </a:solidFill>
              </a:rPr>
              <a:t>给出的数据（数据集）的行和列叫法不同。</a:t>
            </a:r>
            <a:endParaRPr lang="en-US" altLang="zh-CN" sz="2000" dirty="0">
              <a:solidFill>
                <a:schemeClr val="tx1">
                  <a:lumMod val="75000"/>
                  <a:lumOff val="25000"/>
                </a:schemeClr>
              </a:solidFill>
            </a:endParaRPr>
          </a:p>
          <a:p>
            <a:r>
              <a:rPr lang="en-US" altLang="zh-CN" sz="2000" dirty="0">
                <a:solidFill>
                  <a:schemeClr val="tx1">
                    <a:lumMod val="75000"/>
                    <a:lumOff val="25000"/>
                  </a:schemeClr>
                </a:solidFill>
              </a:rPr>
              <a:t>        </a:t>
            </a:r>
            <a:r>
              <a:rPr lang="zh-CN" altLang="zh-CN" sz="2000" dirty="0">
                <a:solidFill>
                  <a:schemeClr val="tx1">
                    <a:lumMod val="75000"/>
                    <a:lumOff val="25000"/>
                  </a:schemeClr>
                </a:solidFill>
              </a:rPr>
              <a:t>统计学家称它们为观测（</a:t>
            </a:r>
            <a:r>
              <a:rPr lang="en-US" altLang="zh-CN" sz="2000" dirty="0">
                <a:solidFill>
                  <a:schemeClr val="tx1">
                    <a:lumMod val="75000"/>
                    <a:lumOff val="25000"/>
                  </a:schemeClr>
                </a:solidFill>
              </a:rPr>
              <a:t>observation</a:t>
            </a:r>
            <a:r>
              <a:rPr lang="zh-CN" altLang="zh-CN" sz="2000" dirty="0">
                <a:solidFill>
                  <a:schemeClr val="tx1">
                    <a:lumMod val="75000"/>
                    <a:lumOff val="25000"/>
                  </a:schemeClr>
                </a:solidFill>
              </a:rPr>
              <a:t>）和变量（</a:t>
            </a:r>
            <a:r>
              <a:rPr lang="en-US" altLang="zh-CN" sz="2000" dirty="0">
                <a:solidFill>
                  <a:schemeClr val="tx1">
                    <a:lumMod val="75000"/>
                    <a:lumOff val="25000"/>
                  </a:schemeClr>
                </a:solidFill>
              </a:rPr>
              <a:t>variable</a:t>
            </a:r>
            <a:r>
              <a:rPr lang="zh-CN" altLang="zh-CN" sz="2000" dirty="0">
                <a:solidFill>
                  <a:schemeClr val="tx1">
                    <a:lumMod val="75000"/>
                    <a:lumOff val="25000"/>
                  </a:schemeClr>
                </a:solidFill>
              </a:rPr>
              <a:t>），</a:t>
            </a:r>
            <a:endParaRPr lang="en-US" altLang="zh-CN" sz="2000" dirty="0">
              <a:solidFill>
                <a:schemeClr val="tx1">
                  <a:lumMod val="75000"/>
                  <a:lumOff val="25000"/>
                </a:schemeClr>
              </a:solidFill>
            </a:endParaRPr>
          </a:p>
          <a:p>
            <a:r>
              <a:rPr lang="en-US" altLang="zh-CN" sz="2000" dirty="0">
                <a:solidFill>
                  <a:schemeClr val="tx1">
                    <a:lumMod val="75000"/>
                    <a:lumOff val="25000"/>
                  </a:schemeClr>
                </a:solidFill>
              </a:rPr>
              <a:t>        </a:t>
            </a:r>
            <a:r>
              <a:rPr lang="zh-CN" altLang="zh-CN" sz="2000" dirty="0">
                <a:solidFill>
                  <a:schemeClr val="tx1">
                    <a:lumMod val="75000"/>
                    <a:lumOff val="25000"/>
                  </a:schemeClr>
                </a:solidFill>
              </a:rPr>
              <a:t>数据库分析师则称其为记录（</a:t>
            </a:r>
            <a:r>
              <a:rPr lang="en-US" altLang="zh-CN" sz="2000" dirty="0">
                <a:solidFill>
                  <a:schemeClr val="tx1">
                    <a:lumMod val="75000"/>
                    <a:lumOff val="25000"/>
                  </a:schemeClr>
                </a:solidFill>
              </a:rPr>
              <a:t>record</a:t>
            </a:r>
            <a:r>
              <a:rPr lang="zh-CN" altLang="zh-CN" sz="2000" dirty="0">
                <a:solidFill>
                  <a:schemeClr val="tx1">
                    <a:lumMod val="75000"/>
                    <a:lumOff val="25000"/>
                  </a:schemeClr>
                </a:solidFill>
              </a:rPr>
              <a:t>）和字段（</a:t>
            </a:r>
            <a:r>
              <a:rPr lang="en-US" altLang="zh-CN" sz="2000" dirty="0">
                <a:solidFill>
                  <a:schemeClr val="tx1">
                    <a:lumMod val="75000"/>
                    <a:lumOff val="25000"/>
                  </a:schemeClr>
                </a:solidFill>
              </a:rPr>
              <a:t>field</a:t>
            </a:r>
            <a:r>
              <a:rPr lang="zh-CN" altLang="zh-CN" sz="2000" dirty="0">
                <a:solidFill>
                  <a:schemeClr val="tx1">
                    <a:lumMod val="75000"/>
                    <a:lumOff val="25000"/>
                  </a:schemeClr>
                </a:solidFill>
              </a:rPr>
              <a:t>），</a:t>
            </a:r>
            <a:endParaRPr lang="en-US" altLang="zh-CN" sz="2000" dirty="0">
              <a:solidFill>
                <a:schemeClr val="tx1">
                  <a:lumMod val="75000"/>
                  <a:lumOff val="25000"/>
                </a:schemeClr>
              </a:solidFill>
            </a:endParaRPr>
          </a:p>
          <a:p>
            <a:r>
              <a:rPr lang="en-US" altLang="zh-CN" sz="2000" dirty="0">
                <a:solidFill>
                  <a:schemeClr val="tx1">
                    <a:lumMod val="75000"/>
                    <a:lumOff val="25000"/>
                  </a:schemeClr>
                </a:solidFill>
              </a:rPr>
              <a:t>        </a:t>
            </a:r>
            <a:r>
              <a:rPr lang="zh-CN" altLang="zh-CN" sz="2000" dirty="0">
                <a:solidFill>
                  <a:schemeClr val="tx1">
                    <a:lumMod val="75000"/>
                    <a:lumOff val="25000"/>
                  </a:schemeClr>
                </a:solidFill>
              </a:rPr>
              <a:t>数据挖掘</a:t>
            </a:r>
            <a:r>
              <a:rPr lang="en-US" altLang="zh-CN" sz="2000" dirty="0">
                <a:solidFill>
                  <a:schemeClr val="tx1">
                    <a:lumMod val="75000"/>
                    <a:lumOff val="25000"/>
                  </a:schemeClr>
                </a:solidFill>
              </a:rPr>
              <a:t>/</a:t>
            </a:r>
            <a:r>
              <a:rPr lang="zh-CN" altLang="zh-CN" sz="2000" dirty="0">
                <a:solidFill>
                  <a:schemeClr val="tx1">
                    <a:lumMod val="75000"/>
                    <a:lumOff val="25000"/>
                  </a:schemeClr>
                </a:solidFill>
              </a:rPr>
              <a:t>机器学习学科的研究者则把它们叫作示例（</a:t>
            </a:r>
            <a:r>
              <a:rPr lang="en-US" altLang="zh-CN" sz="2000" dirty="0">
                <a:solidFill>
                  <a:schemeClr val="tx1">
                    <a:lumMod val="75000"/>
                    <a:lumOff val="25000"/>
                  </a:schemeClr>
                </a:solidFill>
              </a:rPr>
              <a:t>example</a:t>
            </a:r>
            <a:r>
              <a:rPr lang="zh-CN" altLang="zh-CN" sz="2000" dirty="0">
                <a:solidFill>
                  <a:schemeClr val="tx1">
                    <a:lumMod val="75000"/>
                    <a:lumOff val="25000"/>
                  </a:schemeClr>
                </a:solidFill>
              </a:rPr>
              <a:t>）和属性（</a:t>
            </a:r>
            <a:r>
              <a:rPr lang="en-US" altLang="zh-CN" sz="2000" dirty="0">
                <a:solidFill>
                  <a:schemeClr val="tx1">
                    <a:lumMod val="75000"/>
                    <a:lumOff val="25000"/>
                  </a:schemeClr>
                </a:solidFill>
              </a:rPr>
              <a:t>attribute</a:t>
            </a:r>
            <a:r>
              <a:rPr lang="zh-CN" altLang="zh-CN" sz="2000" dirty="0">
                <a:solidFill>
                  <a:schemeClr val="tx1">
                    <a:lumMod val="75000"/>
                    <a:lumOff val="25000"/>
                  </a:schemeClr>
                </a:solidFill>
              </a:rPr>
              <a:t>）。</a:t>
            </a:r>
            <a:endParaRPr lang="en-US" altLang="zh-CN" sz="2000" dirty="0">
              <a:solidFill>
                <a:schemeClr val="tx1">
                  <a:lumMod val="75000"/>
                  <a:lumOff val="25000"/>
                </a:schemeClr>
              </a:solidFill>
            </a:endParaRPr>
          </a:p>
          <a:p>
            <a:r>
              <a:rPr lang="en-US" altLang="zh-CN" sz="2000" dirty="0">
                <a:solidFill>
                  <a:schemeClr val="tx1">
                    <a:lumMod val="75000"/>
                    <a:lumOff val="25000"/>
                  </a:schemeClr>
                </a:solidFill>
              </a:rPr>
              <a:t>        </a:t>
            </a:r>
            <a:r>
              <a:rPr lang="zh-CN" altLang="zh-CN" sz="2000" dirty="0">
                <a:solidFill>
                  <a:schemeClr val="tx1">
                    <a:lumMod val="75000"/>
                    <a:lumOff val="25000"/>
                  </a:schemeClr>
                </a:solidFill>
              </a:rPr>
              <a:t>在本</a:t>
            </a:r>
            <a:r>
              <a:rPr lang="zh-CN" altLang="en-US" sz="2000" dirty="0">
                <a:solidFill>
                  <a:schemeClr val="tx1">
                    <a:lumMod val="75000"/>
                    <a:lumOff val="25000"/>
                  </a:schemeClr>
                </a:solidFill>
              </a:rPr>
              <a:t>课程</a:t>
            </a:r>
            <a:r>
              <a:rPr lang="zh-CN" altLang="zh-CN" sz="2000" dirty="0">
                <a:solidFill>
                  <a:schemeClr val="tx1">
                    <a:lumMod val="75000"/>
                    <a:lumOff val="25000"/>
                  </a:schemeClr>
                </a:solidFill>
              </a:rPr>
              <a:t>中使用：观测和变量。</a:t>
            </a:r>
          </a:p>
        </p:txBody>
      </p:sp>
      <p:grpSp>
        <p:nvGrpSpPr>
          <p:cNvPr id="16" name="组合 15"/>
          <p:cNvGrpSpPr/>
          <p:nvPr/>
        </p:nvGrpSpPr>
        <p:grpSpPr>
          <a:xfrm>
            <a:off x="-1" y="-2439"/>
            <a:ext cx="9145786" cy="718410"/>
            <a:chOff x="-1" y="190175"/>
            <a:chExt cx="9145786" cy="525795"/>
          </a:xfrm>
        </p:grpSpPr>
        <p:sp>
          <p:nvSpPr>
            <p:cNvPr id="17" name="任意多边形 16"/>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8" name="任意多边形 17"/>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9" name="任意多边形 18"/>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0" name="文本框 6"/>
          <p:cNvSpPr txBox="1"/>
          <p:nvPr/>
        </p:nvSpPr>
        <p:spPr>
          <a:xfrm>
            <a:off x="452232" y="173917"/>
            <a:ext cx="1874231" cy="415498"/>
          </a:xfrm>
          <a:prstGeom prst="rect">
            <a:avLst/>
          </a:prstGeom>
          <a:noFill/>
        </p:spPr>
        <p:txBody>
          <a:bodyPr wrap="none" rtlCol="0">
            <a:spAutoFit/>
          </a:bodyPr>
          <a:lstStyle/>
          <a:p>
            <a:r>
              <a:rPr lang="en-US" altLang="zh-CN" sz="2100" b="1" spc="225" dirty="0">
                <a:solidFill>
                  <a:prstClr val="white"/>
                </a:solidFill>
              </a:rPr>
              <a:t>2.1</a:t>
            </a:r>
            <a:r>
              <a:rPr lang="zh-CN" altLang="en-US" sz="2100" b="1" spc="225" dirty="0">
                <a:solidFill>
                  <a:prstClr val="white"/>
                </a:solidFill>
              </a:rPr>
              <a:t>新手上路</a:t>
            </a:r>
          </a:p>
        </p:txBody>
      </p:sp>
      <p:sp>
        <p:nvSpPr>
          <p:cNvPr id="21"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2" name="文本框 27"/>
          <p:cNvSpPr txBox="1"/>
          <p:nvPr/>
        </p:nvSpPr>
        <p:spPr>
          <a:xfrm>
            <a:off x="6401867" y="234392"/>
            <a:ext cx="1561646" cy="300082"/>
          </a:xfrm>
          <a:prstGeom prst="rect">
            <a:avLst/>
          </a:prstGeom>
          <a:noFill/>
        </p:spPr>
        <p:txBody>
          <a:bodyPr wrap="none" rtlCol="0">
            <a:spAutoFit/>
          </a:bodyPr>
          <a:lstStyle/>
          <a:p>
            <a:r>
              <a:rPr lang="zh-CN" altLang="en-US" sz="1350" dirty="0">
                <a:solidFill>
                  <a:prstClr val="white"/>
                </a:solidFill>
              </a:rPr>
              <a:t>第二章 </a:t>
            </a:r>
            <a:r>
              <a:rPr lang="en-US" altLang="zh-CN" sz="1350" dirty="0">
                <a:solidFill>
                  <a:prstClr val="white"/>
                </a:solidFill>
              </a:rPr>
              <a:t>R</a:t>
            </a:r>
            <a:r>
              <a:rPr lang="zh-CN" altLang="en-US" sz="1350" dirty="0">
                <a:solidFill>
                  <a:prstClr val="white"/>
                </a:solidFill>
              </a:rPr>
              <a:t>语言入门</a:t>
            </a:r>
          </a:p>
        </p:txBody>
      </p:sp>
      <p:grpSp>
        <p:nvGrpSpPr>
          <p:cNvPr id="23" name="组合 22"/>
          <p:cNvGrpSpPr/>
          <p:nvPr/>
        </p:nvGrpSpPr>
        <p:grpSpPr>
          <a:xfrm>
            <a:off x="-1" y="-2439"/>
            <a:ext cx="9145786" cy="718410"/>
            <a:chOff x="-1" y="190175"/>
            <a:chExt cx="9145786" cy="525795"/>
          </a:xfrm>
        </p:grpSpPr>
        <p:sp>
          <p:nvSpPr>
            <p:cNvPr id="24" name="任意多边形 23"/>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 name="任意多边形 24"/>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6" name="任意多边形 25"/>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7" name="文本框 6"/>
          <p:cNvSpPr txBox="1"/>
          <p:nvPr/>
        </p:nvSpPr>
        <p:spPr>
          <a:xfrm>
            <a:off x="452232" y="173917"/>
            <a:ext cx="2172390" cy="415498"/>
          </a:xfrm>
          <a:prstGeom prst="rect">
            <a:avLst/>
          </a:prstGeom>
          <a:noFill/>
        </p:spPr>
        <p:txBody>
          <a:bodyPr wrap="none" rtlCol="0">
            <a:spAutoFit/>
          </a:bodyPr>
          <a:lstStyle/>
          <a:p>
            <a:r>
              <a:rPr lang="en-US" altLang="zh-CN" sz="2100" b="1" spc="225" dirty="0">
                <a:solidFill>
                  <a:prstClr val="white"/>
                </a:solidFill>
              </a:rPr>
              <a:t>3.1</a:t>
            </a:r>
            <a:r>
              <a:rPr lang="zh-CN" altLang="en-US" sz="2100" b="1" spc="225" dirty="0">
                <a:solidFill>
                  <a:prstClr val="white"/>
                </a:solidFill>
              </a:rPr>
              <a:t>变量与常量</a:t>
            </a:r>
          </a:p>
        </p:txBody>
      </p:sp>
      <p:sp>
        <p:nvSpPr>
          <p:cNvPr id="28"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30" name="文本框 12"/>
          <p:cNvSpPr txBox="1"/>
          <p:nvPr/>
        </p:nvSpPr>
        <p:spPr>
          <a:xfrm>
            <a:off x="541465" y="781992"/>
            <a:ext cx="2764443"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kumimoji="1" lang="zh-CN" altLang="en-US" sz="2400" dirty="0">
                <a:solidFill>
                  <a:schemeClr val="tx1">
                    <a:lumMod val="75000"/>
                    <a:lumOff val="25000"/>
                  </a:schemeClr>
                </a:solidFill>
              </a:rPr>
              <a:t>变量</a:t>
            </a:r>
          </a:p>
        </p:txBody>
      </p:sp>
      <p:graphicFrame>
        <p:nvGraphicFramePr>
          <p:cNvPr id="15" name="表格 14"/>
          <p:cNvGraphicFramePr>
            <a:graphicFrameLocks noGrp="1"/>
          </p:cNvGraphicFramePr>
          <p:nvPr/>
        </p:nvGraphicFramePr>
        <p:xfrm>
          <a:off x="821422" y="3429548"/>
          <a:ext cx="7767881" cy="2139710"/>
        </p:xfrm>
        <a:graphic>
          <a:graphicData uri="http://schemas.openxmlformats.org/drawingml/2006/table">
            <a:tbl>
              <a:tblPr firstRow="1" firstCol="1" bandRow="1">
                <a:tableStyleId>{5C22544A-7EE6-4342-B048-85BDC9FD1C3A}</a:tableStyleId>
              </a:tblPr>
              <a:tblGrid>
                <a:gridCol w="1626356">
                  <a:extLst>
                    <a:ext uri="{9D8B030D-6E8A-4147-A177-3AD203B41FA5}">
                      <a16:colId xmlns:a16="http://schemas.microsoft.com/office/drawing/2014/main" val="20000"/>
                    </a:ext>
                  </a:extLst>
                </a:gridCol>
                <a:gridCol w="1842868">
                  <a:extLst>
                    <a:ext uri="{9D8B030D-6E8A-4147-A177-3AD203B41FA5}">
                      <a16:colId xmlns:a16="http://schemas.microsoft.com/office/drawing/2014/main" val="20001"/>
                    </a:ext>
                  </a:extLst>
                </a:gridCol>
                <a:gridCol w="1271323">
                  <a:extLst>
                    <a:ext uri="{9D8B030D-6E8A-4147-A177-3AD203B41FA5}">
                      <a16:colId xmlns:a16="http://schemas.microsoft.com/office/drawing/2014/main" val="20002"/>
                    </a:ext>
                  </a:extLst>
                </a:gridCol>
                <a:gridCol w="1715282">
                  <a:extLst>
                    <a:ext uri="{9D8B030D-6E8A-4147-A177-3AD203B41FA5}">
                      <a16:colId xmlns:a16="http://schemas.microsoft.com/office/drawing/2014/main" val="20003"/>
                    </a:ext>
                  </a:extLst>
                </a:gridCol>
                <a:gridCol w="1312052">
                  <a:extLst>
                    <a:ext uri="{9D8B030D-6E8A-4147-A177-3AD203B41FA5}">
                      <a16:colId xmlns:a16="http://schemas.microsoft.com/office/drawing/2014/main" val="20004"/>
                    </a:ext>
                  </a:extLst>
                </a:gridCol>
              </a:tblGrid>
              <a:tr h="664150">
                <a:tc>
                  <a:txBody>
                    <a:bodyPr/>
                    <a:lstStyle/>
                    <a:p>
                      <a:pPr algn="l">
                        <a:spcAft>
                          <a:spcPts val="0"/>
                        </a:spcAft>
                      </a:pPr>
                      <a:r>
                        <a:rPr lang="zh-CN" sz="1800" kern="0" dirty="0">
                          <a:effectLst/>
                        </a:rPr>
                        <a:t>病人编号</a:t>
                      </a:r>
                      <a:endParaRPr lang="zh-CN" sz="1800" kern="100" dirty="0">
                        <a:effectLst/>
                      </a:endParaRPr>
                    </a:p>
                    <a:p>
                      <a:pPr algn="l">
                        <a:spcAft>
                          <a:spcPts val="0"/>
                        </a:spcAft>
                      </a:pPr>
                      <a:r>
                        <a:rPr lang="zh-CN" sz="1800" kern="0" dirty="0">
                          <a:effectLst/>
                        </a:rPr>
                        <a:t>（</a:t>
                      </a:r>
                      <a:r>
                        <a:rPr lang="en-US" sz="1800" kern="0" dirty="0" err="1">
                          <a:effectLst/>
                        </a:rPr>
                        <a:t>PatientID</a:t>
                      </a:r>
                      <a:r>
                        <a:rPr lang="zh-CN" sz="1800" kern="0" dirty="0">
                          <a:effectLst/>
                        </a:rPr>
                        <a:t>）</a:t>
                      </a:r>
                      <a:endParaRPr lang="zh-CN" sz="1800" kern="100" dirty="0">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zh-CN" sz="1800" kern="0">
                          <a:effectLst/>
                        </a:rPr>
                        <a:t>入院时间</a:t>
                      </a:r>
                      <a:endParaRPr lang="zh-CN" sz="1800" kern="100">
                        <a:effectLst/>
                      </a:endParaRPr>
                    </a:p>
                    <a:p>
                      <a:pPr algn="l">
                        <a:spcAft>
                          <a:spcPts val="0"/>
                        </a:spcAft>
                      </a:pPr>
                      <a:r>
                        <a:rPr lang="zh-CN" sz="1800" kern="0">
                          <a:effectLst/>
                        </a:rPr>
                        <a:t>（</a:t>
                      </a:r>
                      <a:r>
                        <a:rPr lang="en-US" sz="1800" kern="0">
                          <a:effectLst/>
                        </a:rPr>
                        <a:t>AdmDate</a:t>
                      </a:r>
                      <a:r>
                        <a:rPr lang="zh-CN" sz="1800" kern="0">
                          <a:effectLst/>
                        </a:rPr>
                        <a:t>）</a:t>
                      </a:r>
                      <a:endParaRPr lang="zh-CN" sz="1800" kern="100">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zh-CN" sz="1800" kern="0">
                          <a:effectLst/>
                        </a:rPr>
                        <a:t>年龄</a:t>
                      </a:r>
                      <a:endParaRPr lang="zh-CN" sz="1800" kern="100">
                        <a:effectLst/>
                      </a:endParaRPr>
                    </a:p>
                    <a:p>
                      <a:pPr algn="l">
                        <a:spcAft>
                          <a:spcPts val="0"/>
                        </a:spcAft>
                      </a:pPr>
                      <a:r>
                        <a:rPr lang="zh-CN" sz="1800" kern="0">
                          <a:effectLst/>
                        </a:rPr>
                        <a:t>（</a:t>
                      </a:r>
                      <a:r>
                        <a:rPr lang="en-US" sz="1800" kern="0">
                          <a:effectLst/>
                        </a:rPr>
                        <a:t>Age</a:t>
                      </a:r>
                      <a:r>
                        <a:rPr lang="zh-CN" sz="1800" kern="0">
                          <a:effectLst/>
                        </a:rPr>
                        <a:t>）</a:t>
                      </a:r>
                      <a:endParaRPr lang="zh-CN" sz="1800" kern="100">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zh-CN" sz="1800" kern="0">
                          <a:effectLst/>
                        </a:rPr>
                        <a:t>糖尿病类型</a:t>
                      </a:r>
                      <a:endParaRPr lang="zh-CN" sz="1800" kern="100">
                        <a:effectLst/>
                      </a:endParaRPr>
                    </a:p>
                    <a:p>
                      <a:pPr algn="l">
                        <a:spcAft>
                          <a:spcPts val="0"/>
                        </a:spcAft>
                      </a:pPr>
                      <a:r>
                        <a:rPr lang="zh-CN" sz="1800" kern="0">
                          <a:effectLst/>
                        </a:rPr>
                        <a:t>（</a:t>
                      </a:r>
                      <a:r>
                        <a:rPr lang="en-US" sz="1800" kern="0">
                          <a:effectLst/>
                        </a:rPr>
                        <a:t>Diabetes</a:t>
                      </a:r>
                      <a:r>
                        <a:rPr lang="zh-CN" sz="1800" kern="0">
                          <a:effectLst/>
                        </a:rPr>
                        <a:t>）</a:t>
                      </a:r>
                      <a:endParaRPr lang="zh-CN" sz="1800" kern="100">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zh-CN" sz="1800" kern="0">
                          <a:effectLst/>
                        </a:rPr>
                        <a:t>病情</a:t>
                      </a:r>
                      <a:endParaRPr lang="zh-CN" sz="1800" kern="100">
                        <a:effectLst/>
                      </a:endParaRPr>
                    </a:p>
                    <a:p>
                      <a:pPr algn="l">
                        <a:spcAft>
                          <a:spcPts val="0"/>
                        </a:spcAft>
                      </a:pPr>
                      <a:r>
                        <a:rPr lang="zh-CN" sz="1800" kern="0">
                          <a:effectLst/>
                        </a:rPr>
                        <a:t>（</a:t>
                      </a:r>
                      <a:r>
                        <a:rPr lang="en-US" sz="1800" kern="0">
                          <a:effectLst/>
                        </a:rPr>
                        <a:t>Status</a:t>
                      </a:r>
                      <a:r>
                        <a:rPr lang="zh-CN" sz="1800" kern="0">
                          <a:effectLst/>
                        </a:rPr>
                        <a:t>）</a:t>
                      </a:r>
                      <a:endParaRPr lang="zh-CN" sz="1800" kern="100">
                        <a:effectLst/>
                        <a:latin typeface="等线" panose="02010600030101010101" charset="-122"/>
                        <a:cs typeface="Times New Roman" panose="02020603050405020304"/>
                      </a:endParaRPr>
                    </a:p>
                  </a:txBody>
                  <a:tcPr marL="68580" marR="68580" marT="0" marB="0"/>
                </a:tc>
                <a:extLst>
                  <a:ext uri="{0D108BD9-81ED-4DB2-BD59-A6C34878D82A}">
                    <a16:rowId xmlns:a16="http://schemas.microsoft.com/office/drawing/2014/main" val="10000"/>
                  </a:ext>
                </a:extLst>
              </a:tr>
              <a:tr h="368890">
                <a:tc>
                  <a:txBody>
                    <a:bodyPr/>
                    <a:lstStyle/>
                    <a:p>
                      <a:pPr algn="l">
                        <a:spcAft>
                          <a:spcPts val="0"/>
                        </a:spcAft>
                      </a:pPr>
                      <a:r>
                        <a:rPr lang="en-US" sz="1800" kern="0">
                          <a:effectLst/>
                        </a:rPr>
                        <a:t>1</a:t>
                      </a:r>
                      <a:endParaRPr lang="zh-CN" sz="1800" kern="100">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en-US" sz="1800" kern="0">
                          <a:solidFill>
                            <a:schemeClr val="tx1">
                              <a:lumMod val="75000"/>
                              <a:lumOff val="25000"/>
                            </a:schemeClr>
                          </a:solidFill>
                          <a:effectLst/>
                        </a:rPr>
                        <a:t>10/15/2009</a:t>
                      </a:r>
                      <a:endParaRPr lang="en-US" sz="1800" kern="0">
                        <a:solidFill>
                          <a:schemeClr val="tx1">
                            <a:lumMod val="75000"/>
                            <a:lumOff val="25000"/>
                          </a:schemeClr>
                        </a:solidFill>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en-US" sz="1800" kern="0">
                          <a:solidFill>
                            <a:schemeClr val="tx1">
                              <a:lumMod val="75000"/>
                              <a:lumOff val="25000"/>
                            </a:schemeClr>
                          </a:solidFill>
                          <a:effectLst/>
                        </a:rPr>
                        <a:t>25</a:t>
                      </a:r>
                      <a:endParaRPr lang="en-US" sz="1800" kern="0">
                        <a:solidFill>
                          <a:schemeClr val="tx1">
                            <a:lumMod val="75000"/>
                            <a:lumOff val="25000"/>
                          </a:schemeClr>
                        </a:solidFill>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en-US" sz="1800" kern="0">
                          <a:solidFill>
                            <a:schemeClr val="tx1">
                              <a:lumMod val="75000"/>
                              <a:lumOff val="25000"/>
                            </a:schemeClr>
                          </a:solidFill>
                          <a:effectLst/>
                        </a:rPr>
                        <a:t>Type1</a:t>
                      </a:r>
                      <a:endParaRPr lang="en-US" sz="1800" kern="0">
                        <a:solidFill>
                          <a:schemeClr val="tx1">
                            <a:lumMod val="75000"/>
                            <a:lumOff val="25000"/>
                          </a:schemeClr>
                        </a:solidFill>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en-US" sz="1800" kern="0">
                          <a:solidFill>
                            <a:schemeClr val="tx1">
                              <a:lumMod val="75000"/>
                              <a:lumOff val="25000"/>
                            </a:schemeClr>
                          </a:solidFill>
                          <a:effectLst/>
                        </a:rPr>
                        <a:t>Poor</a:t>
                      </a:r>
                      <a:endParaRPr lang="en-US" sz="1800" kern="0">
                        <a:solidFill>
                          <a:schemeClr val="tx1">
                            <a:lumMod val="75000"/>
                            <a:lumOff val="25000"/>
                          </a:schemeClr>
                        </a:solidFill>
                        <a:effectLst/>
                        <a:latin typeface="等线" panose="02010600030101010101" charset="-122"/>
                        <a:cs typeface="Times New Roman" panose="02020603050405020304"/>
                      </a:endParaRPr>
                    </a:p>
                  </a:txBody>
                  <a:tcPr marL="68580" marR="68580" marT="0" marB="0"/>
                </a:tc>
                <a:extLst>
                  <a:ext uri="{0D108BD9-81ED-4DB2-BD59-A6C34878D82A}">
                    <a16:rowId xmlns:a16="http://schemas.microsoft.com/office/drawing/2014/main" val="10001"/>
                  </a:ext>
                </a:extLst>
              </a:tr>
              <a:tr h="368890">
                <a:tc>
                  <a:txBody>
                    <a:bodyPr/>
                    <a:lstStyle/>
                    <a:p>
                      <a:pPr algn="l">
                        <a:spcAft>
                          <a:spcPts val="0"/>
                        </a:spcAft>
                      </a:pPr>
                      <a:r>
                        <a:rPr lang="en-US" sz="1800" kern="0">
                          <a:effectLst/>
                        </a:rPr>
                        <a:t>2</a:t>
                      </a:r>
                      <a:endParaRPr lang="zh-CN" sz="1800" kern="100">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en-US" sz="1800" kern="0">
                          <a:solidFill>
                            <a:schemeClr val="tx1">
                              <a:lumMod val="75000"/>
                              <a:lumOff val="25000"/>
                            </a:schemeClr>
                          </a:solidFill>
                          <a:effectLst/>
                        </a:rPr>
                        <a:t>11/01/2009</a:t>
                      </a:r>
                      <a:endParaRPr lang="en-US" sz="1800" kern="0">
                        <a:solidFill>
                          <a:schemeClr val="tx1">
                            <a:lumMod val="75000"/>
                            <a:lumOff val="25000"/>
                          </a:schemeClr>
                        </a:solidFill>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en-US" sz="1800" kern="0">
                          <a:solidFill>
                            <a:schemeClr val="tx1">
                              <a:lumMod val="75000"/>
                              <a:lumOff val="25000"/>
                            </a:schemeClr>
                          </a:solidFill>
                          <a:effectLst/>
                        </a:rPr>
                        <a:t>34</a:t>
                      </a:r>
                      <a:endParaRPr lang="en-US" sz="1800" kern="0">
                        <a:solidFill>
                          <a:schemeClr val="tx1">
                            <a:lumMod val="75000"/>
                            <a:lumOff val="25000"/>
                          </a:schemeClr>
                        </a:solidFill>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en-US" sz="1800" kern="0">
                          <a:solidFill>
                            <a:schemeClr val="tx1">
                              <a:lumMod val="75000"/>
                              <a:lumOff val="25000"/>
                            </a:schemeClr>
                          </a:solidFill>
                          <a:effectLst/>
                        </a:rPr>
                        <a:t>Type2</a:t>
                      </a:r>
                      <a:endParaRPr lang="en-US" sz="1800" kern="0">
                        <a:solidFill>
                          <a:schemeClr val="tx1">
                            <a:lumMod val="75000"/>
                            <a:lumOff val="25000"/>
                          </a:schemeClr>
                        </a:solidFill>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en-US" sz="1800" kern="0">
                          <a:solidFill>
                            <a:schemeClr val="tx1">
                              <a:lumMod val="75000"/>
                              <a:lumOff val="25000"/>
                            </a:schemeClr>
                          </a:solidFill>
                          <a:effectLst/>
                        </a:rPr>
                        <a:t>Improved</a:t>
                      </a:r>
                      <a:endParaRPr lang="en-US" sz="1800" kern="0">
                        <a:solidFill>
                          <a:schemeClr val="tx1">
                            <a:lumMod val="75000"/>
                            <a:lumOff val="25000"/>
                          </a:schemeClr>
                        </a:solidFill>
                        <a:effectLst/>
                        <a:latin typeface="等线" panose="02010600030101010101" charset="-122"/>
                        <a:cs typeface="Times New Roman" panose="02020603050405020304"/>
                      </a:endParaRPr>
                    </a:p>
                  </a:txBody>
                  <a:tcPr marL="68580" marR="68580" marT="0" marB="0"/>
                </a:tc>
                <a:extLst>
                  <a:ext uri="{0D108BD9-81ED-4DB2-BD59-A6C34878D82A}">
                    <a16:rowId xmlns:a16="http://schemas.microsoft.com/office/drawing/2014/main" val="10002"/>
                  </a:ext>
                </a:extLst>
              </a:tr>
              <a:tr h="368890">
                <a:tc>
                  <a:txBody>
                    <a:bodyPr/>
                    <a:lstStyle/>
                    <a:p>
                      <a:pPr algn="l">
                        <a:spcAft>
                          <a:spcPts val="0"/>
                        </a:spcAft>
                      </a:pPr>
                      <a:r>
                        <a:rPr lang="en-US" sz="1800" kern="0">
                          <a:effectLst/>
                        </a:rPr>
                        <a:t>3</a:t>
                      </a:r>
                      <a:endParaRPr lang="zh-CN" sz="1800" kern="100">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en-US" sz="1800" kern="0">
                          <a:solidFill>
                            <a:schemeClr val="tx1">
                              <a:lumMod val="75000"/>
                              <a:lumOff val="25000"/>
                            </a:schemeClr>
                          </a:solidFill>
                          <a:effectLst/>
                        </a:rPr>
                        <a:t>10/21/2009</a:t>
                      </a:r>
                      <a:endParaRPr lang="en-US" sz="1800" kern="0">
                        <a:solidFill>
                          <a:schemeClr val="tx1">
                            <a:lumMod val="75000"/>
                            <a:lumOff val="25000"/>
                          </a:schemeClr>
                        </a:solidFill>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en-US" sz="1800" kern="0">
                          <a:solidFill>
                            <a:schemeClr val="tx1">
                              <a:lumMod val="75000"/>
                              <a:lumOff val="25000"/>
                            </a:schemeClr>
                          </a:solidFill>
                          <a:effectLst/>
                        </a:rPr>
                        <a:t>28</a:t>
                      </a:r>
                      <a:endParaRPr lang="en-US" sz="1800" kern="0">
                        <a:solidFill>
                          <a:schemeClr val="tx1">
                            <a:lumMod val="75000"/>
                            <a:lumOff val="25000"/>
                          </a:schemeClr>
                        </a:solidFill>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en-US" sz="1800" kern="0">
                          <a:solidFill>
                            <a:schemeClr val="tx1">
                              <a:lumMod val="75000"/>
                              <a:lumOff val="25000"/>
                            </a:schemeClr>
                          </a:solidFill>
                          <a:effectLst/>
                        </a:rPr>
                        <a:t>Type1</a:t>
                      </a:r>
                      <a:endParaRPr lang="en-US" sz="1800" kern="0">
                        <a:solidFill>
                          <a:schemeClr val="tx1">
                            <a:lumMod val="75000"/>
                            <a:lumOff val="25000"/>
                          </a:schemeClr>
                        </a:solidFill>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en-US" sz="1800" kern="0">
                          <a:solidFill>
                            <a:schemeClr val="tx1">
                              <a:lumMod val="75000"/>
                              <a:lumOff val="25000"/>
                            </a:schemeClr>
                          </a:solidFill>
                          <a:effectLst/>
                        </a:rPr>
                        <a:t>Excellent</a:t>
                      </a:r>
                      <a:endParaRPr lang="en-US" sz="1800" kern="0">
                        <a:solidFill>
                          <a:schemeClr val="tx1">
                            <a:lumMod val="75000"/>
                            <a:lumOff val="25000"/>
                          </a:schemeClr>
                        </a:solidFill>
                        <a:effectLst/>
                        <a:latin typeface="等线" panose="02010600030101010101" charset="-122"/>
                        <a:cs typeface="Times New Roman" panose="02020603050405020304"/>
                      </a:endParaRPr>
                    </a:p>
                  </a:txBody>
                  <a:tcPr marL="68580" marR="68580" marT="0" marB="0"/>
                </a:tc>
                <a:extLst>
                  <a:ext uri="{0D108BD9-81ED-4DB2-BD59-A6C34878D82A}">
                    <a16:rowId xmlns:a16="http://schemas.microsoft.com/office/drawing/2014/main" val="10003"/>
                  </a:ext>
                </a:extLst>
              </a:tr>
              <a:tr h="368890">
                <a:tc>
                  <a:txBody>
                    <a:bodyPr/>
                    <a:lstStyle/>
                    <a:p>
                      <a:pPr algn="l">
                        <a:spcAft>
                          <a:spcPts val="0"/>
                        </a:spcAft>
                      </a:pPr>
                      <a:r>
                        <a:rPr lang="en-US" sz="1800" kern="0">
                          <a:effectLst/>
                        </a:rPr>
                        <a:t>4</a:t>
                      </a:r>
                      <a:endParaRPr lang="zh-CN" sz="1800" kern="100">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en-US" sz="1800" kern="0">
                          <a:solidFill>
                            <a:schemeClr val="tx1">
                              <a:lumMod val="75000"/>
                              <a:lumOff val="25000"/>
                            </a:schemeClr>
                          </a:solidFill>
                          <a:effectLst/>
                        </a:rPr>
                        <a:t>10/28/2009</a:t>
                      </a:r>
                      <a:endParaRPr lang="en-US" sz="1800" kern="0">
                        <a:solidFill>
                          <a:schemeClr val="tx1">
                            <a:lumMod val="75000"/>
                            <a:lumOff val="25000"/>
                          </a:schemeClr>
                        </a:solidFill>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en-US" sz="1800" kern="0">
                          <a:solidFill>
                            <a:schemeClr val="tx1">
                              <a:lumMod val="75000"/>
                              <a:lumOff val="25000"/>
                            </a:schemeClr>
                          </a:solidFill>
                          <a:effectLst/>
                        </a:rPr>
                        <a:t>52</a:t>
                      </a:r>
                      <a:endParaRPr lang="en-US" sz="1800" kern="0">
                        <a:solidFill>
                          <a:schemeClr val="tx1">
                            <a:lumMod val="75000"/>
                            <a:lumOff val="25000"/>
                          </a:schemeClr>
                        </a:solidFill>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en-US" sz="1800" kern="0">
                          <a:solidFill>
                            <a:schemeClr val="tx1">
                              <a:lumMod val="75000"/>
                              <a:lumOff val="25000"/>
                            </a:schemeClr>
                          </a:solidFill>
                          <a:effectLst/>
                        </a:rPr>
                        <a:t>Type1</a:t>
                      </a:r>
                      <a:endParaRPr lang="en-US" sz="1800" kern="0">
                        <a:solidFill>
                          <a:schemeClr val="tx1">
                            <a:lumMod val="75000"/>
                            <a:lumOff val="25000"/>
                          </a:schemeClr>
                        </a:solidFill>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en-US" sz="1800" kern="0" dirty="0">
                          <a:solidFill>
                            <a:schemeClr val="tx1">
                              <a:lumMod val="75000"/>
                              <a:lumOff val="25000"/>
                            </a:schemeClr>
                          </a:solidFill>
                          <a:effectLst/>
                        </a:rPr>
                        <a:t>Poor</a:t>
                      </a:r>
                      <a:endParaRPr lang="en-US" sz="1800" kern="0" dirty="0">
                        <a:solidFill>
                          <a:schemeClr val="tx1">
                            <a:lumMod val="75000"/>
                            <a:lumOff val="25000"/>
                          </a:schemeClr>
                        </a:solidFill>
                        <a:effectLst/>
                        <a:latin typeface="等线" panose="02010600030101010101" charset="-122"/>
                        <a:cs typeface="Times New Roman" panose="02020603050405020304"/>
                      </a:endParaRPr>
                    </a:p>
                  </a:txBody>
                  <a:tcPr marL="68580" marR="68580" marT="0" marB="0"/>
                </a:tc>
                <a:extLst>
                  <a:ext uri="{0D108BD9-81ED-4DB2-BD59-A6C34878D82A}">
                    <a16:rowId xmlns:a16="http://schemas.microsoft.com/office/drawing/2014/main" val="10004"/>
                  </a:ext>
                </a:extLst>
              </a:tr>
            </a:tbl>
          </a:graphicData>
        </a:graphic>
      </p:graphicFrame>
      <p:sp>
        <p:nvSpPr>
          <p:cNvPr id="10" name="文本框 27"/>
          <p:cNvSpPr txBox="1"/>
          <p:nvPr/>
        </p:nvSpPr>
        <p:spPr>
          <a:xfrm>
            <a:off x="6401867" y="234392"/>
            <a:ext cx="1433830" cy="299085"/>
          </a:xfrm>
          <a:prstGeom prst="rect">
            <a:avLst/>
          </a:prstGeom>
          <a:noFill/>
        </p:spPr>
        <p:txBody>
          <a:bodyPr wrap="none" rtlCol="0">
            <a:spAutoFit/>
          </a:bodyPr>
          <a:lstStyle/>
          <a:p>
            <a:r>
              <a:rPr lang="zh-CN" altLang="en-US" sz="1350" dirty="0">
                <a:solidFill>
                  <a:prstClr val="white"/>
                </a:solidFill>
              </a:rPr>
              <a:t>第三章 数据类型</a:t>
            </a:r>
          </a:p>
        </p:txBody>
      </p:sp>
    </p:spTree>
    <p:extLst>
      <p:ext uri="{BB962C8B-B14F-4D97-AF65-F5344CB8AC3E}">
        <p14:creationId xmlns:p14="http://schemas.microsoft.com/office/powerpoint/2010/main" val="286829082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矩形 10"/>
          <p:cNvSpPr/>
          <p:nvPr/>
        </p:nvSpPr>
        <p:spPr>
          <a:xfrm>
            <a:off x="797657" y="1038257"/>
            <a:ext cx="7548684" cy="3170099"/>
          </a:xfrm>
          <a:prstGeom prst="rect">
            <a:avLst/>
          </a:prstGeom>
        </p:spPr>
        <p:txBody>
          <a:bodyPr wrap="square">
            <a:spAutoFit/>
          </a:bodyPr>
          <a:lstStyle/>
          <a:p>
            <a:pPr algn="just"/>
            <a:r>
              <a:rPr lang="en-US" altLang="zh-CN" sz="2000" dirty="0"/>
              <a:t>     </a:t>
            </a:r>
            <a:r>
              <a:rPr lang="en-US" altLang="zh-CN" sz="2000" dirty="0">
                <a:solidFill>
                  <a:schemeClr val="tx1">
                    <a:lumMod val="75000"/>
                    <a:lumOff val="25000"/>
                  </a:schemeClr>
                </a:solidFill>
              </a:rPr>
              <a:t> </a:t>
            </a:r>
            <a:r>
              <a:rPr lang="zh-CN" altLang="zh-CN" sz="2000" dirty="0">
                <a:solidFill>
                  <a:schemeClr val="tx1">
                    <a:lumMod val="75000"/>
                    <a:lumOff val="25000"/>
                  </a:schemeClr>
                </a:solidFill>
              </a:rPr>
              <a:t>从表</a:t>
            </a:r>
            <a:r>
              <a:rPr lang="zh-CN" altLang="en-US" sz="2000" dirty="0">
                <a:solidFill>
                  <a:schemeClr val="tx1">
                    <a:lumMod val="75000"/>
                    <a:lumOff val="25000"/>
                  </a:schemeClr>
                </a:solidFill>
              </a:rPr>
              <a:t>中</a:t>
            </a:r>
            <a:r>
              <a:rPr lang="zh-CN" altLang="zh-CN" sz="2000" dirty="0">
                <a:solidFill>
                  <a:schemeClr val="tx1">
                    <a:lumMod val="75000"/>
                    <a:lumOff val="25000"/>
                  </a:schemeClr>
                </a:solidFill>
              </a:rPr>
              <a:t>可以清楚地看到该数据中包含的元素的数据类型。其中，</a:t>
            </a:r>
            <a:r>
              <a:rPr lang="en-US" altLang="zh-CN" sz="2000" dirty="0" err="1">
                <a:solidFill>
                  <a:schemeClr val="tx1">
                    <a:lumMod val="75000"/>
                    <a:lumOff val="25000"/>
                  </a:schemeClr>
                </a:solidFill>
              </a:rPr>
              <a:t>PatientID</a:t>
            </a:r>
            <a:r>
              <a:rPr lang="zh-CN" altLang="zh-CN" sz="2000" dirty="0">
                <a:solidFill>
                  <a:schemeClr val="tx1">
                    <a:lumMod val="75000"/>
                    <a:lumOff val="25000"/>
                  </a:schemeClr>
                </a:solidFill>
              </a:rPr>
              <a:t>是行</a:t>
            </a:r>
            <a:r>
              <a:rPr lang="en-US" altLang="zh-CN" sz="2000" dirty="0">
                <a:solidFill>
                  <a:schemeClr val="tx1">
                    <a:lumMod val="75000"/>
                    <a:lumOff val="25000"/>
                  </a:schemeClr>
                </a:solidFill>
              </a:rPr>
              <a:t>/</a:t>
            </a:r>
            <a:r>
              <a:rPr lang="zh-CN" altLang="zh-CN" sz="2000" dirty="0">
                <a:solidFill>
                  <a:schemeClr val="tx1">
                    <a:lumMod val="75000"/>
                    <a:lumOff val="25000"/>
                  </a:schemeClr>
                </a:solidFill>
              </a:rPr>
              <a:t>实例标识符，</a:t>
            </a:r>
            <a:r>
              <a:rPr lang="en-US" altLang="zh-CN" sz="2000" dirty="0" err="1">
                <a:solidFill>
                  <a:schemeClr val="tx1">
                    <a:lumMod val="75000"/>
                    <a:lumOff val="25000"/>
                  </a:schemeClr>
                </a:solidFill>
              </a:rPr>
              <a:t>AdmDate</a:t>
            </a:r>
            <a:r>
              <a:rPr lang="zh-CN" altLang="zh-CN" sz="2000" dirty="0">
                <a:solidFill>
                  <a:schemeClr val="tx1">
                    <a:lumMod val="75000"/>
                    <a:lumOff val="25000"/>
                  </a:schemeClr>
                </a:solidFill>
              </a:rPr>
              <a:t>是日期型变量，</a:t>
            </a:r>
            <a:r>
              <a:rPr lang="en-US" altLang="zh-CN" sz="2000" dirty="0">
                <a:solidFill>
                  <a:schemeClr val="tx1">
                    <a:lumMod val="75000"/>
                    <a:lumOff val="25000"/>
                  </a:schemeClr>
                </a:solidFill>
              </a:rPr>
              <a:t>Age</a:t>
            </a:r>
            <a:r>
              <a:rPr lang="zh-CN" altLang="zh-CN" sz="2000" dirty="0">
                <a:solidFill>
                  <a:schemeClr val="tx1">
                    <a:lumMod val="75000"/>
                    <a:lumOff val="25000"/>
                  </a:schemeClr>
                </a:solidFill>
              </a:rPr>
              <a:t>是整型变量，</a:t>
            </a:r>
            <a:r>
              <a:rPr lang="en-US" altLang="zh-CN" sz="2000" dirty="0">
                <a:solidFill>
                  <a:schemeClr val="tx1">
                    <a:lumMod val="75000"/>
                    <a:lumOff val="25000"/>
                  </a:schemeClr>
                </a:solidFill>
              </a:rPr>
              <a:t>Diabetes</a:t>
            </a:r>
            <a:r>
              <a:rPr lang="zh-CN" altLang="zh-CN" sz="2000" dirty="0">
                <a:solidFill>
                  <a:schemeClr val="tx1">
                    <a:lumMod val="75000"/>
                    <a:lumOff val="25000"/>
                  </a:schemeClr>
                </a:solidFill>
              </a:rPr>
              <a:t>是名义型变量，</a:t>
            </a:r>
            <a:r>
              <a:rPr lang="en-US" altLang="zh-CN" sz="2000" dirty="0">
                <a:solidFill>
                  <a:schemeClr val="tx1">
                    <a:lumMod val="75000"/>
                    <a:lumOff val="25000"/>
                  </a:schemeClr>
                </a:solidFill>
              </a:rPr>
              <a:t>Status</a:t>
            </a:r>
            <a:r>
              <a:rPr lang="zh-CN" altLang="zh-CN" sz="2000" dirty="0">
                <a:solidFill>
                  <a:schemeClr val="tx1">
                    <a:lumMod val="75000"/>
                    <a:lumOff val="25000"/>
                  </a:schemeClr>
                </a:solidFill>
              </a:rPr>
              <a:t>是有序型变量。</a:t>
            </a:r>
          </a:p>
          <a:p>
            <a:pPr algn="just"/>
            <a:r>
              <a:rPr lang="en-US" altLang="zh-CN" sz="2000" dirty="0">
                <a:solidFill>
                  <a:schemeClr val="tx1">
                    <a:lumMod val="75000"/>
                    <a:lumOff val="25000"/>
                  </a:schemeClr>
                </a:solidFill>
              </a:rPr>
              <a:t>       </a:t>
            </a:r>
            <a:r>
              <a:rPr lang="zh-CN" altLang="zh-CN" sz="2000" dirty="0">
                <a:solidFill>
                  <a:schemeClr val="tx1">
                    <a:lumMod val="75000"/>
                    <a:lumOff val="25000"/>
                  </a:schemeClr>
                </a:solidFill>
              </a:rPr>
              <a:t>变量的类型包括数值型、字符型、逻辑型、复数型（虚数）和字节。</a:t>
            </a:r>
          </a:p>
          <a:p>
            <a:pPr algn="just"/>
            <a:r>
              <a:rPr lang="en-US" altLang="zh-CN" sz="2000" dirty="0">
                <a:solidFill>
                  <a:schemeClr val="tx1">
                    <a:lumMod val="75000"/>
                    <a:lumOff val="25000"/>
                  </a:schemeClr>
                </a:solidFill>
              </a:rPr>
              <a:t>       </a:t>
            </a:r>
            <a:r>
              <a:rPr lang="zh-CN" altLang="zh-CN" sz="2000" dirty="0">
                <a:solidFill>
                  <a:schemeClr val="tx1">
                    <a:lumMod val="75000"/>
                    <a:lumOff val="25000"/>
                  </a:schemeClr>
                </a:solidFill>
              </a:rPr>
              <a:t>在表中，</a:t>
            </a:r>
            <a:r>
              <a:rPr lang="en-US" altLang="zh-CN" sz="2000" dirty="0" err="1">
                <a:solidFill>
                  <a:schemeClr val="tx1">
                    <a:lumMod val="75000"/>
                    <a:lumOff val="25000"/>
                  </a:schemeClr>
                </a:solidFill>
              </a:rPr>
              <a:t>PatientID</a:t>
            </a:r>
            <a:r>
              <a:rPr lang="zh-CN" altLang="zh-CN" sz="2000" dirty="0">
                <a:solidFill>
                  <a:schemeClr val="tx1">
                    <a:lumMod val="75000"/>
                    <a:lumOff val="25000"/>
                  </a:schemeClr>
                </a:solidFill>
              </a:rPr>
              <a:t>、</a:t>
            </a:r>
            <a:r>
              <a:rPr lang="en-US" altLang="zh-CN" sz="2000" dirty="0" err="1">
                <a:solidFill>
                  <a:schemeClr val="tx1">
                    <a:lumMod val="75000"/>
                    <a:lumOff val="25000"/>
                  </a:schemeClr>
                </a:solidFill>
              </a:rPr>
              <a:t>AdmDate</a:t>
            </a:r>
            <a:r>
              <a:rPr lang="zh-CN" altLang="zh-CN" sz="2000" dirty="0">
                <a:solidFill>
                  <a:schemeClr val="tx1">
                    <a:lumMod val="75000"/>
                    <a:lumOff val="25000"/>
                  </a:schemeClr>
                </a:solidFill>
              </a:rPr>
              <a:t>和</a:t>
            </a:r>
            <a:r>
              <a:rPr lang="en-US" altLang="zh-CN" sz="2000" dirty="0">
                <a:solidFill>
                  <a:schemeClr val="tx1">
                    <a:lumMod val="75000"/>
                    <a:lumOff val="25000"/>
                  </a:schemeClr>
                </a:solidFill>
              </a:rPr>
              <a:t>Age</a:t>
            </a:r>
            <a:r>
              <a:rPr lang="zh-CN" altLang="zh-CN" sz="2000" dirty="0">
                <a:solidFill>
                  <a:schemeClr val="tx1">
                    <a:lumMod val="75000"/>
                    <a:lumOff val="25000"/>
                  </a:schemeClr>
                </a:solidFill>
              </a:rPr>
              <a:t>为数值型变量，而</a:t>
            </a:r>
            <a:r>
              <a:rPr lang="en-US" altLang="zh-CN" sz="2000" dirty="0">
                <a:solidFill>
                  <a:schemeClr val="tx1">
                    <a:lumMod val="75000"/>
                    <a:lumOff val="25000"/>
                  </a:schemeClr>
                </a:solidFill>
              </a:rPr>
              <a:t>Diabetes</a:t>
            </a:r>
            <a:r>
              <a:rPr lang="zh-CN" altLang="zh-CN" sz="2000" dirty="0">
                <a:solidFill>
                  <a:schemeClr val="tx1">
                    <a:lumMod val="75000"/>
                    <a:lumOff val="25000"/>
                  </a:schemeClr>
                </a:solidFill>
              </a:rPr>
              <a:t>和</a:t>
            </a:r>
            <a:r>
              <a:rPr lang="en-US" altLang="zh-CN" sz="2000" dirty="0">
                <a:solidFill>
                  <a:schemeClr val="tx1">
                    <a:lumMod val="75000"/>
                    <a:lumOff val="25000"/>
                  </a:schemeClr>
                </a:solidFill>
              </a:rPr>
              <a:t>Status</a:t>
            </a:r>
            <a:r>
              <a:rPr lang="zh-CN" altLang="zh-CN" sz="2000" dirty="0">
                <a:solidFill>
                  <a:schemeClr val="tx1">
                    <a:lumMod val="75000"/>
                    <a:lumOff val="25000"/>
                  </a:schemeClr>
                </a:solidFill>
              </a:rPr>
              <a:t>为字符型变量。</a:t>
            </a:r>
            <a:r>
              <a:rPr lang="en-US" altLang="zh-CN" sz="2000" dirty="0">
                <a:solidFill>
                  <a:schemeClr val="tx1">
                    <a:lumMod val="75000"/>
                    <a:lumOff val="25000"/>
                  </a:schemeClr>
                </a:solidFill>
              </a:rPr>
              <a:t>Diabetes</a:t>
            </a:r>
            <a:r>
              <a:rPr lang="zh-CN" altLang="zh-CN" sz="2000" dirty="0">
                <a:solidFill>
                  <a:schemeClr val="tx1">
                    <a:lumMod val="75000"/>
                    <a:lumOff val="25000"/>
                  </a:schemeClr>
                </a:solidFill>
              </a:rPr>
              <a:t>和</a:t>
            </a:r>
            <a:r>
              <a:rPr lang="en-US" altLang="zh-CN" sz="2000" dirty="0">
                <a:solidFill>
                  <a:schemeClr val="tx1">
                    <a:lumMod val="75000"/>
                    <a:lumOff val="25000"/>
                  </a:schemeClr>
                </a:solidFill>
              </a:rPr>
              <a:t>Status</a:t>
            </a:r>
            <a:r>
              <a:rPr lang="zh-CN" altLang="zh-CN" sz="2000" dirty="0">
                <a:solidFill>
                  <a:schemeClr val="tx1">
                    <a:lumMod val="75000"/>
                    <a:lumOff val="25000"/>
                  </a:schemeClr>
                </a:solidFill>
              </a:rPr>
              <a:t>分别是名义型和有序型变量。</a:t>
            </a:r>
            <a:endParaRPr lang="en-US" altLang="zh-CN" sz="2000" dirty="0">
              <a:solidFill>
                <a:schemeClr val="tx1">
                  <a:lumMod val="75000"/>
                  <a:lumOff val="25000"/>
                </a:schemeClr>
              </a:solidFill>
            </a:endParaRPr>
          </a:p>
          <a:p>
            <a:pPr algn="just"/>
            <a:r>
              <a:rPr lang="en-US" altLang="zh-CN" sz="2000" dirty="0">
                <a:solidFill>
                  <a:schemeClr val="tx1">
                    <a:lumMod val="75000"/>
                    <a:lumOff val="25000"/>
                  </a:schemeClr>
                </a:solidFill>
              </a:rPr>
              <a:t>       R</a:t>
            </a:r>
            <a:r>
              <a:rPr lang="zh-CN" altLang="zh-CN" sz="2000" dirty="0">
                <a:solidFill>
                  <a:schemeClr val="tx1">
                    <a:lumMod val="75000"/>
                    <a:lumOff val="25000"/>
                  </a:schemeClr>
                </a:solidFill>
              </a:rPr>
              <a:t>将实例标识符称为</a:t>
            </a:r>
            <a:r>
              <a:rPr lang="en-US" altLang="zh-CN" sz="2000" dirty="0" err="1">
                <a:solidFill>
                  <a:schemeClr val="tx1">
                    <a:lumMod val="75000"/>
                    <a:lumOff val="25000"/>
                  </a:schemeClr>
                </a:solidFill>
              </a:rPr>
              <a:t>rownames</a:t>
            </a:r>
            <a:r>
              <a:rPr lang="zh-CN" altLang="zh-CN" sz="2000" dirty="0">
                <a:solidFill>
                  <a:schemeClr val="tx1">
                    <a:lumMod val="75000"/>
                    <a:lumOff val="25000"/>
                  </a:schemeClr>
                </a:solidFill>
              </a:rPr>
              <a:t>（行名），将名义型和有序型变量称为因子（响应变量、决策变量、类别变量）。</a:t>
            </a:r>
          </a:p>
        </p:txBody>
      </p:sp>
      <p:grpSp>
        <p:nvGrpSpPr>
          <p:cNvPr id="15" name="组合 14"/>
          <p:cNvGrpSpPr/>
          <p:nvPr/>
        </p:nvGrpSpPr>
        <p:grpSpPr>
          <a:xfrm>
            <a:off x="-1" y="-2439"/>
            <a:ext cx="9145786" cy="718410"/>
            <a:chOff x="-1" y="190175"/>
            <a:chExt cx="9145786" cy="525795"/>
          </a:xfrm>
        </p:grpSpPr>
        <p:sp>
          <p:nvSpPr>
            <p:cNvPr id="16" name="任意多边形 15"/>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7" name="任意多边形 16"/>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8" name="任意多边形 17"/>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19" name="文本框 6"/>
          <p:cNvSpPr txBox="1"/>
          <p:nvPr/>
        </p:nvSpPr>
        <p:spPr>
          <a:xfrm>
            <a:off x="452232" y="173917"/>
            <a:ext cx="1874231" cy="415498"/>
          </a:xfrm>
          <a:prstGeom prst="rect">
            <a:avLst/>
          </a:prstGeom>
          <a:noFill/>
        </p:spPr>
        <p:txBody>
          <a:bodyPr wrap="none" rtlCol="0">
            <a:spAutoFit/>
          </a:bodyPr>
          <a:lstStyle/>
          <a:p>
            <a:r>
              <a:rPr lang="en-US" altLang="zh-CN" sz="2100" b="1" spc="225" dirty="0">
                <a:solidFill>
                  <a:prstClr val="white"/>
                </a:solidFill>
              </a:rPr>
              <a:t>2.1</a:t>
            </a:r>
            <a:r>
              <a:rPr lang="zh-CN" altLang="en-US" sz="2100" b="1" spc="225" dirty="0">
                <a:solidFill>
                  <a:prstClr val="white"/>
                </a:solidFill>
              </a:rPr>
              <a:t>新手上路</a:t>
            </a:r>
          </a:p>
        </p:txBody>
      </p:sp>
      <p:sp>
        <p:nvSpPr>
          <p:cNvPr id="20"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1" name="文本框 27"/>
          <p:cNvSpPr txBox="1"/>
          <p:nvPr/>
        </p:nvSpPr>
        <p:spPr>
          <a:xfrm>
            <a:off x="6401867" y="234392"/>
            <a:ext cx="1561646" cy="300082"/>
          </a:xfrm>
          <a:prstGeom prst="rect">
            <a:avLst/>
          </a:prstGeom>
          <a:noFill/>
        </p:spPr>
        <p:txBody>
          <a:bodyPr wrap="none" rtlCol="0">
            <a:spAutoFit/>
          </a:bodyPr>
          <a:lstStyle/>
          <a:p>
            <a:r>
              <a:rPr lang="zh-CN" altLang="en-US" sz="1350" dirty="0">
                <a:solidFill>
                  <a:prstClr val="white"/>
                </a:solidFill>
              </a:rPr>
              <a:t>第二章 </a:t>
            </a:r>
            <a:r>
              <a:rPr lang="en-US" altLang="zh-CN" sz="1350" dirty="0">
                <a:solidFill>
                  <a:prstClr val="white"/>
                </a:solidFill>
              </a:rPr>
              <a:t>R</a:t>
            </a:r>
            <a:r>
              <a:rPr lang="zh-CN" altLang="en-US" sz="1350" dirty="0">
                <a:solidFill>
                  <a:prstClr val="white"/>
                </a:solidFill>
              </a:rPr>
              <a:t>语言入门</a:t>
            </a:r>
          </a:p>
        </p:txBody>
      </p:sp>
      <p:grpSp>
        <p:nvGrpSpPr>
          <p:cNvPr id="23" name="组合 22"/>
          <p:cNvGrpSpPr/>
          <p:nvPr/>
        </p:nvGrpSpPr>
        <p:grpSpPr>
          <a:xfrm>
            <a:off x="-1" y="-2439"/>
            <a:ext cx="9145786" cy="718410"/>
            <a:chOff x="-1" y="190175"/>
            <a:chExt cx="9145786" cy="525795"/>
          </a:xfrm>
        </p:grpSpPr>
        <p:sp>
          <p:nvSpPr>
            <p:cNvPr id="24" name="任意多边形 23"/>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 name="任意多边形 24"/>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6" name="任意多边形 25"/>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7" name="文本框 6"/>
          <p:cNvSpPr txBox="1"/>
          <p:nvPr/>
        </p:nvSpPr>
        <p:spPr>
          <a:xfrm>
            <a:off x="452232" y="173917"/>
            <a:ext cx="2172390" cy="415498"/>
          </a:xfrm>
          <a:prstGeom prst="rect">
            <a:avLst/>
          </a:prstGeom>
          <a:noFill/>
        </p:spPr>
        <p:txBody>
          <a:bodyPr wrap="none" rtlCol="0">
            <a:spAutoFit/>
          </a:bodyPr>
          <a:lstStyle/>
          <a:p>
            <a:r>
              <a:rPr lang="en-US" altLang="zh-CN" sz="2100" b="1" spc="225" dirty="0">
                <a:solidFill>
                  <a:prstClr val="white"/>
                </a:solidFill>
              </a:rPr>
              <a:t>3.1</a:t>
            </a:r>
            <a:r>
              <a:rPr lang="zh-CN" altLang="en-US" sz="2100" b="1" spc="225" dirty="0">
                <a:solidFill>
                  <a:prstClr val="white"/>
                </a:solidFill>
              </a:rPr>
              <a:t>变量与常量</a:t>
            </a:r>
          </a:p>
        </p:txBody>
      </p:sp>
      <p:sp>
        <p:nvSpPr>
          <p:cNvPr id="28"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401867" y="234392"/>
            <a:ext cx="1433830" cy="299085"/>
          </a:xfrm>
          <a:prstGeom prst="rect">
            <a:avLst/>
          </a:prstGeom>
          <a:noFill/>
        </p:spPr>
        <p:txBody>
          <a:bodyPr wrap="none" rtlCol="0">
            <a:spAutoFit/>
          </a:bodyPr>
          <a:lstStyle/>
          <a:p>
            <a:r>
              <a:rPr lang="zh-CN" altLang="en-US" sz="1350" dirty="0">
                <a:solidFill>
                  <a:prstClr val="white"/>
                </a:solidFill>
              </a:rPr>
              <a:t>第三章 数据类型</a:t>
            </a:r>
          </a:p>
        </p:txBody>
      </p:sp>
    </p:spTree>
    <p:extLst>
      <p:ext uri="{BB962C8B-B14F-4D97-AF65-F5344CB8AC3E}">
        <p14:creationId xmlns:p14="http://schemas.microsoft.com/office/powerpoint/2010/main" val="30478255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TextBox 10"/>
          <p:cNvSpPr txBox="1"/>
          <p:nvPr/>
        </p:nvSpPr>
        <p:spPr>
          <a:xfrm>
            <a:off x="1245349" y="1552700"/>
            <a:ext cx="4986020" cy="1938992"/>
          </a:xfrm>
          <a:prstGeom prst="rect">
            <a:avLst/>
          </a:prstGeom>
          <a:noFill/>
        </p:spPr>
        <p:txBody>
          <a:bodyPr wrap="square" rtlCol="0">
            <a:spAutoFit/>
          </a:bodyPr>
          <a:lstStyle/>
          <a:p>
            <a:r>
              <a:rPr lang="en-US" altLang="zh-CN" sz="2000" dirty="0">
                <a:solidFill>
                  <a:schemeClr val="tx1">
                    <a:lumMod val="75000"/>
                    <a:lumOff val="25000"/>
                  </a:schemeClr>
                </a:solidFill>
              </a:rPr>
              <a:t>R</a:t>
            </a:r>
            <a:r>
              <a:rPr lang="zh-CN" altLang="zh-CN" sz="2000" dirty="0">
                <a:solidFill>
                  <a:schemeClr val="tx1">
                    <a:lumMod val="75000"/>
                    <a:lumOff val="25000"/>
                  </a:schemeClr>
                </a:solidFill>
              </a:rPr>
              <a:t>中定义了一些常量类型：</a:t>
            </a:r>
          </a:p>
          <a:p>
            <a:pPr lvl="1"/>
            <a:r>
              <a:rPr lang="en-US" altLang="zh-CN" sz="2000" dirty="0">
                <a:solidFill>
                  <a:schemeClr val="tx1">
                    <a:lumMod val="75000"/>
                    <a:lumOff val="25000"/>
                  </a:schemeClr>
                </a:solidFill>
              </a:rPr>
              <a:t>NA</a:t>
            </a:r>
            <a:r>
              <a:rPr lang="zh-CN" altLang="zh-CN" sz="2000" dirty="0">
                <a:solidFill>
                  <a:schemeClr val="tx1">
                    <a:lumMod val="75000"/>
                    <a:lumOff val="25000"/>
                  </a:schemeClr>
                </a:solidFill>
              </a:rPr>
              <a:t>：表示不可用</a:t>
            </a:r>
          </a:p>
          <a:p>
            <a:pPr lvl="1"/>
            <a:r>
              <a:rPr lang="en-US" altLang="zh-CN" sz="2000" dirty="0" err="1">
                <a:solidFill>
                  <a:schemeClr val="tx1">
                    <a:lumMod val="75000"/>
                    <a:lumOff val="25000"/>
                  </a:schemeClr>
                </a:solidFill>
              </a:rPr>
              <a:t>Inf</a:t>
            </a:r>
            <a:r>
              <a:rPr lang="en-US" altLang="zh-CN" sz="2000" dirty="0">
                <a:solidFill>
                  <a:schemeClr val="tx1">
                    <a:lumMod val="75000"/>
                    <a:lumOff val="25000"/>
                  </a:schemeClr>
                </a:solidFill>
              </a:rPr>
              <a:t>: </a:t>
            </a:r>
            <a:r>
              <a:rPr lang="zh-CN" altLang="zh-CN" sz="2000" dirty="0">
                <a:solidFill>
                  <a:schemeClr val="tx1">
                    <a:lumMod val="75000"/>
                    <a:lumOff val="25000"/>
                  </a:schemeClr>
                </a:solidFill>
              </a:rPr>
              <a:t>无穷</a:t>
            </a:r>
          </a:p>
          <a:p>
            <a:pPr lvl="1"/>
            <a:r>
              <a:rPr lang="en-US" altLang="zh-CN" sz="2000" dirty="0">
                <a:solidFill>
                  <a:schemeClr val="tx1">
                    <a:lumMod val="75000"/>
                    <a:lumOff val="25000"/>
                  </a:schemeClr>
                </a:solidFill>
              </a:rPr>
              <a:t>-</a:t>
            </a:r>
            <a:r>
              <a:rPr lang="en-US" altLang="zh-CN" sz="2000" dirty="0" err="1">
                <a:solidFill>
                  <a:schemeClr val="tx1">
                    <a:lumMod val="75000"/>
                    <a:lumOff val="25000"/>
                  </a:schemeClr>
                </a:solidFill>
              </a:rPr>
              <a:t>Inf</a:t>
            </a:r>
            <a:r>
              <a:rPr lang="en-US" altLang="zh-CN" sz="2000" dirty="0">
                <a:solidFill>
                  <a:schemeClr val="tx1">
                    <a:lumMod val="75000"/>
                    <a:lumOff val="25000"/>
                  </a:schemeClr>
                </a:solidFill>
              </a:rPr>
              <a:t>: </a:t>
            </a:r>
            <a:r>
              <a:rPr lang="zh-CN" altLang="zh-CN" sz="2000" dirty="0">
                <a:solidFill>
                  <a:schemeClr val="tx1">
                    <a:lumMod val="75000"/>
                    <a:lumOff val="25000"/>
                  </a:schemeClr>
                </a:solidFill>
              </a:rPr>
              <a:t>负无穷</a:t>
            </a:r>
          </a:p>
          <a:p>
            <a:pPr lvl="1"/>
            <a:r>
              <a:rPr lang="en-US" altLang="zh-CN" sz="2000" dirty="0">
                <a:solidFill>
                  <a:schemeClr val="tx1">
                    <a:lumMod val="75000"/>
                    <a:lumOff val="25000"/>
                  </a:schemeClr>
                </a:solidFill>
              </a:rPr>
              <a:t>TRUE</a:t>
            </a:r>
            <a:r>
              <a:rPr lang="zh-CN" altLang="zh-CN" sz="2000" dirty="0">
                <a:solidFill>
                  <a:schemeClr val="tx1">
                    <a:lumMod val="75000"/>
                    <a:lumOff val="25000"/>
                  </a:schemeClr>
                </a:solidFill>
              </a:rPr>
              <a:t>：真</a:t>
            </a:r>
          </a:p>
          <a:p>
            <a:pPr lvl="1"/>
            <a:r>
              <a:rPr lang="en-US" altLang="zh-CN" sz="2000" dirty="0">
                <a:solidFill>
                  <a:schemeClr val="tx1">
                    <a:lumMod val="75000"/>
                    <a:lumOff val="25000"/>
                  </a:schemeClr>
                </a:solidFill>
              </a:rPr>
              <a:t>FALSE</a:t>
            </a:r>
            <a:r>
              <a:rPr lang="zh-CN" altLang="zh-CN" sz="2000" dirty="0">
                <a:solidFill>
                  <a:schemeClr val="tx1">
                    <a:lumMod val="75000"/>
                    <a:lumOff val="25000"/>
                  </a:schemeClr>
                </a:solidFill>
              </a:rPr>
              <a:t>：假</a:t>
            </a:r>
          </a:p>
        </p:txBody>
      </p:sp>
      <p:grpSp>
        <p:nvGrpSpPr>
          <p:cNvPr id="16" name="组合 15"/>
          <p:cNvGrpSpPr/>
          <p:nvPr/>
        </p:nvGrpSpPr>
        <p:grpSpPr>
          <a:xfrm>
            <a:off x="-1" y="-2439"/>
            <a:ext cx="9145786" cy="718410"/>
            <a:chOff x="-1" y="190175"/>
            <a:chExt cx="9145786" cy="525795"/>
          </a:xfrm>
        </p:grpSpPr>
        <p:sp>
          <p:nvSpPr>
            <p:cNvPr id="17" name="任意多边形 16"/>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8" name="任意多边形 17"/>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9" name="任意多边形 18"/>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0" name="文本框 6"/>
          <p:cNvSpPr txBox="1"/>
          <p:nvPr/>
        </p:nvSpPr>
        <p:spPr>
          <a:xfrm>
            <a:off x="452232" y="173917"/>
            <a:ext cx="1874231" cy="415498"/>
          </a:xfrm>
          <a:prstGeom prst="rect">
            <a:avLst/>
          </a:prstGeom>
          <a:noFill/>
        </p:spPr>
        <p:txBody>
          <a:bodyPr wrap="none" rtlCol="0">
            <a:spAutoFit/>
          </a:bodyPr>
          <a:lstStyle/>
          <a:p>
            <a:r>
              <a:rPr lang="en-US" altLang="zh-CN" sz="2100" b="1" spc="225" dirty="0">
                <a:solidFill>
                  <a:prstClr val="white"/>
                </a:solidFill>
              </a:rPr>
              <a:t>2.1</a:t>
            </a:r>
            <a:r>
              <a:rPr lang="zh-CN" altLang="en-US" sz="2100" b="1" spc="225" dirty="0">
                <a:solidFill>
                  <a:prstClr val="white"/>
                </a:solidFill>
              </a:rPr>
              <a:t>新手上路</a:t>
            </a:r>
          </a:p>
        </p:txBody>
      </p:sp>
      <p:sp>
        <p:nvSpPr>
          <p:cNvPr id="21"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2" name="文本框 27"/>
          <p:cNvSpPr txBox="1"/>
          <p:nvPr/>
        </p:nvSpPr>
        <p:spPr>
          <a:xfrm>
            <a:off x="6401867" y="234392"/>
            <a:ext cx="1561646" cy="300082"/>
          </a:xfrm>
          <a:prstGeom prst="rect">
            <a:avLst/>
          </a:prstGeom>
          <a:noFill/>
        </p:spPr>
        <p:txBody>
          <a:bodyPr wrap="none" rtlCol="0">
            <a:spAutoFit/>
          </a:bodyPr>
          <a:lstStyle/>
          <a:p>
            <a:r>
              <a:rPr lang="zh-CN" altLang="en-US" sz="1350" dirty="0">
                <a:solidFill>
                  <a:prstClr val="white"/>
                </a:solidFill>
              </a:rPr>
              <a:t>第二章 </a:t>
            </a:r>
            <a:r>
              <a:rPr lang="en-US" altLang="zh-CN" sz="1350" dirty="0">
                <a:solidFill>
                  <a:prstClr val="white"/>
                </a:solidFill>
              </a:rPr>
              <a:t>R</a:t>
            </a:r>
            <a:r>
              <a:rPr lang="zh-CN" altLang="en-US" sz="1350" dirty="0">
                <a:solidFill>
                  <a:prstClr val="white"/>
                </a:solidFill>
              </a:rPr>
              <a:t>语言入门</a:t>
            </a:r>
          </a:p>
        </p:txBody>
      </p:sp>
      <p:grpSp>
        <p:nvGrpSpPr>
          <p:cNvPr id="23" name="组合 22"/>
          <p:cNvGrpSpPr/>
          <p:nvPr/>
        </p:nvGrpSpPr>
        <p:grpSpPr>
          <a:xfrm>
            <a:off x="-1" y="-2439"/>
            <a:ext cx="9145786" cy="718410"/>
            <a:chOff x="-1" y="190175"/>
            <a:chExt cx="9145786" cy="525795"/>
          </a:xfrm>
        </p:grpSpPr>
        <p:sp>
          <p:nvSpPr>
            <p:cNvPr id="24" name="任意多边形 23"/>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 name="任意多边形 24"/>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6" name="任意多边形 25"/>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7" name="文本框 6"/>
          <p:cNvSpPr txBox="1"/>
          <p:nvPr/>
        </p:nvSpPr>
        <p:spPr>
          <a:xfrm>
            <a:off x="452232" y="173917"/>
            <a:ext cx="2172390" cy="415498"/>
          </a:xfrm>
          <a:prstGeom prst="rect">
            <a:avLst/>
          </a:prstGeom>
          <a:noFill/>
        </p:spPr>
        <p:txBody>
          <a:bodyPr wrap="none" rtlCol="0">
            <a:spAutoFit/>
          </a:bodyPr>
          <a:lstStyle/>
          <a:p>
            <a:r>
              <a:rPr lang="en-US" altLang="zh-CN" sz="2100" b="1" spc="225" dirty="0">
                <a:solidFill>
                  <a:prstClr val="white"/>
                </a:solidFill>
              </a:rPr>
              <a:t>3.1</a:t>
            </a:r>
            <a:r>
              <a:rPr lang="zh-CN" altLang="en-US" sz="2100" b="1" spc="225" dirty="0">
                <a:solidFill>
                  <a:prstClr val="white"/>
                </a:solidFill>
              </a:rPr>
              <a:t>变量与常量</a:t>
            </a:r>
          </a:p>
        </p:txBody>
      </p:sp>
      <p:sp>
        <p:nvSpPr>
          <p:cNvPr id="28"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30" name="文本框 12"/>
          <p:cNvSpPr txBox="1"/>
          <p:nvPr/>
        </p:nvSpPr>
        <p:spPr>
          <a:xfrm>
            <a:off x="541465" y="781992"/>
            <a:ext cx="2764443"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kumimoji="1" lang="zh-CN" altLang="en-US" sz="2400" dirty="0">
                <a:solidFill>
                  <a:schemeClr val="tx1">
                    <a:lumMod val="75000"/>
                    <a:lumOff val="25000"/>
                  </a:schemeClr>
                </a:solidFill>
              </a:rPr>
              <a:t>常量</a:t>
            </a:r>
          </a:p>
        </p:txBody>
      </p:sp>
      <p:sp>
        <p:nvSpPr>
          <p:cNvPr id="10" name="文本框 27"/>
          <p:cNvSpPr txBox="1"/>
          <p:nvPr/>
        </p:nvSpPr>
        <p:spPr>
          <a:xfrm>
            <a:off x="6401867" y="234392"/>
            <a:ext cx="1433830" cy="299085"/>
          </a:xfrm>
          <a:prstGeom prst="rect">
            <a:avLst/>
          </a:prstGeom>
          <a:noFill/>
        </p:spPr>
        <p:txBody>
          <a:bodyPr wrap="none" rtlCol="0">
            <a:spAutoFit/>
          </a:bodyPr>
          <a:lstStyle/>
          <a:p>
            <a:r>
              <a:rPr lang="zh-CN" altLang="en-US" sz="1350" dirty="0">
                <a:solidFill>
                  <a:prstClr val="white"/>
                </a:solidFill>
              </a:rPr>
              <a:t>第三章 数据类型</a:t>
            </a:r>
          </a:p>
        </p:txBody>
      </p:sp>
    </p:spTree>
    <p:extLst>
      <p:ext uri="{BB962C8B-B14F-4D97-AF65-F5344CB8AC3E}">
        <p14:creationId xmlns:p14="http://schemas.microsoft.com/office/powerpoint/2010/main" val="393980194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690257" y="854039"/>
            <a:ext cx="7832784" cy="781050"/>
            <a:chOff x="2788580" y="1152524"/>
            <a:chExt cx="3730770" cy="781050"/>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4"/>
            <p:cNvSpPr txBox="1"/>
            <p:nvPr/>
          </p:nvSpPr>
          <p:spPr>
            <a:xfrm>
              <a:off x="3910533" y="1169836"/>
              <a:ext cx="1322924" cy="521970"/>
            </a:xfrm>
            <a:prstGeom prst="rect">
              <a:avLst/>
            </a:prstGeom>
            <a:noFill/>
          </p:spPr>
          <p:txBody>
            <a:bodyPr wrap="none" rtlCol="0">
              <a:spAutoFit/>
            </a:bodyPr>
            <a:lstStyle/>
            <a:p>
              <a:pPr algn="ctr"/>
              <a:r>
                <a:rPr lang="zh-CN" altLang="en-US" sz="2800" dirty="0">
                  <a:solidFill>
                    <a:srgbClr val="C00000"/>
                  </a:solidFill>
                </a:rPr>
                <a:t>第三章 数据类型</a:t>
              </a:r>
            </a:p>
          </p:txBody>
        </p:sp>
      </p:grpSp>
      <p:grpSp>
        <p:nvGrpSpPr>
          <p:cNvPr id="68" name="组合 67"/>
          <p:cNvGrpSpPr/>
          <p:nvPr/>
        </p:nvGrpSpPr>
        <p:grpSpPr>
          <a:xfrm>
            <a:off x="1751096" y="2696479"/>
            <a:ext cx="5693399" cy="426278"/>
            <a:chOff x="1807265" y="2935089"/>
            <a:chExt cx="5693399" cy="426278"/>
          </a:xfrm>
        </p:grpSpPr>
        <p:sp>
          <p:nvSpPr>
            <p:cNvPr id="49" name="圆角矩形 48"/>
            <p:cNvSpPr/>
            <p:nvPr/>
          </p:nvSpPr>
          <p:spPr>
            <a:xfrm>
              <a:off x="1807265" y="2935089"/>
              <a:ext cx="5693399" cy="394200"/>
            </a:xfrm>
            <a:prstGeom prst="roundRect">
              <a:avLst>
                <a:gd name="adj" fmla="val 20658"/>
              </a:avLst>
            </a:prstGeom>
            <a:solidFill>
              <a:srgbClr val="3D89B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矩形 49"/>
            <p:cNvSpPr/>
            <p:nvPr/>
          </p:nvSpPr>
          <p:spPr>
            <a:xfrm>
              <a:off x="1881814" y="2945869"/>
              <a:ext cx="2143536" cy="415498"/>
            </a:xfrm>
            <a:prstGeom prst="rect">
              <a:avLst/>
            </a:prstGeom>
          </p:spPr>
          <p:txBody>
            <a:bodyPr wrap="none">
              <a:spAutoFit/>
            </a:bodyPr>
            <a:lstStyle/>
            <a:p>
              <a:r>
                <a:rPr lang="en-US" altLang="zh-CN" sz="2100" spc="225" dirty="0">
                  <a:solidFill>
                    <a:schemeClr val="bg1"/>
                  </a:solidFill>
                  <a:latin typeface="微软雅黑" panose="020B0503020204020204" pitchFamily="34" charset="-122"/>
                  <a:ea typeface="微软雅黑" panose="020B0503020204020204" pitchFamily="34" charset="-122"/>
                </a:rPr>
                <a:t>3.2</a:t>
              </a:r>
              <a:r>
                <a:rPr lang="zh-CN" altLang="en-US" sz="2100" spc="225" dirty="0">
                  <a:solidFill>
                    <a:schemeClr val="bg1"/>
                  </a:solidFill>
                  <a:latin typeface="微软雅黑" panose="020B0503020204020204" pitchFamily="34" charset="-122"/>
                  <a:ea typeface="微软雅黑" panose="020B0503020204020204" pitchFamily="34" charset="-122"/>
                </a:rPr>
                <a:t>　数据结构</a:t>
              </a:r>
            </a:p>
          </p:txBody>
        </p:sp>
      </p:gr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6" name="组合 25"/>
          <p:cNvGrpSpPr/>
          <p:nvPr/>
        </p:nvGrpSpPr>
        <p:grpSpPr>
          <a:xfrm>
            <a:off x="1751095" y="2091117"/>
            <a:ext cx="5693399" cy="426278"/>
            <a:chOff x="1807265" y="2935089"/>
            <a:chExt cx="5693399" cy="426278"/>
          </a:xfrm>
        </p:grpSpPr>
        <p:sp>
          <p:nvSpPr>
            <p:cNvPr id="27" name="圆角矩形 26"/>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 name="矩形 27"/>
            <p:cNvSpPr/>
            <p:nvPr/>
          </p:nvSpPr>
          <p:spPr>
            <a:xfrm>
              <a:off x="1881814" y="2945869"/>
              <a:ext cx="2441694"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3.1</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变量与常量</a:t>
              </a:r>
            </a:p>
          </p:txBody>
        </p:sp>
      </p:grpSp>
      <p:grpSp>
        <p:nvGrpSpPr>
          <p:cNvPr id="29" name="组合 28"/>
          <p:cNvGrpSpPr/>
          <p:nvPr/>
        </p:nvGrpSpPr>
        <p:grpSpPr>
          <a:xfrm>
            <a:off x="1759949" y="3335616"/>
            <a:ext cx="5693399" cy="426278"/>
            <a:chOff x="1807265" y="2935089"/>
            <a:chExt cx="5693399" cy="426278"/>
          </a:xfrm>
        </p:grpSpPr>
        <p:sp>
          <p:nvSpPr>
            <p:cNvPr id="30" name="圆角矩形 29"/>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 name="矩形 30"/>
            <p:cNvSpPr/>
            <p:nvPr/>
          </p:nvSpPr>
          <p:spPr>
            <a:xfrm>
              <a:off x="1881814" y="2945869"/>
              <a:ext cx="5125121"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3.3</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用于数据处理和转换的常用函数</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15508718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2985113" cy="415498"/>
          </a:xfrm>
          <a:prstGeom prst="rect">
            <a:avLst/>
          </a:prstGeom>
          <a:noFill/>
        </p:spPr>
        <p:txBody>
          <a:bodyPr wrap="none" rtlCol="0">
            <a:spAutoFit/>
          </a:bodyPr>
          <a:lstStyle/>
          <a:p>
            <a:r>
              <a:rPr lang="en-US" altLang="zh-CN" sz="2100" b="1" spc="225" dirty="0">
                <a:solidFill>
                  <a:prstClr val="white"/>
                </a:solidFill>
              </a:rPr>
              <a:t>1.1</a:t>
            </a:r>
            <a:r>
              <a:rPr lang="zh-CN" altLang="en-US" sz="2100" b="1" spc="225" dirty="0">
                <a:solidFill>
                  <a:prstClr val="white"/>
                </a:solidFill>
              </a:rPr>
              <a:t>为什么学习</a:t>
            </a:r>
            <a:r>
              <a:rPr lang="en-US" altLang="zh-CN" sz="2100" b="1" spc="225" dirty="0">
                <a:solidFill>
                  <a:prstClr val="white"/>
                </a:solidFill>
              </a:rPr>
              <a:t>R</a:t>
            </a:r>
            <a:r>
              <a:rPr lang="zh-CN" altLang="en-US" sz="2100" b="1" spc="225" dirty="0">
                <a:solidFill>
                  <a:prstClr val="white"/>
                </a:solidFill>
              </a:rPr>
              <a:t>语言</a:t>
            </a: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401867" y="234392"/>
            <a:ext cx="1101584" cy="300082"/>
          </a:xfrm>
          <a:prstGeom prst="rect">
            <a:avLst/>
          </a:prstGeom>
          <a:noFill/>
        </p:spPr>
        <p:txBody>
          <a:bodyPr wrap="none" rtlCol="0">
            <a:spAutoFit/>
          </a:bodyPr>
          <a:lstStyle/>
          <a:p>
            <a:r>
              <a:rPr lang="zh-CN" altLang="en-US" sz="1350" dirty="0">
                <a:solidFill>
                  <a:prstClr val="white"/>
                </a:solidFill>
              </a:rPr>
              <a:t>第一章 绪论</a:t>
            </a:r>
          </a:p>
        </p:txBody>
      </p:sp>
      <p:sp>
        <p:nvSpPr>
          <p:cNvPr id="13" name="文本框 12"/>
          <p:cNvSpPr txBox="1"/>
          <p:nvPr/>
        </p:nvSpPr>
        <p:spPr>
          <a:xfrm>
            <a:off x="541465" y="781992"/>
            <a:ext cx="2764443"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en-US" altLang="zh-CN" sz="2400" dirty="0">
                <a:solidFill>
                  <a:schemeClr val="tx1">
                    <a:lumMod val="75000"/>
                    <a:lumOff val="25000"/>
                  </a:schemeClr>
                </a:solidFill>
              </a:rPr>
              <a:t>R</a:t>
            </a:r>
            <a:r>
              <a:rPr lang="zh-CN" altLang="zh-CN" sz="2400" dirty="0">
                <a:solidFill>
                  <a:schemeClr val="tx1">
                    <a:lumMod val="75000"/>
                    <a:lumOff val="25000"/>
                  </a:schemeClr>
                </a:solidFill>
              </a:rPr>
              <a:t>语言主要优势</a:t>
            </a:r>
            <a:endParaRPr kumimoji="1" lang="zh-CN" altLang="zh-CN" sz="2400" dirty="0">
              <a:solidFill>
                <a:schemeClr val="tx1">
                  <a:lumMod val="75000"/>
                  <a:lumOff val="25000"/>
                </a:schemeClr>
              </a:solidFill>
            </a:endParaRPr>
          </a:p>
        </p:txBody>
      </p:sp>
      <p:sp>
        <p:nvSpPr>
          <p:cNvPr id="11" name="矩形 10"/>
          <p:cNvSpPr/>
          <p:nvPr/>
        </p:nvSpPr>
        <p:spPr>
          <a:xfrm>
            <a:off x="1088879" y="1429602"/>
            <a:ext cx="3156633" cy="400110"/>
          </a:xfrm>
          <a:prstGeom prst="rect">
            <a:avLst/>
          </a:prstGeom>
        </p:spPr>
        <p:txBody>
          <a:bodyPr wrap="none">
            <a:spAutoFit/>
          </a:bodyPr>
          <a:lstStyle/>
          <a:p>
            <a:r>
              <a:rPr lang="zh-CN" altLang="zh-CN" sz="2000" dirty="0">
                <a:solidFill>
                  <a:schemeClr val="tx1">
                    <a:lumMod val="75000"/>
                    <a:lumOff val="25000"/>
                  </a:schemeClr>
                </a:solidFill>
              </a:rPr>
              <a:t>（</a:t>
            </a:r>
            <a:r>
              <a:rPr lang="en-US" altLang="zh-CN" sz="2000" dirty="0">
                <a:solidFill>
                  <a:schemeClr val="tx1">
                    <a:lumMod val="75000"/>
                    <a:lumOff val="25000"/>
                  </a:schemeClr>
                </a:solidFill>
              </a:rPr>
              <a:t>1</a:t>
            </a:r>
            <a:r>
              <a:rPr lang="zh-CN" altLang="zh-CN" sz="2000" dirty="0">
                <a:solidFill>
                  <a:schemeClr val="tx1">
                    <a:lumMod val="75000"/>
                    <a:lumOff val="25000"/>
                  </a:schemeClr>
                </a:solidFill>
              </a:rPr>
              <a:t>）作图美观，完全免费</a:t>
            </a:r>
          </a:p>
        </p:txBody>
      </p:sp>
      <p:pic>
        <p:nvPicPr>
          <p:cNvPr id="2050" name="图片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4870" y="2297112"/>
            <a:ext cx="6533376" cy="3415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675447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 name="组合 14"/>
          <p:cNvGrpSpPr/>
          <p:nvPr/>
        </p:nvGrpSpPr>
        <p:grpSpPr>
          <a:xfrm>
            <a:off x="-1" y="-2439"/>
            <a:ext cx="9145786" cy="718410"/>
            <a:chOff x="-1" y="190175"/>
            <a:chExt cx="9145786" cy="525795"/>
          </a:xfrm>
        </p:grpSpPr>
        <p:sp>
          <p:nvSpPr>
            <p:cNvPr id="16" name="任意多边形 15"/>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7" name="任意多边形 16"/>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8" name="任意多边形 17"/>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19" name="文本框 6"/>
          <p:cNvSpPr txBox="1"/>
          <p:nvPr/>
        </p:nvSpPr>
        <p:spPr>
          <a:xfrm>
            <a:off x="452232" y="173917"/>
            <a:ext cx="1874231" cy="415498"/>
          </a:xfrm>
          <a:prstGeom prst="rect">
            <a:avLst/>
          </a:prstGeom>
          <a:noFill/>
        </p:spPr>
        <p:txBody>
          <a:bodyPr wrap="none" rtlCol="0">
            <a:spAutoFit/>
          </a:bodyPr>
          <a:lstStyle/>
          <a:p>
            <a:r>
              <a:rPr lang="en-US" altLang="zh-CN" sz="2100" b="1" spc="225" dirty="0">
                <a:solidFill>
                  <a:prstClr val="white"/>
                </a:solidFill>
              </a:rPr>
              <a:t>2.1</a:t>
            </a:r>
            <a:r>
              <a:rPr lang="zh-CN" altLang="en-US" sz="2100" b="1" spc="225" dirty="0">
                <a:solidFill>
                  <a:prstClr val="white"/>
                </a:solidFill>
              </a:rPr>
              <a:t>新手上路</a:t>
            </a:r>
          </a:p>
        </p:txBody>
      </p:sp>
      <p:sp>
        <p:nvSpPr>
          <p:cNvPr id="20"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1" name="文本框 27"/>
          <p:cNvSpPr txBox="1"/>
          <p:nvPr/>
        </p:nvSpPr>
        <p:spPr>
          <a:xfrm>
            <a:off x="6401867" y="234392"/>
            <a:ext cx="1561646" cy="300082"/>
          </a:xfrm>
          <a:prstGeom prst="rect">
            <a:avLst/>
          </a:prstGeom>
          <a:noFill/>
        </p:spPr>
        <p:txBody>
          <a:bodyPr wrap="none" rtlCol="0">
            <a:spAutoFit/>
          </a:bodyPr>
          <a:lstStyle/>
          <a:p>
            <a:r>
              <a:rPr lang="zh-CN" altLang="en-US" sz="1350" dirty="0">
                <a:solidFill>
                  <a:prstClr val="white"/>
                </a:solidFill>
              </a:rPr>
              <a:t>第二章 </a:t>
            </a:r>
            <a:r>
              <a:rPr lang="en-US" altLang="zh-CN" sz="1350" dirty="0">
                <a:solidFill>
                  <a:prstClr val="white"/>
                </a:solidFill>
              </a:rPr>
              <a:t>R</a:t>
            </a:r>
            <a:r>
              <a:rPr lang="zh-CN" altLang="en-US" sz="1350" dirty="0">
                <a:solidFill>
                  <a:prstClr val="white"/>
                </a:solidFill>
              </a:rPr>
              <a:t>语言入门</a:t>
            </a:r>
          </a:p>
        </p:txBody>
      </p:sp>
      <p:grpSp>
        <p:nvGrpSpPr>
          <p:cNvPr id="22" name="组合 21"/>
          <p:cNvGrpSpPr/>
          <p:nvPr/>
        </p:nvGrpSpPr>
        <p:grpSpPr>
          <a:xfrm>
            <a:off x="-1" y="-2439"/>
            <a:ext cx="9145786" cy="718410"/>
            <a:chOff x="-1" y="190175"/>
            <a:chExt cx="9145786" cy="525795"/>
          </a:xfrm>
        </p:grpSpPr>
        <p:sp>
          <p:nvSpPr>
            <p:cNvPr id="23" name="任意多边形 22"/>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23"/>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 name="任意多边形 24"/>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6"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3.2 </a:t>
            </a:r>
            <a:r>
              <a:rPr lang="zh-CN" altLang="en-US" sz="2100" b="1" spc="225" dirty="0">
                <a:solidFill>
                  <a:prstClr val="white"/>
                </a:solidFill>
              </a:rPr>
              <a:t>数据结构</a:t>
            </a:r>
          </a:p>
        </p:txBody>
      </p:sp>
      <p:sp>
        <p:nvSpPr>
          <p:cNvPr id="27"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pic>
        <p:nvPicPr>
          <p:cNvPr id="29" name="图片 28"/>
          <p:cNvPicPr/>
          <p:nvPr/>
        </p:nvPicPr>
        <p:blipFill>
          <a:blip r:embed="rId2">
            <a:extLst>
              <a:ext uri="{28A0092B-C50C-407E-A947-70E740481C1C}">
                <a14:useLocalDpi xmlns:a14="http://schemas.microsoft.com/office/drawing/2010/main" val="0"/>
              </a:ext>
            </a:extLst>
          </a:blip>
          <a:srcRect/>
          <a:stretch>
            <a:fillRect/>
          </a:stretch>
        </p:blipFill>
        <p:spPr>
          <a:xfrm>
            <a:off x="1146175" y="1627676"/>
            <a:ext cx="7041222" cy="3985333"/>
          </a:xfrm>
          <a:prstGeom prst="rect">
            <a:avLst/>
          </a:prstGeom>
          <a:noFill/>
          <a:ln>
            <a:noFill/>
          </a:ln>
        </p:spPr>
      </p:pic>
      <p:sp>
        <p:nvSpPr>
          <p:cNvPr id="10" name="文本框 27"/>
          <p:cNvSpPr txBox="1"/>
          <p:nvPr/>
        </p:nvSpPr>
        <p:spPr>
          <a:xfrm>
            <a:off x="6401867" y="234392"/>
            <a:ext cx="1433830" cy="299085"/>
          </a:xfrm>
          <a:prstGeom prst="rect">
            <a:avLst/>
          </a:prstGeom>
          <a:noFill/>
        </p:spPr>
        <p:txBody>
          <a:bodyPr wrap="none" rtlCol="0">
            <a:spAutoFit/>
          </a:bodyPr>
          <a:lstStyle/>
          <a:p>
            <a:r>
              <a:rPr lang="zh-CN" altLang="en-US" sz="1350" dirty="0">
                <a:solidFill>
                  <a:prstClr val="white"/>
                </a:solidFill>
              </a:rPr>
              <a:t>第三章 数据类型</a:t>
            </a:r>
          </a:p>
        </p:txBody>
      </p:sp>
    </p:spTree>
    <p:extLst>
      <p:ext uri="{BB962C8B-B14F-4D97-AF65-F5344CB8AC3E}">
        <p14:creationId xmlns:p14="http://schemas.microsoft.com/office/powerpoint/2010/main" val="258082515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p:nvSpPr>
        <p:spPr>
          <a:xfrm>
            <a:off x="541465" y="781992"/>
            <a:ext cx="3636640"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kumimoji="1" lang="zh-CN" altLang="en-US" sz="2400" dirty="0">
                <a:solidFill>
                  <a:schemeClr val="tx1">
                    <a:lumMod val="75000"/>
                    <a:lumOff val="25000"/>
                  </a:schemeClr>
                </a:solidFill>
              </a:rPr>
              <a:t>向量</a:t>
            </a:r>
          </a:p>
        </p:txBody>
      </p:sp>
      <p:grpSp>
        <p:nvGrpSpPr>
          <p:cNvPr id="15" name="组合 14"/>
          <p:cNvGrpSpPr/>
          <p:nvPr/>
        </p:nvGrpSpPr>
        <p:grpSpPr>
          <a:xfrm>
            <a:off x="-1" y="-2439"/>
            <a:ext cx="9145786" cy="718410"/>
            <a:chOff x="-1" y="190175"/>
            <a:chExt cx="9145786" cy="525795"/>
          </a:xfrm>
        </p:grpSpPr>
        <p:sp>
          <p:nvSpPr>
            <p:cNvPr id="16" name="任意多边形 15"/>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7" name="任意多边形 16"/>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8" name="任意多边形 17"/>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19" name="文本框 6"/>
          <p:cNvSpPr txBox="1"/>
          <p:nvPr/>
        </p:nvSpPr>
        <p:spPr>
          <a:xfrm>
            <a:off x="452232" y="173917"/>
            <a:ext cx="1874231" cy="415498"/>
          </a:xfrm>
          <a:prstGeom prst="rect">
            <a:avLst/>
          </a:prstGeom>
          <a:noFill/>
        </p:spPr>
        <p:txBody>
          <a:bodyPr wrap="none" rtlCol="0">
            <a:spAutoFit/>
          </a:bodyPr>
          <a:lstStyle/>
          <a:p>
            <a:r>
              <a:rPr lang="en-US" altLang="zh-CN" sz="2100" b="1" spc="225" dirty="0">
                <a:solidFill>
                  <a:prstClr val="white"/>
                </a:solidFill>
              </a:rPr>
              <a:t>2.1</a:t>
            </a:r>
            <a:r>
              <a:rPr lang="zh-CN" altLang="en-US" sz="2100" b="1" spc="225" dirty="0">
                <a:solidFill>
                  <a:prstClr val="white"/>
                </a:solidFill>
              </a:rPr>
              <a:t>新手上路</a:t>
            </a:r>
          </a:p>
        </p:txBody>
      </p:sp>
      <p:sp>
        <p:nvSpPr>
          <p:cNvPr id="20"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1" name="文本框 27"/>
          <p:cNvSpPr txBox="1"/>
          <p:nvPr/>
        </p:nvSpPr>
        <p:spPr>
          <a:xfrm>
            <a:off x="6401867" y="234392"/>
            <a:ext cx="1561646" cy="300082"/>
          </a:xfrm>
          <a:prstGeom prst="rect">
            <a:avLst/>
          </a:prstGeom>
          <a:noFill/>
        </p:spPr>
        <p:txBody>
          <a:bodyPr wrap="none" rtlCol="0">
            <a:spAutoFit/>
          </a:bodyPr>
          <a:lstStyle/>
          <a:p>
            <a:r>
              <a:rPr lang="zh-CN" altLang="en-US" sz="1350" dirty="0">
                <a:solidFill>
                  <a:prstClr val="white"/>
                </a:solidFill>
              </a:rPr>
              <a:t>第二章 </a:t>
            </a:r>
            <a:r>
              <a:rPr lang="en-US" altLang="zh-CN" sz="1350" dirty="0">
                <a:solidFill>
                  <a:prstClr val="white"/>
                </a:solidFill>
              </a:rPr>
              <a:t>R</a:t>
            </a:r>
            <a:r>
              <a:rPr lang="zh-CN" altLang="en-US" sz="1350" dirty="0">
                <a:solidFill>
                  <a:prstClr val="white"/>
                </a:solidFill>
              </a:rPr>
              <a:t>语言入门</a:t>
            </a:r>
          </a:p>
        </p:txBody>
      </p:sp>
      <p:grpSp>
        <p:nvGrpSpPr>
          <p:cNvPr id="22" name="组合 21"/>
          <p:cNvGrpSpPr/>
          <p:nvPr/>
        </p:nvGrpSpPr>
        <p:grpSpPr>
          <a:xfrm>
            <a:off x="-1" y="-2439"/>
            <a:ext cx="9145786" cy="718410"/>
            <a:chOff x="-1" y="190175"/>
            <a:chExt cx="9145786" cy="525795"/>
          </a:xfrm>
        </p:grpSpPr>
        <p:sp>
          <p:nvSpPr>
            <p:cNvPr id="23" name="任意多边形 22"/>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23"/>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 name="任意多边形 24"/>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6"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3.2 </a:t>
            </a:r>
            <a:r>
              <a:rPr lang="zh-CN" altLang="en-US" sz="2100" b="1" spc="225" dirty="0">
                <a:solidFill>
                  <a:prstClr val="white"/>
                </a:solidFill>
              </a:rPr>
              <a:t>数据结构</a:t>
            </a:r>
          </a:p>
        </p:txBody>
      </p:sp>
      <p:sp>
        <p:nvSpPr>
          <p:cNvPr id="27"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4" name="TextBox 3"/>
          <p:cNvSpPr txBox="1"/>
          <p:nvPr/>
        </p:nvSpPr>
        <p:spPr>
          <a:xfrm>
            <a:off x="942534" y="1589648"/>
            <a:ext cx="7258929" cy="3170099"/>
          </a:xfrm>
          <a:prstGeom prst="rect">
            <a:avLst/>
          </a:prstGeom>
          <a:noFill/>
        </p:spPr>
        <p:txBody>
          <a:bodyPr wrap="square" rtlCol="0">
            <a:spAutoFit/>
          </a:bodyPr>
          <a:lstStyle/>
          <a:p>
            <a:r>
              <a:rPr lang="zh-CN" altLang="zh-CN" sz="2000" dirty="0">
                <a:solidFill>
                  <a:schemeClr val="tx1">
                    <a:lumMod val="75000"/>
                    <a:lumOff val="25000"/>
                  </a:schemeClr>
                </a:solidFill>
              </a:rPr>
              <a:t>向量是用于存储数值型、字符型或逻辑型数据的一维结构。</a:t>
            </a:r>
          </a:p>
          <a:p>
            <a:r>
              <a:rPr lang="en-US" altLang="zh-CN" sz="2000" dirty="0">
                <a:solidFill>
                  <a:schemeClr val="tx1">
                    <a:lumMod val="75000"/>
                    <a:lumOff val="25000"/>
                  </a:schemeClr>
                </a:solidFill>
              </a:rPr>
              <a:t>(1)</a:t>
            </a:r>
            <a:r>
              <a:rPr lang="zh-CN" altLang="zh-CN" sz="2000" dirty="0">
                <a:solidFill>
                  <a:schemeClr val="tx1">
                    <a:lumMod val="75000"/>
                    <a:lumOff val="25000"/>
                  </a:schemeClr>
                </a:solidFill>
              </a:rPr>
              <a:t>产生向量</a:t>
            </a:r>
          </a:p>
          <a:p>
            <a:r>
              <a:rPr lang="zh-CN" altLang="zh-CN" sz="2000" dirty="0">
                <a:solidFill>
                  <a:schemeClr val="tx1">
                    <a:lumMod val="75000"/>
                    <a:lumOff val="25000"/>
                  </a:schemeClr>
                </a:solidFill>
              </a:rPr>
              <a:t>①函数</a:t>
            </a:r>
            <a:r>
              <a:rPr lang="en-US" altLang="zh-CN" sz="2000" dirty="0">
                <a:solidFill>
                  <a:schemeClr val="tx1">
                    <a:lumMod val="75000"/>
                    <a:lumOff val="25000"/>
                  </a:schemeClr>
                </a:solidFill>
              </a:rPr>
              <a:t>c(...)</a:t>
            </a:r>
            <a:r>
              <a:rPr lang="zh-CN" altLang="zh-CN" sz="2000" dirty="0">
                <a:solidFill>
                  <a:schemeClr val="tx1">
                    <a:lumMod val="75000"/>
                    <a:lumOff val="25000"/>
                  </a:schemeClr>
                </a:solidFill>
              </a:rPr>
              <a:t>为自定义量</a:t>
            </a:r>
          </a:p>
          <a:p>
            <a:r>
              <a:rPr lang="zh-CN" altLang="zh-CN" sz="2000" dirty="0">
                <a:solidFill>
                  <a:schemeClr val="tx1">
                    <a:lumMod val="75000"/>
                    <a:lumOff val="25000"/>
                  </a:schemeClr>
                </a:solidFill>
              </a:rPr>
              <a:t>例子：</a:t>
            </a:r>
          </a:p>
          <a:p>
            <a:r>
              <a:rPr lang="en-US" altLang="zh-CN" sz="2000" dirty="0">
                <a:solidFill>
                  <a:schemeClr val="tx1">
                    <a:lumMod val="75000"/>
                    <a:lumOff val="25000"/>
                  </a:schemeClr>
                </a:solidFill>
              </a:rPr>
              <a:t>&gt;b&lt;-c("US","CHINA","ENGLISH")</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&gt;c&lt;-c(TRUE,TRUE,FALSE)</a:t>
            </a:r>
            <a:endParaRPr lang="zh-CN" altLang="zh-CN" sz="2000" dirty="0">
              <a:solidFill>
                <a:schemeClr val="tx1">
                  <a:lumMod val="75000"/>
                  <a:lumOff val="25000"/>
                </a:schemeClr>
              </a:solidFill>
            </a:endParaRPr>
          </a:p>
          <a:p>
            <a:r>
              <a:rPr lang="zh-CN" altLang="zh-CN" sz="2000" dirty="0">
                <a:solidFill>
                  <a:schemeClr val="tx1">
                    <a:lumMod val="75000"/>
                    <a:lumOff val="25000"/>
                  </a:schemeClr>
                </a:solidFill>
              </a:rPr>
              <a:t>②</a:t>
            </a:r>
            <a:r>
              <a:rPr lang="en-US" altLang="zh-CN" sz="2000" dirty="0" err="1">
                <a:solidFill>
                  <a:schemeClr val="tx1">
                    <a:lumMod val="75000"/>
                    <a:lumOff val="25000"/>
                  </a:schemeClr>
                </a:solidFill>
              </a:rPr>
              <a:t>from:to</a:t>
            </a:r>
            <a:r>
              <a:rPr lang="zh-CN" altLang="zh-CN" sz="2000" dirty="0">
                <a:solidFill>
                  <a:schemeClr val="tx1">
                    <a:lumMod val="75000"/>
                    <a:lumOff val="25000"/>
                  </a:schemeClr>
                </a:solidFill>
              </a:rPr>
              <a:t>产生一个序列</a:t>
            </a:r>
          </a:p>
          <a:p>
            <a:r>
              <a:rPr lang="zh-CN" altLang="zh-CN" sz="2000" dirty="0">
                <a:solidFill>
                  <a:schemeClr val="tx1">
                    <a:lumMod val="75000"/>
                    <a:lumOff val="25000"/>
                  </a:schemeClr>
                </a:solidFill>
              </a:rPr>
              <a:t>例子：</a:t>
            </a:r>
          </a:p>
          <a:p>
            <a:r>
              <a:rPr lang="en-US" altLang="zh-CN" sz="2000" dirty="0">
                <a:solidFill>
                  <a:schemeClr val="tx1">
                    <a:lumMod val="75000"/>
                    <a:lumOff val="25000"/>
                  </a:schemeClr>
                </a:solidFill>
              </a:rPr>
              <a:t>&gt;b&lt;-1:4    #</a:t>
            </a:r>
            <a:r>
              <a:rPr lang="zh-CN" altLang="zh-CN" sz="2000" dirty="0">
                <a:solidFill>
                  <a:schemeClr val="tx1">
                    <a:lumMod val="75000"/>
                    <a:lumOff val="25000"/>
                  </a:schemeClr>
                </a:solidFill>
              </a:rPr>
              <a:t>得到</a:t>
            </a:r>
            <a:r>
              <a:rPr lang="en-US" altLang="zh-CN" sz="2000" dirty="0">
                <a:solidFill>
                  <a:schemeClr val="tx1">
                    <a:lumMod val="75000"/>
                    <a:lumOff val="25000"/>
                  </a:schemeClr>
                </a:solidFill>
              </a:rPr>
              <a:t>"1,2,3,4"</a:t>
            </a:r>
            <a:endParaRPr lang="zh-CN" altLang="zh-CN" sz="2000" dirty="0">
              <a:solidFill>
                <a:schemeClr val="tx1">
                  <a:lumMod val="75000"/>
                  <a:lumOff val="25000"/>
                </a:schemeClr>
              </a:solidFill>
            </a:endParaRPr>
          </a:p>
          <a:p>
            <a:r>
              <a:rPr lang="zh-CN" altLang="zh-CN" sz="2000" dirty="0">
                <a:solidFill>
                  <a:schemeClr val="tx1">
                    <a:lumMod val="75000"/>
                    <a:lumOff val="25000"/>
                  </a:schemeClr>
                </a:solidFill>
              </a:rPr>
              <a:t>注意</a:t>
            </a:r>
            <a:r>
              <a:rPr lang="en-US" altLang="zh-CN" sz="2000" dirty="0">
                <a:solidFill>
                  <a:schemeClr val="tx1">
                    <a:lumMod val="75000"/>
                    <a:lumOff val="25000"/>
                  </a:schemeClr>
                </a:solidFill>
              </a:rPr>
              <a:t>c&lt;-1:4+1</a:t>
            </a:r>
            <a:r>
              <a:rPr lang="zh-CN" altLang="zh-CN" sz="2000" dirty="0">
                <a:solidFill>
                  <a:schemeClr val="tx1">
                    <a:lumMod val="75000"/>
                    <a:lumOff val="25000"/>
                  </a:schemeClr>
                </a:solidFill>
              </a:rPr>
              <a:t>和</a:t>
            </a:r>
            <a:r>
              <a:rPr lang="en-US" altLang="zh-CN" sz="2000" dirty="0">
                <a:solidFill>
                  <a:schemeClr val="tx1">
                    <a:lumMod val="75000"/>
                    <a:lumOff val="25000"/>
                  </a:schemeClr>
                </a:solidFill>
              </a:rPr>
              <a:t>c&lt;-1:(4+1)</a:t>
            </a:r>
            <a:r>
              <a:rPr lang="zh-CN" altLang="zh-CN" sz="2000" dirty="0">
                <a:solidFill>
                  <a:schemeClr val="tx1">
                    <a:lumMod val="75000"/>
                    <a:lumOff val="25000"/>
                  </a:schemeClr>
                </a:solidFill>
              </a:rPr>
              <a:t>的区别。</a:t>
            </a:r>
          </a:p>
        </p:txBody>
      </p:sp>
      <p:sp>
        <p:nvSpPr>
          <p:cNvPr id="10" name="文本框 27"/>
          <p:cNvSpPr txBox="1"/>
          <p:nvPr/>
        </p:nvSpPr>
        <p:spPr>
          <a:xfrm>
            <a:off x="6401867" y="234392"/>
            <a:ext cx="1433830" cy="299085"/>
          </a:xfrm>
          <a:prstGeom prst="rect">
            <a:avLst/>
          </a:prstGeom>
          <a:noFill/>
        </p:spPr>
        <p:txBody>
          <a:bodyPr wrap="none" rtlCol="0">
            <a:spAutoFit/>
          </a:bodyPr>
          <a:lstStyle/>
          <a:p>
            <a:r>
              <a:rPr lang="zh-CN" altLang="en-US" sz="1350" dirty="0">
                <a:solidFill>
                  <a:prstClr val="white"/>
                </a:solidFill>
              </a:rPr>
              <a:t>第三章 数据类型</a:t>
            </a:r>
          </a:p>
        </p:txBody>
      </p:sp>
    </p:spTree>
    <p:extLst>
      <p:ext uri="{BB962C8B-B14F-4D97-AF65-F5344CB8AC3E}">
        <p14:creationId xmlns:p14="http://schemas.microsoft.com/office/powerpoint/2010/main" val="312511220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p:nvSpPr>
        <p:spPr>
          <a:xfrm>
            <a:off x="541465" y="781992"/>
            <a:ext cx="3636640"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kumimoji="1" lang="zh-CN" altLang="en-US" sz="2400" dirty="0">
                <a:solidFill>
                  <a:schemeClr val="tx1">
                    <a:lumMod val="75000"/>
                    <a:lumOff val="25000"/>
                  </a:schemeClr>
                </a:solidFill>
              </a:rPr>
              <a:t>向量</a:t>
            </a:r>
          </a:p>
        </p:txBody>
      </p:sp>
      <p:grpSp>
        <p:nvGrpSpPr>
          <p:cNvPr id="15" name="组合 14"/>
          <p:cNvGrpSpPr/>
          <p:nvPr/>
        </p:nvGrpSpPr>
        <p:grpSpPr>
          <a:xfrm>
            <a:off x="-1" y="-2439"/>
            <a:ext cx="9145786" cy="718410"/>
            <a:chOff x="-1" y="190175"/>
            <a:chExt cx="9145786" cy="525795"/>
          </a:xfrm>
        </p:grpSpPr>
        <p:sp>
          <p:nvSpPr>
            <p:cNvPr id="16" name="任意多边形 15"/>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7" name="任意多边形 16"/>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8" name="任意多边形 17"/>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19" name="文本框 6"/>
          <p:cNvSpPr txBox="1"/>
          <p:nvPr/>
        </p:nvSpPr>
        <p:spPr>
          <a:xfrm>
            <a:off x="452232" y="173917"/>
            <a:ext cx="1874231" cy="415498"/>
          </a:xfrm>
          <a:prstGeom prst="rect">
            <a:avLst/>
          </a:prstGeom>
          <a:noFill/>
        </p:spPr>
        <p:txBody>
          <a:bodyPr wrap="none" rtlCol="0">
            <a:spAutoFit/>
          </a:bodyPr>
          <a:lstStyle/>
          <a:p>
            <a:r>
              <a:rPr lang="en-US" altLang="zh-CN" sz="2100" b="1" spc="225" dirty="0">
                <a:solidFill>
                  <a:prstClr val="white"/>
                </a:solidFill>
              </a:rPr>
              <a:t>2.1</a:t>
            </a:r>
            <a:r>
              <a:rPr lang="zh-CN" altLang="en-US" sz="2100" b="1" spc="225" dirty="0">
                <a:solidFill>
                  <a:prstClr val="white"/>
                </a:solidFill>
              </a:rPr>
              <a:t>新手上路</a:t>
            </a:r>
          </a:p>
        </p:txBody>
      </p:sp>
      <p:sp>
        <p:nvSpPr>
          <p:cNvPr id="20"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1" name="文本框 27"/>
          <p:cNvSpPr txBox="1"/>
          <p:nvPr/>
        </p:nvSpPr>
        <p:spPr>
          <a:xfrm>
            <a:off x="6401867" y="234392"/>
            <a:ext cx="1561646" cy="300082"/>
          </a:xfrm>
          <a:prstGeom prst="rect">
            <a:avLst/>
          </a:prstGeom>
          <a:noFill/>
        </p:spPr>
        <p:txBody>
          <a:bodyPr wrap="none" rtlCol="0">
            <a:spAutoFit/>
          </a:bodyPr>
          <a:lstStyle/>
          <a:p>
            <a:r>
              <a:rPr lang="zh-CN" altLang="en-US" sz="1350" dirty="0">
                <a:solidFill>
                  <a:prstClr val="white"/>
                </a:solidFill>
              </a:rPr>
              <a:t>第二章 </a:t>
            </a:r>
            <a:r>
              <a:rPr lang="en-US" altLang="zh-CN" sz="1350" dirty="0">
                <a:solidFill>
                  <a:prstClr val="white"/>
                </a:solidFill>
              </a:rPr>
              <a:t>R</a:t>
            </a:r>
            <a:r>
              <a:rPr lang="zh-CN" altLang="en-US" sz="1350" dirty="0">
                <a:solidFill>
                  <a:prstClr val="white"/>
                </a:solidFill>
              </a:rPr>
              <a:t>语言入门</a:t>
            </a:r>
          </a:p>
        </p:txBody>
      </p:sp>
      <p:grpSp>
        <p:nvGrpSpPr>
          <p:cNvPr id="22" name="组合 21"/>
          <p:cNvGrpSpPr/>
          <p:nvPr/>
        </p:nvGrpSpPr>
        <p:grpSpPr>
          <a:xfrm>
            <a:off x="-1" y="-2439"/>
            <a:ext cx="9145786" cy="718410"/>
            <a:chOff x="-1" y="190175"/>
            <a:chExt cx="9145786" cy="525795"/>
          </a:xfrm>
        </p:grpSpPr>
        <p:sp>
          <p:nvSpPr>
            <p:cNvPr id="23" name="任意多边形 22"/>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23"/>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 name="任意多边形 24"/>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6"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3.2 </a:t>
            </a:r>
            <a:r>
              <a:rPr lang="zh-CN" altLang="en-US" sz="2100" b="1" spc="225" dirty="0">
                <a:solidFill>
                  <a:prstClr val="white"/>
                </a:solidFill>
              </a:rPr>
              <a:t>数据结构</a:t>
            </a:r>
          </a:p>
        </p:txBody>
      </p:sp>
      <p:sp>
        <p:nvSpPr>
          <p:cNvPr id="27"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4" name="TextBox 3"/>
          <p:cNvSpPr txBox="1"/>
          <p:nvPr/>
        </p:nvSpPr>
        <p:spPr>
          <a:xfrm>
            <a:off x="942534" y="1589648"/>
            <a:ext cx="7258929" cy="3447098"/>
          </a:xfrm>
          <a:prstGeom prst="rect">
            <a:avLst/>
          </a:prstGeom>
          <a:noFill/>
        </p:spPr>
        <p:txBody>
          <a:bodyPr wrap="square" rtlCol="0">
            <a:spAutoFit/>
          </a:bodyPr>
          <a:lstStyle/>
          <a:p>
            <a:r>
              <a:rPr lang="zh-CN" altLang="zh-CN" sz="2000" dirty="0">
                <a:solidFill>
                  <a:schemeClr val="tx1">
                    <a:lumMod val="75000"/>
                    <a:lumOff val="25000"/>
                  </a:schemeClr>
                </a:solidFill>
              </a:rPr>
              <a:t>③</a:t>
            </a:r>
            <a:r>
              <a:rPr lang="en-US" altLang="zh-CN" sz="2000" dirty="0" err="1">
                <a:solidFill>
                  <a:schemeClr val="tx1">
                    <a:lumMod val="75000"/>
                    <a:lumOff val="25000"/>
                  </a:schemeClr>
                </a:solidFill>
              </a:rPr>
              <a:t>seq</a:t>
            </a:r>
            <a:r>
              <a:rPr lang="en-US" altLang="zh-CN" sz="2000" dirty="0">
                <a:solidFill>
                  <a:schemeClr val="tx1">
                    <a:lumMod val="75000"/>
                    <a:lumOff val="25000"/>
                  </a:schemeClr>
                </a:solidFill>
              </a:rPr>
              <a:t>() </a:t>
            </a:r>
            <a:r>
              <a:rPr lang="zh-CN" altLang="zh-CN" sz="2000" dirty="0">
                <a:solidFill>
                  <a:schemeClr val="tx1">
                    <a:lumMod val="75000"/>
                    <a:lumOff val="25000"/>
                  </a:schemeClr>
                </a:solidFill>
              </a:rPr>
              <a:t>产生一个等差向量序列</a:t>
            </a:r>
          </a:p>
          <a:p>
            <a:r>
              <a:rPr lang="zh-CN" altLang="zh-CN" sz="2000" dirty="0">
                <a:solidFill>
                  <a:schemeClr val="tx1">
                    <a:lumMod val="75000"/>
                    <a:lumOff val="25000"/>
                  </a:schemeClr>
                </a:solidFill>
              </a:rPr>
              <a:t>格式：</a:t>
            </a:r>
            <a:r>
              <a:rPr lang="en-US" altLang="zh-CN" sz="2000" dirty="0" err="1">
                <a:solidFill>
                  <a:schemeClr val="tx1">
                    <a:lumMod val="75000"/>
                    <a:lumOff val="25000"/>
                  </a:schemeClr>
                </a:solidFill>
              </a:rPr>
              <a:t>seq</a:t>
            </a:r>
            <a:r>
              <a:rPr lang="en-US" altLang="zh-CN" sz="2000" dirty="0">
                <a:solidFill>
                  <a:schemeClr val="tx1">
                    <a:lumMod val="75000"/>
                    <a:lumOff val="25000"/>
                  </a:schemeClr>
                </a:solidFill>
              </a:rPr>
              <a:t>(from = n, to =m, by = </a:t>
            </a:r>
            <a:r>
              <a:rPr lang="en-US" altLang="zh-CN" sz="2000" dirty="0" err="1">
                <a:solidFill>
                  <a:schemeClr val="tx1">
                    <a:lumMod val="75000"/>
                    <a:lumOff val="25000"/>
                  </a:schemeClr>
                </a:solidFill>
              </a:rPr>
              <a:t>k,len</a:t>
            </a:r>
            <a:r>
              <a:rPr lang="en-US" altLang="zh-CN" sz="2000" dirty="0">
                <a:solidFill>
                  <a:schemeClr val="tx1">
                    <a:lumMod val="75000"/>
                    <a:lumOff val="25000"/>
                  </a:schemeClr>
                </a:solidFill>
              </a:rPr>
              <a:t> w)</a:t>
            </a:r>
            <a:endParaRPr lang="zh-CN" altLang="zh-CN" sz="2000" dirty="0">
              <a:solidFill>
                <a:schemeClr val="tx1">
                  <a:lumMod val="75000"/>
                  <a:lumOff val="25000"/>
                </a:schemeClr>
              </a:solidFill>
            </a:endParaRPr>
          </a:p>
          <a:p>
            <a:r>
              <a:rPr lang="zh-CN" altLang="zh-CN" sz="2000" dirty="0">
                <a:solidFill>
                  <a:schemeClr val="tx1">
                    <a:lumMod val="75000"/>
                    <a:lumOff val="25000"/>
                  </a:schemeClr>
                </a:solidFill>
              </a:rPr>
              <a:t>例子：</a:t>
            </a:r>
          </a:p>
          <a:p>
            <a:r>
              <a:rPr lang="en-US" altLang="zh-CN" sz="2000" dirty="0">
                <a:solidFill>
                  <a:schemeClr val="tx1">
                    <a:lumMod val="75000"/>
                    <a:lumOff val="25000"/>
                  </a:schemeClr>
                </a:solidFill>
              </a:rPr>
              <a:t>  &gt; </a:t>
            </a:r>
            <a:r>
              <a:rPr lang="en-US" altLang="zh-CN" sz="2000" dirty="0" err="1">
                <a:solidFill>
                  <a:schemeClr val="tx1">
                    <a:lumMod val="75000"/>
                    <a:lumOff val="25000"/>
                  </a:schemeClr>
                </a:solidFill>
              </a:rPr>
              <a:t>seq</a:t>
            </a:r>
            <a:r>
              <a:rPr lang="en-US" altLang="zh-CN" sz="2000" dirty="0">
                <a:solidFill>
                  <a:schemeClr val="tx1">
                    <a:lumMod val="75000"/>
                    <a:lumOff val="25000"/>
                  </a:schemeClr>
                </a:solidFill>
              </a:rPr>
              <a:t>(2, 10 )     #</a:t>
            </a:r>
            <a:r>
              <a:rPr lang="zh-CN" altLang="zh-CN" sz="2000" dirty="0">
                <a:solidFill>
                  <a:schemeClr val="tx1">
                    <a:lumMod val="75000"/>
                    <a:lumOff val="25000"/>
                  </a:schemeClr>
                </a:solidFill>
              </a:rPr>
              <a:t>默认公差为</a:t>
            </a:r>
            <a:r>
              <a:rPr lang="en-US" altLang="zh-CN" sz="2000" dirty="0">
                <a:solidFill>
                  <a:schemeClr val="tx1">
                    <a:lumMod val="75000"/>
                    <a:lumOff val="25000"/>
                  </a:schemeClr>
                </a:solidFill>
              </a:rPr>
              <a:t>1</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[1]  2  3  4  5  6  7  8  9 10</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 </a:t>
            </a:r>
            <a:r>
              <a:rPr lang="en-US" altLang="zh-CN" sz="2000" dirty="0" err="1">
                <a:solidFill>
                  <a:schemeClr val="tx1">
                    <a:lumMod val="75000"/>
                    <a:lumOff val="25000"/>
                  </a:schemeClr>
                </a:solidFill>
              </a:rPr>
              <a:t>seq</a:t>
            </a:r>
            <a:r>
              <a:rPr lang="en-US" altLang="zh-CN" sz="2000" dirty="0">
                <a:solidFill>
                  <a:schemeClr val="tx1">
                    <a:lumMod val="75000"/>
                    <a:lumOff val="25000"/>
                  </a:schemeClr>
                </a:solidFill>
              </a:rPr>
              <a:t>(2, 10 ,2)   #</a:t>
            </a:r>
            <a:r>
              <a:rPr lang="zh-CN" altLang="zh-CN" sz="2000" dirty="0">
                <a:solidFill>
                  <a:schemeClr val="tx1">
                    <a:lumMod val="75000"/>
                    <a:lumOff val="25000"/>
                  </a:schemeClr>
                </a:solidFill>
              </a:rPr>
              <a:t>如果不指定长度，</a:t>
            </a:r>
            <a:r>
              <a:rPr lang="en-US" altLang="zh-CN" sz="2000" dirty="0" err="1">
                <a:solidFill>
                  <a:schemeClr val="tx1">
                    <a:lumMod val="75000"/>
                    <a:lumOff val="25000"/>
                  </a:schemeClr>
                </a:solidFill>
              </a:rPr>
              <a:t>form,to,by</a:t>
            </a:r>
            <a:r>
              <a:rPr lang="zh-CN" altLang="zh-CN" sz="2000" dirty="0">
                <a:solidFill>
                  <a:schemeClr val="tx1">
                    <a:lumMod val="75000"/>
                    <a:lumOff val="25000"/>
                  </a:schemeClr>
                </a:solidFill>
              </a:rPr>
              <a:t>关键词可以省略</a:t>
            </a:r>
          </a:p>
          <a:p>
            <a:r>
              <a:rPr lang="en-US" altLang="zh-CN" sz="2000" dirty="0">
                <a:solidFill>
                  <a:schemeClr val="tx1">
                    <a:lumMod val="75000"/>
                    <a:lumOff val="25000"/>
                  </a:schemeClr>
                </a:solidFill>
              </a:rPr>
              <a:t>[1]  2  4  6  8 10</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 </a:t>
            </a:r>
            <a:r>
              <a:rPr lang="en-US" altLang="zh-CN" sz="2000" dirty="0" err="1">
                <a:solidFill>
                  <a:schemeClr val="tx1">
                    <a:lumMod val="75000"/>
                    <a:lumOff val="25000"/>
                  </a:schemeClr>
                </a:solidFill>
              </a:rPr>
              <a:t>seq</a:t>
            </a:r>
            <a:r>
              <a:rPr lang="en-US" altLang="zh-CN" sz="2000" dirty="0">
                <a:solidFill>
                  <a:schemeClr val="tx1">
                    <a:lumMod val="75000"/>
                    <a:lumOff val="25000"/>
                  </a:schemeClr>
                </a:solidFill>
              </a:rPr>
              <a:t>(from =2, by = 2,len=10)  #</a:t>
            </a:r>
            <a:r>
              <a:rPr lang="zh-CN" altLang="zh-CN" sz="2000" dirty="0">
                <a:solidFill>
                  <a:schemeClr val="tx1">
                    <a:lumMod val="75000"/>
                    <a:lumOff val="25000"/>
                  </a:schemeClr>
                </a:solidFill>
              </a:rPr>
              <a:t>关键词</a:t>
            </a:r>
            <a:r>
              <a:rPr lang="en-US" altLang="zh-CN" sz="2000" dirty="0">
                <a:solidFill>
                  <a:schemeClr val="tx1">
                    <a:lumMod val="75000"/>
                    <a:lumOff val="25000"/>
                  </a:schemeClr>
                </a:solidFill>
              </a:rPr>
              <a:t>to</a:t>
            </a:r>
            <a:r>
              <a:rPr lang="zh-CN" altLang="zh-CN" sz="2000" dirty="0">
                <a:solidFill>
                  <a:schemeClr val="tx1">
                    <a:lumMod val="75000"/>
                    <a:lumOff val="25000"/>
                  </a:schemeClr>
                </a:solidFill>
              </a:rPr>
              <a:t>和</a:t>
            </a:r>
            <a:r>
              <a:rPr lang="en-US" altLang="zh-CN" sz="2000" dirty="0" err="1">
                <a:solidFill>
                  <a:schemeClr val="tx1">
                    <a:lumMod val="75000"/>
                    <a:lumOff val="25000"/>
                  </a:schemeClr>
                </a:solidFill>
              </a:rPr>
              <a:t>len</a:t>
            </a:r>
            <a:r>
              <a:rPr lang="zh-CN" altLang="zh-CN" sz="2000" dirty="0">
                <a:solidFill>
                  <a:schemeClr val="tx1">
                    <a:lumMod val="75000"/>
                    <a:lumOff val="25000"/>
                  </a:schemeClr>
                </a:solidFill>
              </a:rPr>
              <a:t>不能同时使用</a:t>
            </a:r>
          </a:p>
          <a:p>
            <a:r>
              <a:rPr lang="en-US" altLang="zh-CN" sz="2000" dirty="0">
                <a:solidFill>
                  <a:schemeClr val="tx1">
                    <a:lumMod val="75000"/>
                    <a:lumOff val="25000"/>
                  </a:schemeClr>
                </a:solidFill>
              </a:rPr>
              <a:t>[1]  2  4  6  8 10 12 14 16 18 20</a:t>
            </a:r>
          </a:p>
        </p:txBody>
      </p:sp>
      <p:sp>
        <p:nvSpPr>
          <p:cNvPr id="10" name="文本框 27"/>
          <p:cNvSpPr txBox="1"/>
          <p:nvPr/>
        </p:nvSpPr>
        <p:spPr>
          <a:xfrm>
            <a:off x="6401867" y="234392"/>
            <a:ext cx="1433830" cy="299085"/>
          </a:xfrm>
          <a:prstGeom prst="rect">
            <a:avLst/>
          </a:prstGeom>
          <a:noFill/>
        </p:spPr>
        <p:txBody>
          <a:bodyPr wrap="none" rtlCol="0">
            <a:spAutoFit/>
          </a:bodyPr>
          <a:lstStyle/>
          <a:p>
            <a:r>
              <a:rPr lang="zh-CN" altLang="en-US" sz="1350" dirty="0">
                <a:solidFill>
                  <a:prstClr val="white"/>
                </a:solidFill>
              </a:rPr>
              <a:t>第三章 数据类型</a:t>
            </a:r>
          </a:p>
        </p:txBody>
      </p:sp>
    </p:spTree>
    <p:extLst>
      <p:ext uri="{BB962C8B-B14F-4D97-AF65-F5344CB8AC3E}">
        <p14:creationId xmlns:p14="http://schemas.microsoft.com/office/powerpoint/2010/main" val="233844543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p:nvSpPr>
        <p:spPr>
          <a:xfrm>
            <a:off x="541465" y="781992"/>
            <a:ext cx="3636640"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kumimoji="1" lang="zh-CN" altLang="en-US" sz="2400" dirty="0">
                <a:solidFill>
                  <a:schemeClr val="tx1">
                    <a:lumMod val="75000"/>
                    <a:lumOff val="25000"/>
                  </a:schemeClr>
                </a:solidFill>
              </a:rPr>
              <a:t>向量</a:t>
            </a:r>
          </a:p>
        </p:txBody>
      </p:sp>
      <p:grpSp>
        <p:nvGrpSpPr>
          <p:cNvPr id="15" name="组合 14"/>
          <p:cNvGrpSpPr/>
          <p:nvPr/>
        </p:nvGrpSpPr>
        <p:grpSpPr>
          <a:xfrm>
            <a:off x="-1" y="-2439"/>
            <a:ext cx="9145786" cy="718410"/>
            <a:chOff x="-1" y="190175"/>
            <a:chExt cx="9145786" cy="525795"/>
          </a:xfrm>
        </p:grpSpPr>
        <p:sp>
          <p:nvSpPr>
            <p:cNvPr id="16" name="任意多边形 15"/>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7" name="任意多边形 16"/>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8" name="任意多边形 17"/>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19" name="文本框 6"/>
          <p:cNvSpPr txBox="1"/>
          <p:nvPr/>
        </p:nvSpPr>
        <p:spPr>
          <a:xfrm>
            <a:off x="452232" y="173917"/>
            <a:ext cx="1874231" cy="415498"/>
          </a:xfrm>
          <a:prstGeom prst="rect">
            <a:avLst/>
          </a:prstGeom>
          <a:noFill/>
        </p:spPr>
        <p:txBody>
          <a:bodyPr wrap="none" rtlCol="0">
            <a:spAutoFit/>
          </a:bodyPr>
          <a:lstStyle/>
          <a:p>
            <a:r>
              <a:rPr lang="en-US" altLang="zh-CN" sz="2100" b="1" spc="225" dirty="0">
                <a:solidFill>
                  <a:prstClr val="white"/>
                </a:solidFill>
              </a:rPr>
              <a:t>2.1</a:t>
            </a:r>
            <a:r>
              <a:rPr lang="zh-CN" altLang="en-US" sz="2100" b="1" spc="225" dirty="0">
                <a:solidFill>
                  <a:prstClr val="white"/>
                </a:solidFill>
              </a:rPr>
              <a:t>新手上路</a:t>
            </a:r>
          </a:p>
        </p:txBody>
      </p:sp>
      <p:sp>
        <p:nvSpPr>
          <p:cNvPr id="20"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1" name="文本框 27"/>
          <p:cNvSpPr txBox="1"/>
          <p:nvPr/>
        </p:nvSpPr>
        <p:spPr>
          <a:xfrm>
            <a:off x="6401867" y="234392"/>
            <a:ext cx="1561646" cy="300082"/>
          </a:xfrm>
          <a:prstGeom prst="rect">
            <a:avLst/>
          </a:prstGeom>
          <a:noFill/>
        </p:spPr>
        <p:txBody>
          <a:bodyPr wrap="none" rtlCol="0">
            <a:spAutoFit/>
          </a:bodyPr>
          <a:lstStyle/>
          <a:p>
            <a:r>
              <a:rPr lang="zh-CN" altLang="en-US" sz="1350" dirty="0">
                <a:solidFill>
                  <a:prstClr val="white"/>
                </a:solidFill>
              </a:rPr>
              <a:t>第二章 </a:t>
            </a:r>
            <a:r>
              <a:rPr lang="en-US" altLang="zh-CN" sz="1350" dirty="0">
                <a:solidFill>
                  <a:prstClr val="white"/>
                </a:solidFill>
              </a:rPr>
              <a:t>R</a:t>
            </a:r>
            <a:r>
              <a:rPr lang="zh-CN" altLang="en-US" sz="1350" dirty="0">
                <a:solidFill>
                  <a:prstClr val="white"/>
                </a:solidFill>
              </a:rPr>
              <a:t>语言入门</a:t>
            </a:r>
          </a:p>
        </p:txBody>
      </p:sp>
      <p:grpSp>
        <p:nvGrpSpPr>
          <p:cNvPr id="22" name="组合 21"/>
          <p:cNvGrpSpPr/>
          <p:nvPr/>
        </p:nvGrpSpPr>
        <p:grpSpPr>
          <a:xfrm>
            <a:off x="-1" y="-2439"/>
            <a:ext cx="9145786" cy="718410"/>
            <a:chOff x="-1" y="190175"/>
            <a:chExt cx="9145786" cy="525795"/>
          </a:xfrm>
        </p:grpSpPr>
        <p:sp>
          <p:nvSpPr>
            <p:cNvPr id="23" name="任意多边形 22"/>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23"/>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 name="任意多边形 24"/>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6"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3.2 </a:t>
            </a:r>
            <a:r>
              <a:rPr lang="zh-CN" altLang="en-US" sz="2100" b="1" spc="225" dirty="0">
                <a:solidFill>
                  <a:prstClr val="white"/>
                </a:solidFill>
              </a:rPr>
              <a:t>数据结构</a:t>
            </a:r>
          </a:p>
        </p:txBody>
      </p:sp>
      <p:sp>
        <p:nvSpPr>
          <p:cNvPr id="27"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4" name="TextBox 3"/>
          <p:cNvSpPr txBox="1"/>
          <p:nvPr/>
        </p:nvSpPr>
        <p:spPr>
          <a:xfrm>
            <a:off x="942534" y="1589648"/>
            <a:ext cx="7258929" cy="2554545"/>
          </a:xfrm>
          <a:prstGeom prst="rect">
            <a:avLst/>
          </a:prstGeom>
          <a:noFill/>
        </p:spPr>
        <p:txBody>
          <a:bodyPr wrap="square" rtlCol="0">
            <a:spAutoFit/>
          </a:bodyPr>
          <a:lstStyle/>
          <a:p>
            <a:r>
              <a:rPr lang="zh-CN" altLang="zh-CN" sz="2000" dirty="0">
                <a:solidFill>
                  <a:schemeClr val="tx1">
                    <a:lumMod val="75000"/>
                    <a:lumOff val="25000"/>
                  </a:schemeClr>
                </a:solidFill>
              </a:rPr>
              <a:t>④</a:t>
            </a:r>
            <a:r>
              <a:rPr lang="en-US" altLang="zh-CN" sz="2000" dirty="0">
                <a:solidFill>
                  <a:schemeClr val="tx1">
                    <a:lumMod val="75000"/>
                    <a:lumOff val="25000"/>
                  </a:schemeClr>
                </a:solidFill>
              </a:rPr>
              <a:t>rep() </a:t>
            </a:r>
            <a:r>
              <a:rPr lang="zh-CN" altLang="zh-CN" sz="2000" dirty="0">
                <a:solidFill>
                  <a:schemeClr val="tx1">
                    <a:lumMod val="75000"/>
                    <a:lumOff val="25000"/>
                  </a:schemeClr>
                </a:solidFill>
              </a:rPr>
              <a:t>重复一个对象</a:t>
            </a:r>
          </a:p>
          <a:p>
            <a:r>
              <a:rPr lang="en-US" altLang="zh-CN" sz="2000" dirty="0">
                <a:solidFill>
                  <a:schemeClr val="tx1">
                    <a:lumMod val="75000"/>
                    <a:lumOff val="25000"/>
                  </a:schemeClr>
                </a:solidFill>
              </a:rPr>
              <a:t>       </a:t>
            </a:r>
            <a:r>
              <a:rPr lang="zh-CN" altLang="zh-CN" sz="2000" dirty="0">
                <a:solidFill>
                  <a:schemeClr val="tx1">
                    <a:lumMod val="75000"/>
                    <a:lumOff val="25000"/>
                  </a:schemeClr>
                </a:solidFill>
              </a:rPr>
              <a:t>格式</a:t>
            </a:r>
            <a:r>
              <a:rPr lang="en-US" altLang="zh-CN" sz="2000" dirty="0">
                <a:solidFill>
                  <a:schemeClr val="tx1">
                    <a:lumMod val="75000"/>
                    <a:lumOff val="25000"/>
                  </a:schemeClr>
                </a:solidFill>
              </a:rPr>
              <a:t>1</a:t>
            </a:r>
            <a:r>
              <a:rPr lang="zh-CN" altLang="zh-CN" sz="2000" dirty="0">
                <a:solidFill>
                  <a:schemeClr val="tx1">
                    <a:lumMod val="75000"/>
                    <a:lumOff val="25000"/>
                  </a:schemeClr>
                </a:solidFill>
              </a:rPr>
              <a:t>：</a:t>
            </a:r>
            <a:r>
              <a:rPr lang="en-US" altLang="zh-CN" sz="2000" dirty="0">
                <a:solidFill>
                  <a:schemeClr val="tx1">
                    <a:lumMod val="75000"/>
                    <a:lumOff val="25000"/>
                  </a:schemeClr>
                </a:solidFill>
              </a:rPr>
              <a:t>rep(</a:t>
            </a:r>
            <a:r>
              <a:rPr lang="en-US" altLang="zh-CN" sz="2000" dirty="0" err="1">
                <a:solidFill>
                  <a:schemeClr val="tx1">
                    <a:lumMod val="75000"/>
                    <a:lumOff val="25000"/>
                  </a:schemeClr>
                </a:solidFill>
              </a:rPr>
              <a:t>x,times</a:t>
            </a:r>
            <a:r>
              <a:rPr lang="en-US" altLang="zh-CN" sz="2000" dirty="0">
                <a:solidFill>
                  <a:schemeClr val="tx1">
                    <a:lumMod val="75000"/>
                    <a:lumOff val="25000"/>
                  </a:schemeClr>
                </a:solidFill>
              </a:rPr>
              <a:t>):</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x</a:t>
            </a:r>
            <a:r>
              <a:rPr lang="zh-CN" altLang="zh-CN" sz="2000" dirty="0">
                <a:solidFill>
                  <a:schemeClr val="tx1">
                    <a:lumMod val="75000"/>
                    <a:lumOff val="25000"/>
                  </a:schemeClr>
                </a:solidFill>
              </a:rPr>
              <a:t>是要重复的对象（例如向量</a:t>
            </a:r>
            <a:r>
              <a:rPr lang="en-US" altLang="zh-CN" sz="2000" dirty="0">
                <a:solidFill>
                  <a:schemeClr val="tx1">
                    <a:lumMod val="75000"/>
                    <a:lumOff val="25000"/>
                  </a:schemeClr>
                </a:solidFill>
              </a:rPr>
              <a:t>c(1,2,3)</a:t>
            </a:r>
            <a:r>
              <a:rPr lang="zh-CN" altLang="zh-CN" sz="2000" dirty="0">
                <a:solidFill>
                  <a:schemeClr val="tx1">
                    <a:lumMod val="75000"/>
                    <a:lumOff val="25000"/>
                  </a:schemeClr>
                </a:solidFill>
              </a:rPr>
              <a:t>）</a:t>
            </a:r>
            <a:r>
              <a:rPr lang="en-US" altLang="zh-CN" sz="2000" dirty="0">
                <a:solidFill>
                  <a:schemeClr val="tx1">
                    <a:lumMod val="75000"/>
                    <a:lumOff val="25000"/>
                  </a:schemeClr>
                </a:solidFill>
              </a:rPr>
              <a:t>,times</a:t>
            </a:r>
            <a:r>
              <a:rPr lang="zh-CN" altLang="zh-CN" sz="2000" dirty="0">
                <a:solidFill>
                  <a:schemeClr val="tx1">
                    <a:lumMod val="75000"/>
                    <a:lumOff val="25000"/>
                  </a:schemeClr>
                </a:solidFill>
              </a:rPr>
              <a:t>为对象中每个元素重复的次数（如</a:t>
            </a:r>
            <a:r>
              <a:rPr lang="en-US" altLang="zh-CN" sz="2000" dirty="0">
                <a:solidFill>
                  <a:schemeClr val="tx1">
                    <a:lumMod val="75000"/>
                    <a:lumOff val="25000"/>
                  </a:schemeClr>
                </a:solidFill>
              </a:rPr>
              <a:t>times=c(9,7,3)</a:t>
            </a:r>
            <a:r>
              <a:rPr lang="zh-CN" altLang="zh-CN" sz="2000" dirty="0">
                <a:solidFill>
                  <a:schemeClr val="tx1">
                    <a:lumMod val="75000"/>
                    <a:lumOff val="25000"/>
                  </a:schemeClr>
                </a:solidFill>
              </a:rPr>
              <a:t>就是将</a:t>
            </a:r>
            <a:r>
              <a:rPr lang="en-US" altLang="zh-CN" sz="2000" dirty="0">
                <a:solidFill>
                  <a:schemeClr val="tx1">
                    <a:lumMod val="75000"/>
                    <a:lumOff val="25000"/>
                  </a:schemeClr>
                </a:solidFill>
              </a:rPr>
              <a:t>x</a:t>
            </a:r>
            <a:r>
              <a:rPr lang="zh-CN" altLang="zh-CN" sz="2000" dirty="0">
                <a:solidFill>
                  <a:schemeClr val="tx1">
                    <a:lumMod val="75000"/>
                    <a:lumOff val="25000"/>
                  </a:schemeClr>
                </a:solidFill>
              </a:rPr>
              <a:t>向量的</a:t>
            </a:r>
            <a:r>
              <a:rPr lang="en-US" altLang="zh-CN" sz="2000" dirty="0">
                <a:solidFill>
                  <a:schemeClr val="tx1">
                    <a:lumMod val="75000"/>
                    <a:lumOff val="25000"/>
                  </a:schemeClr>
                </a:solidFill>
              </a:rPr>
              <a:t>1</a:t>
            </a:r>
            <a:r>
              <a:rPr lang="zh-CN" altLang="zh-CN" sz="2000" dirty="0">
                <a:solidFill>
                  <a:schemeClr val="tx1">
                    <a:lumMod val="75000"/>
                    <a:lumOff val="25000"/>
                  </a:schemeClr>
                </a:solidFill>
              </a:rPr>
              <a:t>重复</a:t>
            </a:r>
            <a:r>
              <a:rPr lang="en-US" altLang="zh-CN" sz="2000" dirty="0">
                <a:solidFill>
                  <a:schemeClr val="tx1">
                    <a:lumMod val="75000"/>
                    <a:lumOff val="25000"/>
                  </a:schemeClr>
                </a:solidFill>
              </a:rPr>
              <a:t>9</a:t>
            </a:r>
            <a:r>
              <a:rPr lang="zh-CN" altLang="zh-CN" sz="2000" dirty="0">
                <a:solidFill>
                  <a:schemeClr val="tx1">
                    <a:lumMod val="75000"/>
                    <a:lumOff val="25000"/>
                  </a:schemeClr>
                </a:solidFill>
              </a:rPr>
              <a:t>次，</a:t>
            </a:r>
            <a:r>
              <a:rPr lang="en-US" altLang="zh-CN" sz="2000" dirty="0">
                <a:solidFill>
                  <a:schemeClr val="tx1">
                    <a:lumMod val="75000"/>
                    <a:lumOff val="25000"/>
                  </a:schemeClr>
                </a:solidFill>
              </a:rPr>
              <a:t>2</a:t>
            </a:r>
            <a:r>
              <a:rPr lang="zh-CN" altLang="zh-CN" sz="2000" dirty="0">
                <a:solidFill>
                  <a:schemeClr val="tx1">
                    <a:lumMod val="75000"/>
                    <a:lumOff val="25000"/>
                  </a:schemeClr>
                </a:solidFill>
              </a:rPr>
              <a:t>重复</a:t>
            </a:r>
            <a:r>
              <a:rPr lang="en-US" altLang="zh-CN" sz="2000" dirty="0">
                <a:solidFill>
                  <a:schemeClr val="tx1">
                    <a:lumMod val="75000"/>
                    <a:lumOff val="25000"/>
                  </a:schemeClr>
                </a:solidFill>
              </a:rPr>
              <a:t>7</a:t>
            </a:r>
            <a:r>
              <a:rPr lang="zh-CN" altLang="zh-CN" sz="2000" dirty="0">
                <a:solidFill>
                  <a:schemeClr val="tx1">
                    <a:lumMod val="75000"/>
                    <a:lumOff val="25000"/>
                  </a:schemeClr>
                </a:solidFill>
              </a:rPr>
              <a:t>次，</a:t>
            </a:r>
            <a:r>
              <a:rPr lang="en-US" altLang="zh-CN" sz="2000" dirty="0">
                <a:solidFill>
                  <a:schemeClr val="tx1">
                    <a:lumMod val="75000"/>
                    <a:lumOff val="25000"/>
                  </a:schemeClr>
                </a:solidFill>
              </a:rPr>
              <a:t>3</a:t>
            </a:r>
            <a:r>
              <a:rPr lang="zh-CN" altLang="zh-CN" sz="2000" dirty="0">
                <a:solidFill>
                  <a:schemeClr val="tx1">
                    <a:lumMod val="75000"/>
                    <a:lumOff val="25000"/>
                  </a:schemeClr>
                </a:solidFill>
              </a:rPr>
              <a:t>重复</a:t>
            </a:r>
            <a:r>
              <a:rPr lang="en-US" altLang="zh-CN" sz="2000" dirty="0">
                <a:solidFill>
                  <a:schemeClr val="tx1">
                    <a:lumMod val="75000"/>
                    <a:lumOff val="25000"/>
                  </a:schemeClr>
                </a:solidFill>
              </a:rPr>
              <a:t>3</a:t>
            </a:r>
            <a:r>
              <a:rPr lang="zh-CN" altLang="zh-CN" sz="2000" dirty="0">
                <a:solidFill>
                  <a:schemeClr val="tx1">
                    <a:lumMod val="75000"/>
                    <a:lumOff val="25000"/>
                  </a:schemeClr>
                </a:solidFill>
              </a:rPr>
              <a:t>次）。</a:t>
            </a:r>
          </a:p>
          <a:p>
            <a:r>
              <a:rPr lang="en-US" altLang="zh-CN" sz="2000" dirty="0">
                <a:solidFill>
                  <a:schemeClr val="tx1">
                    <a:lumMod val="75000"/>
                    <a:lumOff val="25000"/>
                  </a:schemeClr>
                </a:solidFill>
              </a:rPr>
              <a:t>      </a:t>
            </a:r>
            <a:r>
              <a:rPr lang="zh-CN" altLang="zh-CN" sz="2000" dirty="0">
                <a:solidFill>
                  <a:schemeClr val="tx1">
                    <a:lumMod val="75000"/>
                    <a:lumOff val="25000"/>
                  </a:schemeClr>
                </a:solidFill>
              </a:rPr>
              <a:t>格式</a:t>
            </a:r>
            <a:r>
              <a:rPr lang="en-US" altLang="zh-CN" sz="2000" dirty="0">
                <a:solidFill>
                  <a:schemeClr val="tx1">
                    <a:lumMod val="75000"/>
                    <a:lumOff val="25000"/>
                  </a:schemeClr>
                </a:solidFill>
              </a:rPr>
              <a:t>2</a:t>
            </a:r>
            <a:r>
              <a:rPr lang="zh-CN" altLang="zh-CN" sz="2000" dirty="0">
                <a:solidFill>
                  <a:schemeClr val="tx1">
                    <a:lumMod val="75000"/>
                    <a:lumOff val="25000"/>
                  </a:schemeClr>
                </a:solidFill>
              </a:rPr>
              <a:t>：</a:t>
            </a:r>
            <a:r>
              <a:rPr lang="en-US" altLang="zh-CN" sz="2000" dirty="0">
                <a:solidFill>
                  <a:schemeClr val="tx1">
                    <a:lumMod val="75000"/>
                    <a:lumOff val="25000"/>
                  </a:schemeClr>
                </a:solidFill>
              </a:rPr>
              <a:t>rep(x, each=n)</a:t>
            </a:r>
            <a:endParaRPr lang="zh-CN" altLang="zh-CN" sz="2000" dirty="0">
              <a:solidFill>
                <a:schemeClr val="tx1">
                  <a:lumMod val="75000"/>
                  <a:lumOff val="25000"/>
                </a:schemeClr>
              </a:solidFill>
            </a:endParaRPr>
          </a:p>
          <a:p>
            <a:r>
              <a:rPr lang="zh-CN" altLang="zh-CN" sz="2000" dirty="0">
                <a:solidFill>
                  <a:schemeClr val="tx1">
                    <a:lumMod val="75000"/>
                    <a:lumOff val="25000"/>
                  </a:schemeClr>
                </a:solidFill>
              </a:rPr>
              <a:t>重复</a:t>
            </a:r>
            <a:r>
              <a:rPr lang="en-US" altLang="zh-CN" sz="2000" dirty="0">
                <a:solidFill>
                  <a:schemeClr val="tx1">
                    <a:lumMod val="75000"/>
                    <a:lumOff val="25000"/>
                  </a:schemeClr>
                </a:solidFill>
              </a:rPr>
              <a:t>x</a:t>
            </a:r>
            <a:r>
              <a:rPr lang="zh-CN" altLang="zh-CN" sz="2000" dirty="0">
                <a:solidFill>
                  <a:schemeClr val="tx1">
                    <a:lumMod val="75000"/>
                    <a:lumOff val="25000"/>
                  </a:schemeClr>
                </a:solidFill>
              </a:rPr>
              <a:t>元素</a:t>
            </a:r>
            <a:r>
              <a:rPr lang="en-US" altLang="zh-CN" sz="2000" dirty="0">
                <a:solidFill>
                  <a:schemeClr val="tx1">
                    <a:lumMod val="75000"/>
                    <a:lumOff val="25000"/>
                  </a:schemeClr>
                </a:solidFill>
              </a:rPr>
              <a:t>n</a:t>
            </a:r>
            <a:r>
              <a:rPr lang="zh-CN" altLang="zh-CN" sz="2000" dirty="0">
                <a:solidFill>
                  <a:schemeClr val="tx1">
                    <a:lumMod val="75000"/>
                    <a:lumOff val="25000"/>
                  </a:schemeClr>
                </a:solidFill>
              </a:rPr>
              <a:t>次；</a:t>
            </a:r>
            <a:r>
              <a:rPr lang="en-US" altLang="zh-CN" sz="2000" dirty="0">
                <a:solidFill>
                  <a:schemeClr val="tx1">
                    <a:lumMod val="75000"/>
                    <a:lumOff val="25000"/>
                  </a:schemeClr>
                </a:solidFill>
              </a:rPr>
              <a:t>rep(c(1,2,3),2)</a:t>
            </a:r>
            <a:r>
              <a:rPr lang="zh-CN" altLang="zh-CN" sz="2000" dirty="0">
                <a:solidFill>
                  <a:schemeClr val="tx1">
                    <a:lumMod val="75000"/>
                    <a:lumOff val="25000"/>
                  </a:schemeClr>
                </a:solidFill>
              </a:rPr>
              <a:t>得到</a:t>
            </a:r>
            <a:r>
              <a:rPr lang="en-US" altLang="zh-CN" sz="2000" dirty="0">
                <a:solidFill>
                  <a:schemeClr val="tx1">
                    <a:lumMod val="75000"/>
                    <a:lumOff val="25000"/>
                  </a:schemeClr>
                </a:solidFill>
              </a:rPr>
              <a:t>1 2 3 1 2 3</a:t>
            </a:r>
            <a:r>
              <a:rPr lang="zh-CN" altLang="zh-CN" sz="2000" dirty="0">
                <a:solidFill>
                  <a:schemeClr val="tx1">
                    <a:lumMod val="75000"/>
                    <a:lumOff val="25000"/>
                  </a:schemeClr>
                </a:solidFill>
              </a:rPr>
              <a:t>；</a:t>
            </a:r>
            <a:r>
              <a:rPr lang="en-US" altLang="zh-CN" sz="2000" dirty="0">
                <a:solidFill>
                  <a:schemeClr val="tx1">
                    <a:lumMod val="75000"/>
                    <a:lumOff val="25000"/>
                  </a:schemeClr>
                </a:solidFill>
              </a:rPr>
              <a:t>rep(c(1,2,3),each=2)</a:t>
            </a:r>
            <a:r>
              <a:rPr lang="zh-CN" altLang="zh-CN" sz="2000" dirty="0">
                <a:solidFill>
                  <a:schemeClr val="tx1">
                    <a:lumMod val="75000"/>
                    <a:lumOff val="25000"/>
                  </a:schemeClr>
                </a:solidFill>
              </a:rPr>
              <a:t>得到</a:t>
            </a:r>
            <a:r>
              <a:rPr lang="en-US" altLang="zh-CN" sz="2000" dirty="0">
                <a:solidFill>
                  <a:schemeClr val="tx1">
                    <a:lumMod val="75000"/>
                    <a:lumOff val="25000"/>
                  </a:schemeClr>
                </a:solidFill>
              </a:rPr>
              <a:t>1 1 2 2 3 3</a:t>
            </a:r>
            <a:r>
              <a:rPr lang="zh-CN" altLang="zh-CN" sz="2000" dirty="0">
                <a:solidFill>
                  <a:schemeClr val="tx1">
                    <a:lumMod val="75000"/>
                    <a:lumOff val="25000"/>
                  </a:schemeClr>
                </a:solidFill>
              </a:rPr>
              <a:t>。</a:t>
            </a:r>
          </a:p>
        </p:txBody>
      </p:sp>
      <p:sp>
        <p:nvSpPr>
          <p:cNvPr id="10" name="文本框 27"/>
          <p:cNvSpPr txBox="1"/>
          <p:nvPr/>
        </p:nvSpPr>
        <p:spPr>
          <a:xfrm>
            <a:off x="6401867" y="234392"/>
            <a:ext cx="1433830" cy="299085"/>
          </a:xfrm>
          <a:prstGeom prst="rect">
            <a:avLst/>
          </a:prstGeom>
          <a:noFill/>
        </p:spPr>
        <p:txBody>
          <a:bodyPr wrap="none" rtlCol="0">
            <a:spAutoFit/>
          </a:bodyPr>
          <a:lstStyle/>
          <a:p>
            <a:r>
              <a:rPr lang="zh-CN" altLang="en-US" sz="1350" dirty="0">
                <a:solidFill>
                  <a:prstClr val="white"/>
                </a:solidFill>
              </a:rPr>
              <a:t>第三章 数据类型</a:t>
            </a:r>
          </a:p>
        </p:txBody>
      </p:sp>
    </p:spTree>
    <p:extLst>
      <p:ext uri="{BB962C8B-B14F-4D97-AF65-F5344CB8AC3E}">
        <p14:creationId xmlns:p14="http://schemas.microsoft.com/office/powerpoint/2010/main" val="78610669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p:nvSpPr>
        <p:spPr>
          <a:xfrm>
            <a:off x="541465" y="781992"/>
            <a:ext cx="3636640"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kumimoji="1" lang="zh-CN" altLang="en-US" sz="2400" dirty="0">
                <a:solidFill>
                  <a:schemeClr val="tx1">
                    <a:lumMod val="75000"/>
                    <a:lumOff val="25000"/>
                  </a:schemeClr>
                </a:solidFill>
              </a:rPr>
              <a:t>向量</a:t>
            </a:r>
          </a:p>
        </p:txBody>
      </p:sp>
      <p:grpSp>
        <p:nvGrpSpPr>
          <p:cNvPr id="15" name="组合 14"/>
          <p:cNvGrpSpPr/>
          <p:nvPr/>
        </p:nvGrpSpPr>
        <p:grpSpPr>
          <a:xfrm>
            <a:off x="-1" y="-2439"/>
            <a:ext cx="9145786" cy="718410"/>
            <a:chOff x="-1" y="190175"/>
            <a:chExt cx="9145786" cy="525795"/>
          </a:xfrm>
        </p:grpSpPr>
        <p:sp>
          <p:nvSpPr>
            <p:cNvPr id="16" name="任意多边形 15"/>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7" name="任意多边形 16"/>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8" name="任意多边形 17"/>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19" name="文本框 6"/>
          <p:cNvSpPr txBox="1"/>
          <p:nvPr/>
        </p:nvSpPr>
        <p:spPr>
          <a:xfrm>
            <a:off x="452232" y="173917"/>
            <a:ext cx="1874231" cy="415498"/>
          </a:xfrm>
          <a:prstGeom prst="rect">
            <a:avLst/>
          </a:prstGeom>
          <a:noFill/>
        </p:spPr>
        <p:txBody>
          <a:bodyPr wrap="none" rtlCol="0">
            <a:spAutoFit/>
          </a:bodyPr>
          <a:lstStyle/>
          <a:p>
            <a:r>
              <a:rPr lang="en-US" altLang="zh-CN" sz="2100" b="1" spc="225" dirty="0">
                <a:solidFill>
                  <a:prstClr val="white"/>
                </a:solidFill>
              </a:rPr>
              <a:t>2.1</a:t>
            </a:r>
            <a:r>
              <a:rPr lang="zh-CN" altLang="en-US" sz="2100" b="1" spc="225" dirty="0">
                <a:solidFill>
                  <a:prstClr val="white"/>
                </a:solidFill>
              </a:rPr>
              <a:t>新手上路</a:t>
            </a:r>
          </a:p>
        </p:txBody>
      </p:sp>
      <p:sp>
        <p:nvSpPr>
          <p:cNvPr id="20"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1" name="文本框 27"/>
          <p:cNvSpPr txBox="1"/>
          <p:nvPr/>
        </p:nvSpPr>
        <p:spPr>
          <a:xfrm>
            <a:off x="6401867" y="234392"/>
            <a:ext cx="1561646" cy="300082"/>
          </a:xfrm>
          <a:prstGeom prst="rect">
            <a:avLst/>
          </a:prstGeom>
          <a:noFill/>
        </p:spPr>
        <p:txBody>
          <a:bodyPr wrap="none" rtlCol="0">
            <a:spAutoFit/>
          </a:bodyPr>
          <a:lstStyle/>
          <a:p>
            <a:r>
              <a:rPr lang="zh-CN" altLang="en-US" sz="1350" dirty="0">
                <a:solidFill>
                  <a:prstClr val="white"/>
                </a:solidFill>
              </a:rPr>
              <a:t>第二章 </a:t>
            </a:r>
            <a:r>
              <a:rPr lang="en-US" altLang="zh-CN" sz="1350" dirty="0">
                <a:solidFill>
                  <a:prstClr val="white"/>
                </a:solidFill>
              </a:rPr>
              <a:t>R</a:t>
            </a:r>
            <a:r>
              <a:rPr lang="zh-CN" altLang="en-US" sz="1350" dirty="0">
                <a:solidFill>
                  <a:prstClr val="white"/>
                </a:solidFill>
              </a:rPr>
              <a:t>语言入门</a:t>
            </a:r>
          </a:p>
        </p:txBody>
      </p:sp>
      <p:grpSp>
        <p:nvGrpSpPr>
          <p:cNvPr id="22" name="组合 21"/>
          <p:cNvGrpSpPr/>
          <p:nvPr/>
        </p:nvGrpSpPr>
        <p:grpSpPr>
          <a:xfrm>
            <a:off x="-1" y="-2439"/>
            <a:ext cx="9145786" cy="718410"/>
            <a:chOff x="-1" y="190175"/>
            <a:chExt cx="9145786" cy="525795"/>
          </a:xfrm>
        </p:grpSpPr>
        <p:sp>
          <p:nvSpPr>
            <p:cNvPr id="23" name="任意多边形 22"/>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23"/>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 name="任意多边形 24"/>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6"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3.2 </a:t>
            </a:r>
            <a:r>
              <a:rPr lang="zh-CN" altLang="en-US" sz="2100" b="1" spc="225" dirty="0">
                <a:solidFill>
                  <a:prstClr val="white"/>
                </a:solidFill>
              </a:rPr>
              <a:t>数据结构</a:t>
            </a:r>
          </a:p>
        </p:txBody>
      </p:sp>
      <p:sp>
        <p:nvSpPr>
          <p:cNvPr id="27"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4" name="TextBox 3"/>
          <p:cNvSpPr txBox="1"/>
          <p:nvPr/>
        </p:nvSpPr>
        <p:spPr>
          <a:xfrm>
            <a:off x="942534" y="1589648"/>
            <a:ext cx="7258929" cy="2246769"/>
          </a:xfrm>
          <a:prstGeom prst="rect">
            <a:avLst/>
          </a:prstGeom>
          <a:noFill/>
        </p:spPr>
        <p:txBody>
          <a:bodyPr wrap="square" rtlCol="0">
            <a:spAutoFit/>
          </a:bodyPr>
          <a:lstStyle/>
          <a:p>
            <a:r>
              <a:rPr lang="zh-CN" altLang="zh-CN" sz="2000" dirty="0">
                <a:solidFill>
                  <a:schemeClr val="tx1">
                    <a:lumMod val="75000"/>
                    <a:lumOff val="25000"/>
                  </a:schemeClr>
                </a:solidFill>
              </a:rPr>
              <a:t>⑤</a:t>
            </a:r>
            <a:r>
              <a:rPr lang="en-US" altLang="zh-CN" sz="2000" dirty="0" err="1">
                <a:solidFill>
                  <a:schemeClr val="tx1">
                    <a:lumMod val="75000"/>
                    <a:lumOff val="25000"/>
                  </a:schemeClr>
                </a:solidFill>
              </a:rPr>
              <a:t>rnorm</a:t>
            </a:r>
            <a:r>
              <a:rPr lang="en-US" altLang="zh-CN" sz="2000" dirty="0">
                <a:solidFill>
                  <a:schemeClr val="tx1">
                    <a:lumMod val="75000"/>
                    <a:lumOff val="25000"/>
                  </a:schemeClr>
                </a:solidFill>
              </a:rPr>
              <a:t>()</a:t>
            </a:r>
            <a:r>
              <a:rPr lang="zh-CN" altLang="zh-CN" sz="2000" dirty="0">
                <a:solidFill>
                  <a:schemeClr val="tx1">
                    <a:lumMod val="75000"/>
                    <a:lumOff val="25000"/>
                  </a:schemeClr>
                </a:solidFill>
              </a:rPr>
              <a:t>随机产生正态分布向量</a:t>
            </a:r>
          </a:p>
          <a:p>
            <a:r>
              <a:rPr lang="en-US" altLang="zh-CN" sz="2000" dirty="0">
                <a:solidFill>
                  <a:schemeClr val="tx1">
                    <a:lumMod val="75000"/>
                    <a:lumOff val="25000"/>
                  </a:schemeClr>
                </a:solidFill>
              </a:rPr>
              <a:t>   </a:t>
            </a:r>
            <a:r>
              <a:rPr lang="zh-CN" altLang="zh-CN" sz="2000" dirty="0">
                <a:solidFill>
                  <a:schemeClr val="tx1">
                    <a:lumMod val="75000"/>
                    <a:lumOff val="25000"/>
                  </a:schemeClr>
                </a:solidFill>
              </a:rPr>
              <a:t>格式：</a:t>
            </a:r>
            <a:r>
              <a:rPr lang="en-US" altLang="zh-CN" sz="2000" dirty="0" err="1">
                <a:solidFill>
                  <a:schemeClr val="tx1">
                    <a:lumMod val="75000"/>
                    <a:lumOff val="25000"/>
                  </a:schemeClr>
                </a:solidFill>
              </a:rPr>
              <a:t>rnorm</a:t>
            </a:r>
            <a:r>
              <a:rPr lang="en-US" altLang="zh-CN" sz="2000" dirty="0">
                <a:solidFill>
                  <a:schemeClr val="tx1">
                    <a:lumMod val="75000"/>
                    <a:lumOff val="25000"/>
                  </a:schemeClr>
                </a:solidFill>
              </a:rPr>
              <a:t>(</a:t>
            </a:r>
            <a:r>
              <a:rPr lang="zh-CN" altLang="zh-CN" sz="2000" dirty="0">
                <a:solidFill>
                  <a:schemeClr val="tx1">
                    <a:lumMod val="75000"/>
                    <a:lumOff val="25000"/>
                  </a:schemeClr>
                </a:solidFill>
              </a:rPr>
              <a:t>个数</a:t>
            </a:r>
            <a:r>
              <a:rPr lang="en-US" altLang="zh-CN" sz="2000" dirty="0">
                <a:solidFill>
                  <a:schemeClr val="tx1">
                    <a:lumMod val="75000"/>
                    <a:lumOff val="25000"/>
                  </a:schemeClr>
                </a:solidFill>
              </a:rPr>
              <a:t>,</a:t>
            </a:r>
            <a:r>
              <a:rPr lang="zh-CN" altLang="zh-CN" sz="2000" dirty="0">
                <a:solidFill>
                  <a:schemeClr val="tx1">
                    <a:lumMod val="75000"/>
                    <a:lumOff val="25000"/>
                  </a:schemeClr>
                </a:solidFill>
              </a:rPr>
              <a:t>均值</a:t>
            </a:r>
            <a:r>
              <a:rPr lang="en-US" altLang="zh-CN" sz="2000" dirty="0">
                <a:solidFill>
                  <a:schemeClr val="tx1">
                    <a:lumMod val="75000"/>
                    <a:lumOff val="25000"/>
                  </a:schemeClr>
                </a:solidFill>
              </a:rPr>
              <a:t>,</a:t>
            </a:r>
            <a:r>
              <a:rPr lang="zh-CN" altLang="zh-CN" sz="2000" dirty="0">
                <a:solidFill>
                  <a:schemeClr val="tx1">
                    <a:lumMod val="75000"/>
                    <a:lumOff val="25000"/>
                  </a:schemeClr>
                </a:solidFill>
              </a:rPr>
              <a:t>方差</a:t>
            </a:r>
            <a:r>
              <a:rPr lang="en-US" altLang="zh-CN" sz="2000" dirty="0">
                <a:solidFill>
                  <a:schemeClr val="tx1">
                    <a:lumMod val="75000"/>
                    <a:lumOff val="25000"/>
                  </a:schemeClr>
                </a:solidFill>
              </a:rPr>
              <a:t>)</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   </a:t>
            </a:r>
            <a:r>
              <a:rPr lang="zh-CN" altLang="zh-CN" sz="2000" dirty="0">
                <a:solidFill>
                  <a:schemeClr val="tx1">
                    <a:lumMod val="75000"/>
                    <a:lumOff val="25000"/>
                  </a:schemeClr>
                </a:solidFill>
              </a:rPr>
              <a:t>例子：</a:t>
            </a:r>
          </a:p>
          <a:p>
            <a:r>
              <a:rPr lang="en-US" altLang="zh-CN" sz="2000" dirty="0">
                <a:solidFill>
                  <a:schemeClr val="tx1">
                    <a:lumMod val="75000"/>
                    <a:lumOff val="25000"/>
                  </a:schemeClr>
                </a:solidFill>
              </a:rPr>
              <a:t> &gt; x&lt;-</a:t>
            </a:r>
            <a:r>
              <a:rPr lang="en-US" altLang="zh-CN" sz="2000" dirty="0" err="1">
                <a:solidFill>
                  <a:schemeClr val="tx1">
                    <a:lumMod val="75000"/>
                    <a:lumOff val="25000"/>
                  </a:schemeClr>
                </a:solidFill>
              </a:rPr>
              <a:t>rnorm</a:t>
            </a:r>
            <a:r>
              <a:rPr lang="en-US" altLang="zh-CN" sz="2000" dirty="0">
                <a:solidFill>
                  <a:schemeClr val="tx1">
                    <a:lumMod val="75000"/>
                    <a:lumOff val="25000"/>
                  </a:schemeClr>
                </a:solidFill>
              </a:rPr>
              <a:t>(100)  #</a:t>
            </a:r>
            <a:r>
              <a:rPr lang="zh-CN" altLang="zh-CN" sz="2000" dirty="0">
                <a:solidFill>
                  <a:schemeClr val="tx1">
                    <a:lumMod val="75000"/>
                    <a:lumOff val="25000"/>
                  </a:schemeClr>
                </a:solidFill>
              </a:rPr>
              <a:t>默认均值为</a:t>
            </a:r>
            <a:r>
              <a:rPr lang="en-US" altLang="zh-CN" sz="2000" dirty="0">
                <a:solidFill>
                  <a:schemeClr val="tx1">
                    <a:lumMod val="75000"/>
                    <a:lumOff val="25000"/>
                  </a:schemeClr>
                </a:solidFill>
              </a:rPr>
              <a:t>0</a:t>
            </a:r>
            <a:r>
              <a:rPr lang="zh-CN" altLang="zh-CN" sz="2000" dirty="0">
                <a:solidFill>
                  <a:schemeClr val="tx1">
                    <a:lumMod val="75000"/>
                    <a:lumOff val="25000"/>
                  </a:schemeClr>
                </a:solidFill>
              </a:rPr>
              <a:t>，方差为</a:t>
            </a:r>
            <a:r>
              <a:rPr lang="en-US" altLang="zh-CN" sz="2000" dirty="0">
                <a:solidFill>
                  <a:schemeClr val="tx1">
                    <a:lumMod val="75000"/>
                    <a:lumOff val="25000"/>
                  </a:schemeClr>
                </a:solidFill>
              </a:rPr>
              <a:t>1</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 &gt; x&lt;-</a:t>
            </a:r>
            <a:r>
              <a:rPr lang="en-US" altLang="zh-CN" sz="2000" dirty="0" err="1">
                <a:solidFill>
                  <a:schemeClr val="tx1">
                    <a:lumMod val="75000"/>
                    <a:lumOff val="25000"/>
                  </a:schemeClr>
                </a:solidFill>
              </a:rPr>
              <a:t>rnorm</a:t>
            </a:r>
            <a:r>
              <a:rPr lang="en-US" altLang="zh-CN" sz="2000" dirty="0">
                <a:solidFill>
                  <a:schemeClr val="tx1">
                    <a:lumMod val="75000"/>
                    <a:lumOff val="25000"/>
                  </a:schemeClr>
                </a:solidFill>
              </a:rPr>
              <a:t>(5,2,3)  </a:t>
            </a:r>
            <a:endParaRPr lang="zh-CN" altLang="zh-CN" sz="2000" dirty="0">
              <a:solidFill>
                <a:schemeClr val="tx1">
                  <a:lumMod val="75000"/>
                  <a:lumOff val="25000"/>
                </a:schemeClr>
              </a:solidFill>
            </a:endParaRPr>
          </a:p>
          <a:p>
            <a:r>
              <a:rPr lang="zh-CN" altLang="zh-CN" sz="2000" dirty="0">
                <a:solidFill>
                  <a:schemeClr val="tx1">
                    <a:lumMod val="75000"/>
                    <a:lumOff val="25000"/>
                  </a:schemeClr>
                </a:solidFill>
              </a:rPr>
              <a:t>说明</a:t>
            </a:r>
            <a:r>
              <a:rPr lang="en-US" altLang="zh-CN" sz="2000" dirty="0">
                <a:solidFill>
                  <a:schemeClr val="tx1">
                    <a:lumMod val="75000"/>
                    <a:lumOff val="25000"/>
                  </a:schemeClr>
                </a:solidFill>
              </a:rPr>
              <a:t>1</a:t>
            </a:r>
            <a:r>
              <a:rPr lang="zh-CN" altLang="zh-CN" sz="2000" dirty="0">
                <a:solidFill>
                  <a:schemeClr val="tx1">
                    <a:lumMod val="75000"/>
                    <a:lumOff val="25000"/>
                  </a:schemeClr>
                </a:solidFill>
              </a:rPr>
              <a:t>：同一向量中无法混杂不同类型的数据。</a:t>
            </a:r>
          </a:p>
          <a:p>
            <a:r>
              <a:rPr lang="zh-CN" altLang="zh-CN" sz="2000" dirty="0">
                <a:solidFill>
                  <a:schemeClr val="tx1">
                    <a:lumMod val="75000"/>
                    <a:lumOff val="25000"/>
                  </a:schemeClr>
                </a:solidFill>
              </a:rPr>
              <a:t>说明</a:t>
            </a:r>
            <a:r>
              <a:rPr lang="en-US" altLang="zh-CN" sz="2000" dirty="0">
                <a:solidFill>
                  <a:schemeClr val="tx1">
                    <a:lumMod val="75000"/>
                    <a:lumOff val="25000"/>
                  </a:schemeClr>
                </a:solidFill>
              </a:rPr>
              <a:t>2</a:t>
            </a:r>
            <a:r>
              <a:rPr lang="zh-CN" altLang="zh-CN" sz="2000" dirty="0">
                <a:solidFill>
                  <a:schemeClr val="tx1">
                    <a:lumMod val="75000"/>
                    <a:lumOff val="25000"/>
                  </a:schemeClr>
                </a:solidFill>
              </a:rPr>
              <a:t>：</a:t>
            </a:r>
            <a:r>
              <a:rPr lang="en-US" altLang="zh-CN" sz="2000" dirty="0">
                <a:solidFill>
                  <a:schemeClr val="tx1">
                    <a:lumMod val="75000"/>
                    <a:lumOff val="25000"/>
                  </a:schemeClr>
                </a:solidFill>
              </a:rPr>
              <a:t>f &lt;- 3</a:t>
            </a:r>
            <a:r>
              <a:rPr lang="zh-CN" altLang="zh-CN" sz="2000" dirty="0">
                <a:solidFill>
                  <a:schemeClr val="tx1">
                    <a:lumMod val="75000"/>
                    <a:lumOff val="25000"/>
                  </a:schemeClr>
                </a:solidFill>
              </a:rPr>
              <a:t>表示只有一个元素的向量。</a:t>
            </a:r>
          </a:p>
        </p:txBody>
      </p:sp>
      <p:sp>
        <p:nvSpPr>
          <p:cNvPr id="10" name="文本框 27"/>
          <p:cNvSpPr txBox="1"/>
          <p:nvPr/>
        </p:nvSpPr>
        <p:spPr>
          <a:xfrm>
            <a:off x="6401867" y="234392"/>
            <a:ext cx="1433830" cy="299085"/>
          </a:xfrm>
          <a:prstGeom prst="rect">
            <a:avLst/>
          </a:prstGeom>
          <a:noFill/>
        </p:spPr>
        <p:txBody>
          <a:bodyPr wrap="none" rtlCol="0">
            <a:spAutoFit/>
          </a:bodyPr>
          <a:lstStyle/>
          <a:p>
            <a:r>
              <a:rPr lang="zh-CN" altLang="en-US" sz="1350" dirty="0">
                <a:solidFill>
                  <a:prstClr val="white"/>
                </a:solidFill>
              </a:rPr>
              <a:t>第三章 数据类型</a:t>
            </a:r>
          </a:p>
        </p:txBody>
      </p:sp>
    </p:spTree>
    <p:extLst>
      <p:ext uri="{BB962C8B-B14F-4D97-AF65-F5344CB8AC3E}">
        <p14:creationId xmlns:p14="http://schemas.microsoft.com/office/powerpoint/2010/main" val="210059367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p:nvSpPr>
        <p:spPr>
          <a:xfrm>
            <a:off x="541465" y="781992"/>
            <a:ext cx="3636640"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kumimoji="1" lang="zh-CN" altLang="en-US" sz="2400" dirty="0">
                <a:solidFill>
                  <a:schemeClr val="tx1">
                    <a:lumMod val="75000"/>
                    <a:lumOff val="25000"/>
                  </a:schemeClr>
                </a:solidFill>
              </a:rPr>
              <a:t>向量</a:t>
            </a:r>
          </a:p>
        </p:txBody>
      </p:sp>
      <p:grpSp>
        <p:nvGrpSpPr>
          <p:cNvPr id="15" name="组合 14"/>
          <p:cNvGrpSpPr/>
          <p:nvPr/>
        </p:nvGrpSpPr>
        <p:grpSpPr>
          <a:xfrm>
            <a:off x="-1" y="-2439"/>
            <a:ext cx="9145786" cy="718410"/>
            <a:chOff x="-1" y="190175"/>
            <a:chExt cx="9145786" cy="525795"/>
          </a:xfrm>
        </p:grpSpPr>
        <p:sp>
          <p:nvSpPr>
            <p:cNvPr id="16" name="任意多边形 15"/>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7" name="任意多边形 16"/>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8" name="任意多边形 17"/>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19" name="文本框 6"/>
          <p:cNvSpPr txBox="1"/>
          <p:nvPr/>
        </p:nvSpPr>
        <p:spPr>
          <a:xfrm>
            <a:off x="452232" y="173917"/>
            <a:ext cx="1874231" cy="415498"/>
          </a:xfrm>
          <a:prstGeom prst="rect">
            <a:avLst/>
          </a:prstGeom>
          <a:noFill/>
        </p:spPr>
        <p:txBody>
          <a:bodyPr wrap="none" rtlCol="0">
            <a:spAutoFit/>
          </a:bodyPr>
          <a:lstStyle/>
          <a:p>
            <a:r>
              <a:rPr lang="en-US" altLang="zh-CN" sz="2100" b="1" spc="225" dirty="0">
                <a:solidFill>
                  <a:prstClr val="white"/>
                </a:solidFill>
              </a:rPr>
              <a:t>2.1</a:t>
            </a:r>
            <a:r>
              <a:rPr lang="zh-CN" altLang="en-US" sz="2100" b="1" spc="225" dirty="0">
                <a:solidFill>
                  <a:prstClr val="white"/>
                </a:solidFill>
              </a:rPr>
              <a:t>新手上路</a:t>
            </a:r>
          </a:p>
        </p:txBody>
      </p:sp>
      <p:sp>
        <p:nvSpPr>
          <p:cNvPr id="20"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1" name="文本框 27"/>
          <p:cNvSpPr txBox="1"/>
          <p:nvPr/>
        </p:nvSpPr>
        <p:spPr>
          <a:xfrm>
            <a:off x="6401867" y="234392"/>
            <a:ext cx="1561646" cy="300082"/>
          </a:xfrm>
          <a:prstGeom prst="rect">
            <a:avLst/>
          </a:prstGeom>
          <a:noFill/>
        </p:spPr>
        <p:txBody>
          <a:bodyPr wrap="none" rtlCol="0">
            <a:spAutoFit/>
          </a:bodyPr>
          <a:lstStyle/>
          <a:p>
            <a:r>
              <a:rPr lang="zh-CN" altLang="en-US" sz="1350" dirty="0">
                <a:solidFill>
                  <a:prstClr val="white"/>
                </a:solidFill>
              </a:rPr>
              <a:t>第二章 </a:t>
            </a:r>
            <a:r>
              <a:rPr lang="en-US" altLang="zh-CN" sz="1350" dirty="0">
                <a:solidFill>
                  <a:prstClr val="white"/>
                </a:solidFill>
              </a:rPr>
              <a:t>R</a:t>
            </a:r>
            <a:r>
              <a:rPr lang="zh-CN" altLang="en-US" sz="1350" dirty="0">
                <a:solidFill>
                  <a:prstClr val="white"/>
                </a:solidFill>
              </a:rPr>
              <a:t>语言入门</a:t>
            </a:r>
          </a:p>
        </p:txBody>
      </p:sp>
      <p:grpSp>
        <p:nvGrpSpPr>
          <p:cNvPr id="22" name="组合 21"/>
          <p:cNvGrpSpPr/>
          <p:nvPr/>
        </p:nvGrpSpPr>
        <p:grpSpPr>
          <a:xfrm>
            <a:off x="-1" y="-2439"/>
            <a:ext cx="9145786" cy="718410"/>
            <a:chOff x="-1" y="190175"/>
            <a:chExt cx="9145786" cy="525795"/>
          </a:xfrm>
        </p:grpSpPr>
        <p:sp>
          <p:nvSpPr>
            <p:cNvPr id="23" name="任意多边形 22"/>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23"/>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 name="任意多边形 24"/>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6"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3.2 </a:t>
            </a:r>
            <a:r>
              <a:rPr lang="zh-CN" altLang="en-US" sz="2100" b="1" spc="225" dirty="0">
                <a:solidFill>
                  <a:prstClr val="white"/>
                </a:solidFill>
              </a:rPr>
              <a:t>数据结构</a:t>
            </a:r>
          </a:p>
        </p:txBody>
      </p:sp>
      <p:sp>
        <p:nvSpPr>
          <p:cNvPr id="27"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4" name="TextBox 3"/>
          <p:cNvSpPr txBox="1"/>
          <p:nvPr/>
        </p:nvSpPr>
        <p:spPr>
          <a:xfrm>
            <a:off x="114106" y="1285859"/>
            <a:ext cx="9029893" cy="5355312"/>
          </a:xfrm>
          <a:prstGeom prst="rect">
            <a:avLst/>
          </a:prstGeom>
          <a:solidFill>
            <a:srgbClr val="FFFF00"/>
          </a:solidFill>
        </p:spPr>
        <p:txBody>
          <a:bodyPr wrap="square" rtlCol="0">
            <a:spAutoFit/>
          </a:bodyPr>
          <a:lstStyle/>
          <a:p>
            <a:r>
              <a:rPr lang="en-US" altLang="zh-CN" dirty="0">
                <a:solidFill>
                  <a:schemeClr val="tx1">
                    <a:lumMod val="75000"/>
                    <a:lumOff val="25000"/>
                  </a:schemeClr>
                </a:solidFill>
              </a:rPr>
              <a:t>(2)</a:t>
            </a:r>
            <a:r>
              <a:rPr lang="zh-CN" altLang="zh-CN" dirty="0">
                <a:solidFill>
                  <a:schemeClr val="tx1">
                    <a:lumMod val="75000"/>
                    <a:lumOff val="25000"/>
                  </a:schemeClr>
                </a:solidFill>
              </a:rPr>
              <a:t>向量引用</a:t>
            </a:r>
          </a:p>
          <a:p>
            <a:r>
              <a:rPr lang="en-US" altLang="zh-CN" dirty="0">
                <a:solidFill>
                  <a:schemeClr val="tx1">
                    <a:lumMod val="75000"/>
                    <a:lumOff val="25000"/>
                  </a:schemeClr>
                </a:solidFill>
              </a:rPr>
              <a:t>      </a:t>
            </a:r>
            <a:r>
              <a:rPr lang="zh-CN" altLang="zh-CN" dirty="0">
                <a:solidFill>
                  <a:schemeClr val="tx1">
                    <a:lumMod val="75000"/>
                    <a:lumOff val="25000"/>
                  </a:schemeClr>
                </a:solidFill>
              </a:rPr>
              <a:t>引用就是取出满足条件的元素，向量引用是通过下标值，注意</a:t>
            </a:r>
            <a:r>
              <a:rPr lang="en-US" altLang="zh-CN" dirty="0">
                <a:solidFill>
                  <a:schemeClr val="tx1">
                    <a:lumMod val="75000"/>
                    <a:lumOff val="25000"/>
                  </a:schemeClr>
                </a:solidFill>
              </a:rPr>
              <a:t>R</a:t>
            </a:r>
            <a:r>
              <a:rPr lang="zh-CN" altLang="zh-CN" dirty="0">
                <a:solidFill>
                  <a:schemeClr val="tx1">
                    <a:lumMod val="75000"/>
                    <a:lumOff val="25000"/>
                  </a:schemeClr>
                </a:solidFill>
              </a:rPr>
              <a:t>语言下标从</a:t>
            </a:r>
            <a:r>
              <a:rPr lang="en-US" altLang="zh-CN" dirty="0">
                <a:solidFill>
                  <a:schemeClr val="tx1">
                    <a:lumMod val="75000"/>
                    <a:lumOff val="25000"/>
                  </a:schemeClr>
                </a:solidFill>
              </a:rPr>
              <a:t>1</a:t>
            </a:r>
            <a:r>
              <a:rPr lang="zh-CN" altLang="zh-CN" dirty="0">
                <a:solidFill>
                  <a:schemeClr val="tx1">
                    <a:lumMod val="75000"/>
                    <a:lumOff val="25000"/>
                  </a:schemeClr>
                </a:solidFill>
              </a:rPr>
              <a:t>开始，不是</a:t>
            </a:r>
            <a:r>
              <a:rPr lang="en-US" altLang="zh-CN" dirty="0">
                <a:solidFill>
                  <a:schemeClr val="tx1">
                    <a:lumMod val="75000"/>
                    <a:lumOff val="25000"/>
                  </a:schemeClr>
                </a:solidFill>
              </a:rPr>
              <a:t>0</a:t>
            </a:r>
            <a:r>
              <a:rPr lang="zh-CN" altLang="zh-CN" dirty="0">
                <a:solidFill>
                  <a:schemeClr val="tx1">
                    <a:lumMod val="75000"/>
                    <a:lumOff val="25000"/>
                  </a:schemeClr>
                </a:solidFill>
              </a:rPr>
              <a:t>。</a:t>
            </a:r>
          </a:p>
          <a:p>
            <a:r>
              <a:rPr lang="en-US" altLang="zh-CN" dirty="0">
                <a:solidFill>
                  <a:schemeClr val="tx1">
                    <a:lumMod val="75000"/>
                    <a:lumOff val="25000"/>
                  </a:schemeClr>
                </a:solidFill>
              </a:rPr>
              <a:t>&gt; x&lt;-</a:t>
            </a:r>
            <a:r>
              <a:rPr lang="en-US" altLang="zh-CN" dirty="0" err="1">
                <a:solidFill>
                  <a:schemeClr val="tx1">
                    <a:lumMod val="75000"/>
                    <a:lumOff val="25000"/>
                  </a:schemeClr>
                </a:solidFill>
              </a:rPr>
              <a:t>seq</a:t>
            </a:r>
            <a:r>
              <a:rPr lang="en-US" altLang="zh-CN" dirty="0">
                <a:solidFill>
                  <a:schemeClr val="tx1">
                    <a:lumMod val="75000"/>
                    <a:lumOff val="25000"/>
                  </a:schemeClr>
                </a:solidFill>
              </a:rPr>
              <a:t>(2, 10 )     </a:t>
            </a:r>
            <a:endParaRPr lang="zh-CN" altLang="zh-CN" dirty="0">
              <a:solidFill>
                <a:schemeClr val="tx1">
                  <a:lumMod val="75000"/>
                  <a:lumOff val="25000"/>
                </a:schemeClr>
              </a:solidFill>
            </a:endParaRPr>
          </a:p>
          <a:p>
            <a:r>
              <a:rPr lang="en-US" altLang="zh-CN" dirty="0">
                <a:solidFill>
                  <a:schemeClr val="tx1">
                    <a:lumMod val="75000"/>
                    <a:lumOff val="25000"/>
                  </a:schemeClr>
                </a:solidFill>
              </a:rPr>
              <a:t>&gt; x[3]    #</a:t>
            </a:r>
            <a:r>
              <a:rPr lang="zh-CN" altLang="zh-CN" dirty="0">
                <a:solidFill>
                  <a:schemeClr val="tx1">
                    <a:lumMod val="75000"/>
                    <a:lumOff val="25000"/>
                  </a:schemeClr>
                </a:solidFill>
              </a:rPr>
              <a:t>下标为正数，取出下标对应的元素</a:t>
            </a:r>
          </a:p>
          <a:p>
            <a:r>
              <a:rPr lang="en-US" altLang="zh-CN" dirty="0">
                <a:solidFill>
                  <a:schemeClr val="tx1">
                    <a:lumMod val="75000"/>
                    <a:lumOff val="25000"/>
                  </a:schemeClr>
                </a:solidFill>
              </a:rPr>
              <a:t>[1] 4</a:t>
            </a:r>
            <a:endParaRPr lang="zh-CN" altLang="zh-CN" dirty="0">
              <a:solidFill>
                <a:schemeClr val="tx1">
                  <a:lumMod val="75000"/>
                  <a:lumOff val="25000"/>
                </a:schemeClr>
              </a:solidFill>
            </a:endParaRPr>
          </a:p>
          <a:p>
            <a:r>
              <a:rPr lang="en-US" altLang="zh-CN" dirty="0">
                <a:solidFill>
                  <a:schemeClr val="tx1">
                    <a:lumMod val="75000"/>
                    <a:lumOff val="25000"/>
                  </a:schemeClr>
                </a:solidFill>
              </a:rPr>
              <a:t>&gt; x[-3]   #</a:t>
            </a:r>
            <a:r>
              <a:rPr lang="zh-CN" altLang="zh-CN" dirty="0">
                <a:solidFill>
                  <a:schemeClr val="tx1">
                    <a:lumMod val="75000"/>
                    <a:lumOff val="25000"/>
                  </a:schemeClr>
                </a:solidFill>
              </a:rPr>
              <a:t>下标为负数，排除下标对应的元素</a:t>
            </a:r>
          </a:p>
          <a:p>
            <a:r>
              <a:rPr lang="en-US" altLang="zh-CN" dirty="0">
                <a:solidFill>
                  <a:schemeClr val="tx1">
                    <a:lumMod val="75000"/>
                    <a:lumOff val="25000"/>
                  </a:schemeClr>
                </a:solidFill>
              </a:rPr>
              <a:t>[1]  2  3  5  6  7  8  9 10</a:t>
            </a:r>
            <a:endParaRPr lang="zh-CN" altLang="zh-CN" dirty="0">
              <a:solidFill>
                <a:schemeClr val="tx1">
                  <a:lumMod val="75000"/>
                  <a:lumOff val="25000"/>
                </a:schemeClr>
              </a:solidFill>
            </a:endParaRPr>
          </a:p>
          <a:p>
            <a:r>
              <a:rPr lang="en-US" altLang="zh-CN" dirty="0">
                <a:solidFill>
                  <a:schemeClr val="tx1">
                    <a:lumMod val="75000"/>
                    <a:lumOff val="25000"/>
                  </a:schemeClr>
                </a:solidFill>
              </a:rPr>
              <a:t>&gt; x[c(3,5,8)]   #</a:t>
            </a:r>
            <a:r>
              <a:rPr lang="zh-CN" altLang="zh-CN" dirty="0">
                <a:solidFill>
                  <a:schemeClr val="tx1">
                    <a:lumMod val="75000"/>
                    <a:lumOff val="25000"/>
                  </a:schemeClr>
                </a:solidFill>
              </a:rPr>
              <a:t>如果一次取出多个元素，需要用向量做下标</a:t>
            </a:r>
          </a:p>
          <a:p>
            <a:r>
              <a:rPr lang="en-US" altLang="zh-CN" dirty="0">
                <a:solidFill>
                  <a:schemeClr val="tx1">
                    <a:lumMod val="75000"/>
                    <a:lumOff val="25000"/>
                  </a:schemeClr>
                </a:solidFill>
              </a:rPr>
              <a:t>[1] 4 6 9</a:t>
            </a:r>
            <a:endParaRPr lang="zh-CN" altLang="zh-CN" dirty="0">
              <a:solidFill>
                <a:schemeClr val="tx1">
                  <a:lumMod val="75000"/>
                  <a:lumOff val="25000"/>
                </a:schemeClr>
              </a:solidFill>
            </a:endParaRPr>
          </a:p>
          <a:p>
            <a:r>
              <a:rPr lang="en-US" altLang="zh-CN" dirty="0">
                <a:solidFill>
                  <a:schemeClr val="tx1">
                    <a:lumMod val="75000"/>
                    <a:lumOff val="25000"/>
                  </a:schemeClr>
                </a:solidFill>
              </a:rPr>
              <a:t>&gt; x[-c(3,5,8)]  </a:t>
            </a:r>
            <a:endParaRPr lang="zh-CN" altLang="zh-CN" dirty="0">
              <a:solidFill>
                <a:schemeClr val="tx1">
                  <a:lumMod val="75000"/>
                  <a:lumOff val="25000"/>
                </a:schemeClr>
              </a:solidFill>
            </a:endParaRPr>
          </a:p>
          <a:p>
            <a:r>
              <a:rPr lang="en-US" altLang="zh-CN" dirty="0">
                <a:solidFill>
                  <a:schemeClr val="tx1">
                    <a:lumMod val="75000"/>
                    <a:lumOff val="25000"/>
                  </a:schemeClr>
                </a:solidFill>
              </a:rPr>
              <a:t>#</a:t>
            </a:r>
            <a:r>
              <a:rPr lang="zh-CN" altLang="zh-CN" dirty="0">
                <a:solidFill>
                  <a:schemeClr val="tx1">
                    <a:lumMod val="75000"/>
                    <a:lumOff val="25000"/>
                  </a:schemeClr>
                </a:solidFill>
              </a:rPr>
              <a:t>如果一次排除多个元素，需要用向量做下标，注意负号</a:t>
            </a:r>
          </a:p>
          <a:p>
            <a:r>
              <a:rPr lang="en-US" altLang="zh-CN" dirty="0">
                <a:solidFill>
                  <a:schemeClr val="tx1">
                    <a:lumMod val="75000"/>
                    <a:lumOff val="25000"/>
                  </a:schemeClr>
                </a:solidFill>
              </a:rPr>
              <a:t>[1]  2  3  5  7  8 10</a:t>
            </a:r>
            <a:endParaRPr lang="zh-CN" altLang="zh-CN" dirty="0">
              <a:solidFill>
                <a:schemeClr val="tx1">
                  <a:lumMod val="75000"/>
                  <a:lumOff val="25000"/>
                </a:schemeClr>
              </a:solidFill>
            </a:endParaRPr>
          </a:p>
          <a:p>
            <a:r>
              <a:rPr lang="en-US" altLang="zh-CN" dirty="0">
                <a:solidFill>
                  <a:schemeClr val="tx1">
                    <a:lumMod val="75000"/>
                    <a:lumOff val="25000"/>
                  </a:schemeClr>
                </a:solidFill>
              </a:rPr>
              <a:t>&gt; x[which(x&gt;6)]  #</a:t>
            </a:r>
            <a:r>
              <a:rPr lang="zh-CN" altLang="zh-CN" dirty="0">
                <a:solidFill>
                  <a:schemeClr val="tx1">
                    <a:lumMod val="75000"/>
                    <a:lumOff val="25000"/>
                  </a:schemeClr>
                </a:solidFill>
              </a:rPr>
              <a:t>取出满足条件的元素，要使用</a:t>
            </a:r>
            <a:r>
              <a:rPr lang="en-US" altLang="zh-CN" dirty="0">
                <a:solidFill>
                  <a:schemeClr val="tx1">
                    <a:lumMod val="75000"/>
                    <a:lumOff val="25000"/>
                  </a:schemeClr>
                </a:solidFill>
              </a:rPr>
              <a:t>which()</a:t>
            </a:r>
            <a:r>
              <a:rPr lang="zh-CN" altLang="zh-CN" dirty="0">
                <a:solidFill>
                  <a:schemeClr val="tx1">
                    <a:lumMod val="75000"/>
                    <a:lumOff val="25000"/>
                  </a:schemeClr>
                </a:solidFill>
              </a:rPr>
              <a:t>函数</a:t>
            </a:r>
          </a:p>
          <a:p>
            <a:r>
              <a:rPr lang="en-US" altLang="zh-CN" dirty="0">
                <a:solidFill>
                  <a:schemeClr val="tx1">
                    <a:lumMod val="75000"/>
                    <a:lumOff val="25000"/>
                  </a:schemeClr>
                </a:solidFill>
              </a:rPr>
              <a:t>[1]  7  8  9 10</a:t>
            </a:r>
            <a:endParaRPr lang="zh-CN" altLang="zh-CN" dirty="0">
              <a:solidFill>
                <a:schemeClr val="tx1">
                  <a:lumMod val="75000"/>
                  <a:lumOff val="25000"/>
                </a:schemeClr>
              </a:solidFill>
            </a:endParaRPr>
          </a:p>
          <a:p>
            <a:r>
              <a:rPr lang="en-US" altLang="zh-CN" dirty="0">
                <a:solidFill>
                  <a:schemeClr val="tx1">
                    <a:lumMod val="75000"/>
                    <a:lumOff val="25000"/>
                  </a:schemeClr>
                </a:solidFill>
              </a:rPr>
              <a:t>&gt; x[</a:t>
            </a:r>
            <a:r>
              <a:rPr lang="en-US" altLang="zh-CN" dirty="0" err="1">
                <a:solidFill>
                  <a:schemeClr val="tx1">
                    <a:lumMod val="75000"/>
                    <a:lumOff val="25000"/>
                  </a:schemeClr>
                </a:solidFill>
              </a:rPr>
              <a:t>which.max</a:t>
            </a:r>
            <a:r>
              <a:rPr lang="en-US" altLang="zh-CN" dirty="0">
                <a:solidFill>
                  <a:schemeClr val="tx1">
                    <a:lumMod val="75000"/>
                    <a:lumOff val="25000"/>
                  </a:schemeClr>
                </a:solidFill>
              </a:rPr>
              <a:t>(x)] #</a:t>
            </a:r>
            <a:r>
              <a:rPr lang="zh-CN" altLang="zh-CN" dirty="0">
                <a:solidFill>
                  <a:schemeClr val="tx1">
                    <a:lumMod val="75000"/>
                    <a:lumOff val="25000"/>
                  </a:schemeClr>
                </a:solidFill>
              </a:rPr>
              <a:t>取出最大元素，最小元素小标为</a:t>
            </a:r>
            <a:r>
              <a:rPr lang="en-US" altLang="zh-CN" dirty="0" err="1">
                <a:solidFill>
                  <a:schemeClr val="tx1">
                    <a:lumMod val="75000"/>
                    <a:lumOff val="25000"/>
                  </a:schemeClr>
                </a:solidFill>
              </a:rPr>
              <a:t>which.min</a:t>
            </a:r>
            <a:endParaRPr lang="zh-CN" altLang="zh-CN" dirty="0">
              <a:solidFill>
                <a:schemeClr val="tx1">
                  <a:lumMod val="75000"/>
                  <a:lumOff val="25000"/>
                </a:schemeClr>
              </a:solidFill>
            </a:endParaRPr>
          </a:p>
          <a:p>
            <a:r>
              <a:rPr lang="en-US" altLang="zh-CN" dirty="0">
                <a:solidFill>
                  <a:schemeClr val="tx1">
                    <a:lumMod val="75000"/>
                    <a:lumOff val="25000"/>
                  </a:schemeClr>
                </a:solidFill>
              </a:rPr>
              <a:t>[1] 10</a:t>
            </a:r>
            <a:endParaRPr lang="zh-CN" altLang="zh-CN" dirty="0">
              <a:solidFill>
                <a:schemeClr val="tx1">
                  <a:lumMod val="75000"/>
                  <a:lumOff val="25000"/>
                </a:schemeClr>
              </a:solidFill>
            </a:endParaRPr>
          </a:p>
          <a:p>
            <a:r>
              <a:rPr lang="en-US" altLang="zh-CN" dirty="0">
                <a:solidFill>
                  <a:schemeClr val="tx1">
                    <a:lumMod val="75000"/>
                    <a:lumOff val="25000"/>
                  </a:schemeClr>
                </a:solidFill>
              </a:rPr>
              <a:t>&gt; x[3:5]     #</a:t>
            </a:r>
            <a:r>
              <a:rPr lang="zh-CN" altLang="zh-CN" dirty="0">
                <a:solidFill>
                  <a:schemeClr val="tx1">
                    <a:lumMod val="75000"/>
                    <a:lumOff val="25000"/>
                  </a:schemeClr>
                </a:solidFill>
              </a:rPr>
              <a:t>取出连续的元素</a:t>
            </a:r>
          </a:p>
          <a:p>
            <a:r>
              <a:rPr lang="en-US" altLang="zh-CN" dirty="0">
                <a:solidFill>
                  <a:schemeClr val="tx1">
                    <a:lumMod val="75000"/>
                    <a:lumOff val="25000"/>
                  </a:schemeClr>
                </a:solidFill>
              </a:rPr>
              <a:t>[1] 4  5  6</a:t>
            </a:r>
          </a:p>
        </p:txBody>
      </p:sp>
      <p:sp>
        <p:nvSpPr>
          <p:cNvPr id="10" name="文本框 27"/>
          <p:cNvSpPr txBox="1"/>
          <p:nvPr/>
        </p:nvSpPr>
        <p:spPr>
          <a:xfrm>
            <a:off x="6401867" y="234392"/>
            <a:ext cx="1433830" cy="299085"/>
          </a:xfrm>
          <a:prstGeom prst="rect">
            <a:avLst/>
          </a:prstGeom>
          <a:noFill/>
        </p:spPr>
        <p:txBody>
          <a:bodyPr wrap="none" rtlCol="0">
            <a:spAutoFit/>
          </a:bodyPr>
          <a:lstStyle/>
          <a:p>
            <a:r>
              <a:rPr lang="zh-CN" altLang="en-US" sz="1350" dirty="0">
                <a:solidFill>
                  <a:prstClr val="white"/>
                </a:solidFill>
              </a:rPr>
              <a:t>第三章 数据类型</a:t>
            </a:r>
          </a:p>
        </p:txBody>
      </p:sp>
    </p:spTree>
    <p:extLst>
      <p:ext uri="{BB962C8B-B14F-4D97-AF65-F5344CB8AC3E}">
        <p14:creationId xmlns:p14="http://schemas.microsoft.com/office/powerpoint/2010/main" val="332937981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p:nvSpPr>
        <p:spPr>
          <a:xfrm>
            <a:off x="541465" y="781992"/>
            <a:ext cx="3636640"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kumimoji="1" lang="zh-CN" altLang="en-US" sz="2400" dirty="0">
                <a:solidFill>
                  <a:schemeClr val="tx1">
                    <a:lumMod val="75000"/>
                    <a:lumOff val="25000"/>
                  </a:schemeClr>
                </a:solidFill>
              </a:rPr>
              <a:t>向量</a:t>
            </a:r>
          </a:p>
        </p:txBody>
      </p:sp>
      <p:grpSp>
        <p:nvGrpSpPr>
          <p:cNvPr id="15" name="组合 14"/>
          <p:cNvGrpSpPr/>
          <p:nvPr/>
        </p:nvGrpSpPr>
        <p:grpSpPr>
          <a:xfrm>
            <a:off x="-1" y="-2439"/>
            <a:ext cx="9145786" cy="718410"/>
            <a:chOff x="-1" y="190175"/>
            <a:chExt cx="9145786" cy="525795"/>
          </a:xfrm>
        </p:grpSpPr>
        <p:sp>
          <p:nvSpPr>
            <p:cNvPr id="16" name="任意多边形 15"/>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7" name="任意多边形 16"/>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8" name="任意多边形 17"/>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19" name="文本框 6"/>
          <p:cNvSpPr txBox="1"/>
          <p:nvPr/>
        </p:nvSpPr>
        <p:spPr>
          <a:xfrm>
            <a:off x="452232" y="173917"/>
            <a:ext cx="1874231" cy="415498"/>
          </a:xfrm>
          <a:prstGeom prst="rect">
            <a:avLst/>
          </a:prstGeom>
          <a:noFill/>
        </p:spPr>
        <p:txBody>
          <a:bodyPr wrap="none" rtlCol="0">
            <a:spAutoFit/>
          </a:bodyPr>
          <a:lstStyle/>
          <a:p>
            <a:r>
              <a:rPr lang="en-US" altLang="zh-CN" sz="2100" b="1" spc="225" dirty="0">
                <a:solidFill>
                  <a:prstClr val="white"/>
                </a:solidFill>
              </a:rPr>
              <a:t>2.1</a:t>
            </a:r>
            <a:r>
              <a:rPr lang="zh-CN" altLang="en-US" sz="2100" b="1" spc="225" dirty="0">
                <a:solidFill>
                  <a:prstClr val="white"/>
                </a:solidFill>
              </a:rPr>
              <a:t>新手上路</a:t>
            </a:r>
          </a:p>
        </p:txBody>
      </p:sp>
      <p:sp>
        <p:nvSpPr>
          <p:cNvPr id="20"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1" name="文本框 27"/>
          <p:cNvSpPr txBox="1"/>
          <p:nvPr/>
        </p:nvSpPr>
        <p:spPr>
          <a:xfrm>
            <a:off x="6401867" y="234392"/>
            <a:ext cx="1561646" cy="300082"/>
          </a:xfrm>
          <a:prstGeom prst="rect">
            <a:avLst/>
          </a:prstGeom>
          <a:noFill/>
        </p:spPr>
        <p:txBody>
          <a:bodyPr wrap="none" rtlCol="0">
            <a:spAutoFit/>
          </a:bodyPr>
          <a:lstStyle/>
          <a:p>
            <a:r>
              <a:rPr lang="zh-CN" altLang="en-US" sz="1350" dirty="0">
                <a:solidFill>
                  <a:prstClr val="white"/>
                </a:solidFill>
              </a:rPr>
              <a:t>第二章 </a:t>
            </a:r>
            <a:r>
              <a:rPr lang="en-US" altLang="zh-CN" sz="1350" dirty="0">
                <a:solidFill>
                  <a:prstClr val="white"/>
                </a:solidFill>
              </a:rPr>
              <a:t>R</a:t>
            </a:r>
            <a:r>
              <a:rPr lang="zh-CN" altLang="en-US" sz="1350" dirty="0">
                <a:solidFill>
                  <a:prstClr val="white"/>
                </a:solidFill>
              </a:rPr>
              <a:t>语言入门</a:t>
            </a:r>
          </a:p>
        </p:txBody>
      </p:sp>
      <p:grpSp>
        <p:nvGrpSpPr>
          <p:cNvPr id="22" name="组合 21"/>
          <p:cNvGrpSpPr/>
          <p:nvPr/>
        </p:nvGrpSpPr>
        <p:grpSpPr>
          <a:xfrm>
            <a:off x="-1" y="-2439"/>
            <a:ext cx="9145786" cy="718410"/>
            <a:chOff x="-1" y="190175"/>
            <a:chExt cx="9145786" cy="525795"/>
          </a:xfrm>
        </p:grpSpPr>
        <p:sp>
          <p:nvSpPr>
            <p:cNvPr id="23" name="任意多边形 22"/>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23"/>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 name="任意多边形 24"/>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6"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3.2 </a:t>
            </a:r>
            <a:r>
              <a:rPr lang="zh-CN" altLang="en-US" sz="2100" b="1" spc="225" dirty="0">
                <a:solidFill>
                  <a:prstClr val="white"/>
                </a:solidFill>
              </a:rPr>
              <a:t>数据结构</a:t>
            </a:r>
          </a:p>
        </p:txBody>
      </p:sp>
      <p:sp>
        <p:nvSpPr>
          <p:cNvPr id="27"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mc:AlternateContent xmlns:mc="http://schemas.openxmlformats.org/markup-compatibility/2006" xmlns:a14="http://schemas.microsoft.com/office/drawing/2010/main">
        <mc:Choice Requires="a14">
          <p:sp>
            <p:nvSpPr>
              <p:cNvPr id="4" name="TextBox 3"/>
              <p:cNvSpPr txBox="1"/>
              <p:nvPr/>
            </p:nvSpPr>
            <p:spPr>
              <a:xfrm>
                <a:off x="541465" y="1309678"/>
                <a:ext cx="8070907" cy="5020220"/>
              </a:xfrm>
              <a:prstGeom prst="rect">
                <a:avLst/>
              </a:prstGeom>
              <a:noFill/>
            </p:spPr>
            <p:txBody>
              <a:bodyPr wrap="square" rtlCol="0">
                <a:spAutoFit/>
              </a:bodyPr>
              <a:lstStyle/>
              <a:p>
                <a:r>
                  <a:rPr lang="en-US" altLang="zh-CN" sz="2000" dirty="0"/>
                  <a:t>(3)</a:t>
                </a:r>
                <a:r>
                  <a:rPr lang="zh-CN" altLang="zh-CN" sz="2000" dirty="0"/>
                  <a:t>向量运算</a:t>
                </a:r>
              </a:p>
              <a:p>
                <a:r>
                  <a:rPr lang="en-US" altLang="zh-CN" sz="2000" dirty="0"/>
                  <a:t>R</a:t>
                </a:r>
                <a:r>
                  <a:rPr lang="zh-CN" altLang="zh-CN" sz="2000" dirty="0"/>
                  <a:t>语言最强大的方面之一就是函数可以直接对向量的每个元素进行操作。</a:t>
                </a:r>
              </a:p>
              <a:p>
                <a:r>
                  <a:rPr lang="zh-CN" altLang="zh-CN" sz="2000" dirty="0"/>
                  <a:t>【例</a:t>
                </a:r>
                <a:r>
                  <a:rPr lang="en-US" altLang="zh-CN" sz="2000" dirty="0"/>
                  <a:t>3.1</a:t>
                </a:r>
                <a:r>
                  <a:rPr lang="zh-CN" altLang="zh-CN" sz="2000" dirty="0"/>
                  <a:t>】产生两个不等长整数向量</a:t>
                </a:r>
                <a:r>
                  <a:rPr lang="en-US" altLang="zh-CN" sz="2000" dirty="0"/>
                  <a:t>x</a:t>
                </a:r>
                <a:r>
                  <a:rPr lang="zh-CN" altLang="zh-CN" sz="2000" dirty="0"/>
                  <a:t>和</a:t>
                </a:r>
                <a:r>
                  <a:rPr lang="en-US" altLang="zh-CN" sz="2000" dirty="0"/>
                  <a:t>y</a:t>
                </a:r>
                <a:r>
                  <a:rPr lang="zh-CN" altLang="zh-CN" sz="2000" dirty="0"/>
                  <a:t>，计算</a:t>
                </a:r>
                <a14:m>
                  <m:oMath xmlns:m="http://schemas.openxmlformats.org/officeDocument/2006/math">
                    <m:rad>
                      <m:radPr>
                        <m:degHide m:val="on"/>
                        <m:ctrlPr>
                          <a:rPr lang="zh-CN" altLang="en-US" sz="2000" i="1" smtClean="0">
                            <a:latin typeface="Cambria Math" panose="02040503050406030204" pitchFamily="18" charset="0"/>
                          </a:rPr>
                        </m:ctrlPr>
                      </m:radPr>
                      <m:deg/>
                      <m:e>
                        <m:r>
                          <a:rPr lang="en-US" altLang="zh-CN" sz="2000" b="0" i="1" smtClean="0">
                            <a:latin typeface="Cambria Math"/>
                          </a:rPr>
                          <m:t>𝑥</m:t>
                        </m:r>
                      </m:e>
                    </m:rad>
                  </m:oMath>
                </a14:m>
                <a:r>
                  <a:rPr lang="en-US" altLang="zh-CN" sz="2000" dirty="0"/>
                  <a:t> </a:t>
                </a:r>
                <a:r>
                  <a:rPr lang="zh-CN" altLang="zh-CN" sz="2000" dirty="0"/>
                  <a:t>，</a:t>
                </a:r>
                <a:r>
                  <a:rPr lang="en-US" altLang="zh-CN" sz="2000" dirty="0" err="1"/>
                  <a:t>x+y</a:t>
                </a:r>
                <a:r>
                  <a:rPr lang="en-US" altLang="zh-CN" sz="2000" dirty="0"/>
                  <a:t>, </a:t>
                </a:r>
                <a:r>
                  <a:rPr lang="en-US" altLang="zh-CN" sz="2000" dirty="0" err="1"/>
                  <a:t>x</a:t>
                </a:r>
                <a:r>
                  <a:rPr lang="en-US" altLang="zh-CN" sz="2000" dirty="0" err="1">
                    <a:sym typeface="Symbol"/>
                  </a:rPr>
                  <a:t>y</a:t>
                </a:r>
                <a:r>
                  <a:rPr lang="en-US" altLang="zh-CN" sz="2000" dirty="0"/>
                  <a:t>, </a:t>
                </a:r>
                <a:r>
                  <a:rPr lang="en-US" altLang="zh-CN" sz="2000" dirty="0" err="1"/>
                  <a:t>x</a:t>
                </a:r>
                <a:r>
                  <a:rPr lang="en-US" altLang="zh-CN" sz="2000" dirty="0" err="1">
                    <a:sym typeface="Symbol"/>
                  </a:rPr>
                  <a:t>y</a:t>
                </a:r>
                <a:r>
                  <a:rPr lang="en-US" altLang="zh-CN" sz="2000" dirty="0"/>
                  <a:t>,</a:t>
                </a:r>
                <a:r>
                  <a:rPr lang="zh-CN" altLang="zh-CN" sz="2000" dirty="0"/>
                  <a:t>及</a:t>
                </a:r>
                <a:r>
                  <a:rPr lang="en-US" altLang="zh-CN" sz="2000" dirty="0"/>
                  <a:t>x</a:t>
                </a:r>
                <a:r>
                  <a:rPr lang="zh-CN" altLang="zh-CN" sz="2000" dirty="0"/>
                  <a:t>的长度。</a:t>
                </a:r>
              </a:p>
              <a:p>
                <a:r>
                  <a:rPr lang="zh-CN" altLang="zh-CN" sz="2000" dirty="0"/>
                  <a:t>【解】</a:t>
                </a:r>
              </a:p>
              <a:p>
                <a:r>
                  <a:rPr lang="en-US" altLang="zh-CN" sz="2000" dirty="0"/>
                  <a:t>&gt; y&lt;-2:5                    #</a:t>
                </a:r>
                <a:r>
                  <a:rPr lang="zh-CN" altLang="zh-CN" sz="2000" dirty="0"/>
                  <a:t>产生向量</a:t>
                </a:r>
                <a:r>
                  <a:rPr lang="en-US" altLang="zh-CN" sz="2000" dirty="0"/>
                  <a:t>x</a:t>
                </a:r>
                <a:endParaRPr lang="zh-CN" altLang="zh-CN" sz="2000" dirty="0"/>
              </a:p>
              <a:p>
                <a:r>
                  <a:rPr lang="en-US" altLang="zh-CN" sz="2000" dirty="0"/>
                  <a:t>&gt; x&lt;-</a:t>
                </a:r>
                <a:r>
                  <a:rPr lang="en-US" altLang="zh-CN" sz="2000" dirty="0" err="1"/>
                  <a:t>seq</a:t>
                </a:r>
                <a:r>
                  <a:rPr lang="en-US" altLang="zh-CN" sz="2000" dirty="0"/>
                  <a:t>(2, 10 )        #</a:t>
                </a:r>
                <a:r>
                  <a:rPr lang="zh-CN" altLang="zh-CN" sz="2000" dirty="0"/>
                  <a:t>产生向量</a:t>
                </a:r>
                <a:r>
                  <a:rPr lang="en-US" altLang="zh-CN" sz="2000" dirty="0"/>
                  <a:t>y</a:t>
                </a:r>
                <a:endParaRPr lang="zh-CN" altLang="zh-CN" sz="2000" dirty="0"/>
              </a:p>
              <a:p>
                <a:r>
                  <a:rPr lang="en-US" altLang="zh-CN" sz="2000" dirty="0"/>
                  <a:t>&gt; </a:t>
                </a:r>
                <a:r>
                  <a:rPr lang="en-US" altLang="zh-CN" sz="2000" dirty="0" err="1"/>
                  <a:t>sqrt</a:t>
                </a:r>
                <a:r>
                  <a:rPr lang="en-US" altLang="zh-CN" sz="2000" dirty="0"/>
                  <a:t>(x)                    #</a:t>
                </a:r>
                <a:r>
                  <a:rPr lang="zh-CN" altLang="zh-CN" sz="2000" dirty="0"/>
                  <a:t>向量开方</a:t>
                </a:r>
                <a:endParaRPr lang="en-US" altLang="zh-CN" sz="2000" dirty="0"/>
              </a:p>
              <a:p>
                <a:r>
                  <a:rPr lang="en-US" altLang="zh-CN" sz="2000" dirty="0"/>
                  <a:t>&gt; </a:t>
                </a:r>
                <a:r>
                  <a:rPr lang="en-US" altLang="zh-CN" sz="2000" dirty="0" err="1"/>
                  <a:t>x+y</a:t>
                </a:r>
                <a:r>
                  <a:rPr lang="en-US" altLang="zh-CN" sz="2000" dirty="0"/>
                  <a:t>     #</a:t>
                </a:r>
                <a:r>
                  <a:rPr lang="zh-CN" altLang="zh-CN" sz="2000" dirty="0"/>
                  <a:t>向量加，如果两个向量的长度不同，</a:t>
                </a:r>
                <a:r>
                  <a:rPr lang="en-US" altLang="zh-CN" sz="2000" dirty="0"/>
                  <a:t>R</a:t>
                </a:r>
                <a:r>
                  <a:rPr lang="zh-CN" altLang="zh-CN" sz="2000" dirty="0"/>
                  <a:t>将重复较短的向量</a:t>
                </a:r>
              </a:p>
              <a:p>
                <a:r>
                  <a:rPr lang="en-US" altLang="zh-CN" sz="2000" dirty="0"/>
                  <a:t>#</a:t>
                </a:r>
                <a:r>
                  <a:rPr lang="zh-CN" altLang="zh-CN" sz="2000" dirty="0"/>
                  <a:t>元素，直到得到的向量长度与较长的向量的长度相同为止。</a:t>
                </a:r>
              </a:p>
              <a:p>
                <a:r>
                  <a:rPr lang="en-US" altLang="zh-CN" sz="2000" dirty="0"/>
                  <a:t>[1]  4  6  8 10  8 10 12 14 12</a:t>
                </a:r>
                <a:endParaRPr lang="zh-CN" altLang="zh-CN" sz="2000" dirty="0"/>
              </a:p>
              <a:p>
                <a:r>
                  <a:rPr lang="en-US" altLang="zh-CN" sz="2000" dirty="0"/>
                  <a:t>&gt; </a:t>
                </a:r>
                <a:r>
                  <a:rPr lang="en-US" altLang="zh-CN" sz="2000" dirty="0" err="1"/>
                  <a:t>crossprod</a:t>
                </a:r>
                <a:r>
                  <a:rPr lang="en-US" altLang="zh-CN" sz="2000" dirty="0"/>
                  <a:t>(</a:t>
                </a:r>
                <a:r>
                  <a:rPr lang="en-US" altLang="zh-CN" sz="2000" dirty="0" err="1"/>
                  <a:t>x,x</a:t>
                </a:r>
                <a:r>
                  <a:rPr lang="en-US" altLang="zh-CN" sz="2000" dirty="0"/>
                  <a:t>)    #</a:t>
                </a:r>
                <a:r>
                  <a:rPr lang="zh-CN" altLang="zh-CN" sz="2000" dirty="0"/>
                  <a:t>內积</a:t>
                </a:r>
              </a:p>
              <a:p>
                <a:r>
                  <a:rPr lang="en-US" altLang="zh-CN" sz="2000" dirty="0"/>
                  <a:t>&gt; </a:t>
                </a:r>
                <a:r>
                  <a:rPr lang="en-US" altLang="zh-CN" sz="2000" dirty="0" err="1"/>
                  <a:t>tcrossprod</a:t>
                </a:r>
                <a:r>
                  <a:rPr lang="en-US" altLang="zh-CN" sz="2000" dirty="0"/>
                  <a:t>(</a:t>
                </a:r>
                <a:r>
                  <a:rPr lang="en-US" altLang="zh-CN" sz="2000" dirty="0" err="1"/>
                  <a:t>x,x</a:t>
                </a:r>
                <a:r>
                  <a:rPr lang="en-US" altLang="zh-CN" sz="2000" dirty="0"/>
                  <a:t>)   #</a:t>
                </a:r>
                <a:r>
                  <a:rPr lang="zh-CN" altLang="zh-CN" sz="2000" dirty="0"/>
                  <a:t>外积</a:t>
                </a:r>
                <a:endParaRPr lang="en-US" altLang="zh-CN" sz="2000" dirty="0"/>
              </a:p>
              <a:p>
                <a:r>
                  <a:rPr lang="en-US" altLang="zh-CN" sz="2000" dirty="0"/>
                  <a:t>&gt;length(x)              #</a:t>
                </a:r>
                <a:r>
                  <a:rPr lang="zh-CN" altLang="zh-CN" sz="2000" dirty="0"/>
                  <a:t>向量长度</a:t>
                </a:r>
              </a:p>
              <a:p>
                <a:endParaRPr lang="zh-CN" altLang="zh-CN" sz="2000" dirty="0"/>
              </a:p>
              <a:p>
                <a:endParaRPr lang="zh-CN" altLang="zh-CN"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541465" y="1309678"/>
                <a:ext cx="8070907" cy="5020220"/>
              </a:xfrm>
              <a:prstGeom prst="rect">
                <a:avLst/>
              </a:prstGeom>
              <a:blipFill>
                <a:blip r:embed="rId2"/>
                <a:stretch>
                  <a:fillRect l="-786" t="-758" r="-2516"/>
                </a:stretch>
              </a:blipFill>
            </p:spPr>
            <p:txBody>
              <a:bodyPr/>
              <a:lstStyle/>
              <a:p>
                <a:r>
                  <a:rPr lang="zh-CN" altLang="en-US">
                    <a:noFill/>
                  </a:rPr>
                  <a:t> </a:t>
                </a:r>
              </a:p>
            </p:txBody>
          </p:sp>
        </mc:Fallback>
      </mc:AlternateContent>
      <p:sp>
        <p:nvSpPr>
          <p:cNvPr id="10" name="文本框 27"/>
          <p:cNvSpPr txBox="1"/>
          <p:nvPr/>
        </p:nvSpPr>
        <p:spPr>
          <a:xfrm>
            <a:off x="6401867" y="234392"/>
            <a:ext cx="1433830" cy="299085"/>
          </a:xfrm>
          <a:prstGeom prst="rect">
            <a:avLst/>
          </a:prstGeom>
          <a:noFill/>
        </p:spPr>
        <p:txBody>
          <a:bodyPr wrap="none" rtlCol="0">
            <a:spAutoFit/>
          </a:bodyPr>
          <a:lstStyle/>
          <a:p>
            <a:r>
              <a:rPr lang="zh-CN" altLang="en-US" sz="1350" dirty="0">
                <a:solidFill>
                  <a:prstClr val="white"/>
                </a:solidFill>
              </a:rPr>
              <a:t>第三章 数据类型</a:t>
            </a:r>
          </a:p>
        </p:txBody>
      </p:sp>
    </p:spTree>
    <p:extLst>
      <p:ext uri="{BB962C8B-B14F-4D97-AF65-F5344CB8AC3E}">
        <p14:creationId xmlns:p14="http://schemas.microsoft.com/office/powerpoint/2010/main" val="128096897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p:nvSpPr>
        <p:spPr>
          <a:xfrm>
            <a:off x="541465" y="781992"/>
            <a:ext cx="2764443"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kumimoji="1" lang="zh-CN" altLang="en-US" sz="2400" dirty="0">
                <a:solidFill>
                  <a:schemeClr val="tx1">
                    <a:lumMod val="75000"/>
                    <a:lumOff val="25000"/>
                  </a:schemeClr>
                </a:solidFill>
              </a:rPr>
              <a:t>矩阵</a:t>
            </a:r>
          </a:p>
        </p:txBody>
      </p:sp>
      <p:grpSp>
        <p:nvGrpSpPr>
          <p:cNvPr id="22" name="组合 21"/>
          <p:cNvGrpSpPr/>
          <p:nvPr/>
        </p:nvGrpSpPr>
        <p:grpSpPr>
          <a:xfrm>
            <a:off x="-1" y="-2439"/>
            <a:ext cx="9145786" cy="718410"/>
            <a:chOff x="-1" y="190175"/>
            <a:chExt cx="9145786" cy="525795"/>
          </a:xfrm>
        </p:grpSpPr>
        <p:sp>
          <p:nvSpPr>
            <p:cNvPr id="23" name="任意多边形 22"/>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23"/>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 name="任意多边形 24"/>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6" name="文本框 6"/>
          <p:cNvSpPr txBox="1"/>
          <p:nvPr/>
        </p:nvSpPr>
        <p:spPr>
          <a:xfrm>
            <a:off x="452232" y="173917"/>
            <a:ext cx="1874231" cy="415498"/>
          </a:xfrm>
          <a:prstGeom prst="rect">
            <a:avLst/>
          </a:prstGeom>
          <a:noFill/>
        </p:spPr>
        <p:txBody>
          <a:bodyPr wrap="none" rtlCol="0">
            <a:spAutoFit/>
          </a:bodyPr>
          <a:lstStyle/>
          <a:p>
            <a:r>
              <a:rPr lang="en-US" altLang="zh-CN" sz="2100" b="1" spc="225" dirty="0">
                <a:solidFill>
                  <a:prstClr val="white"/>
                </a:solidFill>
              </a:rPr>
              <a:t>2.1</a:t>
            </a:r>
            <a:r>
              <a:rPr lang="zh-CN" altLang="en-US" sz="2100" b="1" spc="225" dirty="0">
                <a:solidFill>
                  <a:prstClr val="white"/>
                </a:solidFill>
              </a:rPr>
              <a:t>新手上路</a:t>
            </a:r>
          </a:p>
        </p:txBody>
      </p:sp>
      <p:sp>
        <p:nvSpPr>
          <p:cNvPr id="27"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8" name="文本框 27"/>
          <p:cNvSpPr txBox="1"/>
          <p:nvPr/>
        </p:nvSpPr>
        <p:spPr>
          <a:xfrm>
            <a:off x="6401867" y="234392"/>
            <a:ext cx="1561646" cy="300082"/>
          </a:xfrm>
          <a:prstGeom prst="rect">
            <a:avLst/>
          </a:prstGeom>
          <a:noFill/>
        </p:spPr>
        <p:txBody>
          <a:bodyPr wrap="none" rtlCol="0">
            <a:spAutoFit/>
          </a:bodyPr>
          <a:lstStyle/>
          <a:p>
            <a:r>
              <a:rPr lang="zh-CN" altLang="en-US" sz="1350" dirty="0">
                <a:solidFill>
                  <a:prstClr val="white"/>
                </a:solidFill>
              </a:rPr>
              <a:t>第二章 </a:t>
            </a:r>
            <a:r>
              <a:rPr lang="en-US" altLang="zh-CN" sz="1350" dirty="0">
                <a:solidFill>
                  <a:prstClr val="white"/>
                </a:solidFill>
              </a:rPr>
              <a:t>R</a:t>
            </a:r>
            <a:r>
              <a:rPr lang="zh-CN" altLang="en-US" sz="1350" dirty="0">
                <a:solidFill>
                  <a:prstClr val="white"/>
                </a:solidFill>
              </a:rPr>
              <a:t>语言入门</a:t>
            </a:r>
          </a:p>
        </p:txBody>
      </p:sp>
      <p:grpSp>
        <p:nvGrpSpPr>
          <p:cNvPr id="29" name="组合 28"/>
          <p:cNvGrpSpPr/>
          <p:nvPr/>
        </p:nvGrpSpPr>
        <p:grpSpPr>
          <a:xfrm>
            <a:off x="-1" y="-2439"/>
            <a:ext cx="9145786" cy="718410"/>
            <a:chOff x="-1" y="190175"/>
            <a:chExt cx="9145786" cy="525795"/>
          </a:xfrm>
        </p:grpSpPr>
        <p:sp>
          <p:nvSpPr>
            <p:cNvPr id="30" name="任意多边形 2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1" name="任意多边形 30"/>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2" name="任意多边形 31"/>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33"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3.2 </a:t>
            </a:r>
            <a:r>
              <a:rPr lang="zh-CN" altLang="en-US" sz="2100" b="1" spc="225" dirty="0">
                <a:solidFill>
                  <a:prstClr val="white"/>
                </a:solidFill>
              </a:rPr>
              <a:t>数据结构</a:t>
            </a:r>
          </a:p>
        </p:txBody>
      </p:sp>
      <p:sp>
        <p:nvSpPr>
          <p:cNvPr id="34"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36" name="TextBox 35"/>
          <p:cNvSpPr txBox="1"/>
          <p:nvPr/>
        </p:nvSpPr>
        <p:spPr>
          <a:xfrm>
            <a:off x="661182" y="1434905"/>
            <a:ext cx="7807569" cy="2246769"/>
          </a:xfrm>
          <a:prstGeom prst="rect">
            <a:avLst/>
          </a:prstGeom>
          <a:noFill/>
        </p:spPr>
        <p:txBody>
          <a:bodyPr wrap="square" rtlCol="0">
            <a:spAutoFit/>
          </a:bodyPr>
          <a:lstStyle/>
          <a:p>
            <a:r>
              <a:rPr lang="zh-CN" altLang="zh-CN" sz="2000" dirty="0">
                <a:solidFill>
                  <a:schemeClr val="tx1">
                    <a:lumMod val="75000"/>
                    <a:lumOff val="25000"/>
                  </a:schemeClr>
                </a:solidFill>
              </a:rPr>
              <a:t>矩阵是一个二维数组，只是每个元素都拥有相同的类型（。</a:t>
            </a:r>
          </a:p>
          <a:p>
            <a:r>
              <a:rPr lang="en-US" altLang="zh-CN" sz="2000" dirty="0">
                <a:solidFill>
                  <a:schemeClr val="tx1">
                    <a:lumMod val="75000"/>
                    <a:lumOff val="25000"/>
                  </a:schemeClr>
                </a:solidFill>
              </a:rPr>
              <a:t>(1)</a:t>
            </a:r>
            <a:r>
              <a:rPr lang="zh-CN" altLang="zh-CN" sz="2000" dirty="0">
                <a:solidFill>
                  <a:schemeClr val="tx1">
                    <a:lumMod val="75000"/>
                    <a:lumOff val="25000"/>
                  </a:schemeClr>
                </a:solidFill>
              </a:rPr>
              <a:t>矩阵创建</a:t>
            </a:r>
          </a:p>
          <a:p>
            <a:r>
              <a:rPr lang="zh-CN" altLang="zh-CN" sz="2000" dirty="0">
                <a:solidFill>
                  <a:schemeClr val="tx1">
                    <a:lumMod val="75000"/>
                    <a:lumOff val="25000"/>
                  </a:schemeClr>
                </a:solidFill>
              </a:rPr>
              <a:t>格式</a:t>
            </a:r>
            <a:r>
              <a:rPr lang="en-US" altLang="zh-CN" sz="2000" dirty="0">
                <a:solidFill>
                  <a:schemeClr val="tx1">
                    <a:lumMod val="75000"/>
                    <a:lumOff val="25000"/>
                  </a:schemeClr>
                </a:solidFill>
              </a:rPr>
              <a:t>1</a:t>
            </a:r>
            <a:r>
              <a:rPr lang="zh-CN" altLang="zh-CN" sz="2000" dirty="0">
                <a:solidFill>
                  <a:schemeClr val="tx1">
                    <a:lumMod val="75000"/>
                    <a:lumOff val="25000"/>
                  </a:schemeClr>
                </a:solidFill>
              </a:rPr>
              <a:t>：</a:t>
            </a:r>
            <a:r>
              <a:rPr lang="en-US" altLang="zh-CN" sz="2000" dirty="0">
                <a:solidFill>
                  <a:schemeClr val="tx1">
                    <a:lumMod val="75000"/>
                    <a:lumOff val="25000"/>
                  </a:schemeClr>
                </a:solidFill>
              </a:rPr>
              <a:t>matrix(</a:t>
            </a:r>
            <a:r>
              <a:rPr lang="en-US" altLang="zh-CN" sz="2000" dirty="0" err="1">
                <a:solidFill>
                  <a:schemeClr val="tx1">
                    <a:lumMod val="75000"/>
                    <a:lumOff val="25000"/>
                  </a:schemeClr>
                </a:solidFill>
              </a:rPr>
              <a:t>data,c</a:t>
            </a:r>
            <a:r>
              <a:rPr lang="en-US" altLang="zh-CN" sz="2000" dirty="0">
                <a:solidFill>
                  <a:schemeClr val="tx1">
                    <a:lumMod val="75000"/>
                    <a:lumOff val="25000"/>
                  </a:schemeClr>
                </a:solidFill>
              </a:rPr>
              <a:t>(</a:t>
            </a:r>
            <a:r>
              <a:rPr lang="en-US" altLang="zh-CN" sz="2000" dirty="0" err="1">
                <a:solidFill>
                  <a:schemeClr val="tx1">
                    <a:lumMod val="75000"/>
                    <a:lumOff val="25000"/>
                  </a:schemeClr>
                </a:solidFill>
              </a:rPr>
              <a:t>nrow</a:t>
            </a:r>
            <a:r>
              <a:rPr lang="zh-CN" altLang="zh-CN" sz="2000" dirty="0">
                <a:solidFill>
                  <a:schemeClr val="tx1">
                    <a:lumMod val="75000"/>
                    <a:lumOff val="25000"/>
                  </a:schemeClr>
                </a:solidFill>
              </a:rPr>
              <a:t>，</a:t>
            </a:r>
            <a:r>
              <a:rPr lang="en-US" altLang="zh-CN" sz="2000" dirty="0" err="1">
                <a:solidFill>
                  <a:schemeClr val="tx1">
                    <a:lumMod val="75000"/>
                    <a:lumOff val="25000"/>
                  </a:schemeClr>
                </a:solidFill>
              </a:rPr>
              <a:t>ncol</a:t>
            </a:r>
            <a:r>
              <a:rPr lang="en-US" altLang="zh-CN" sz="2000" dirty="0">
                <a:solidFill>
                  <a:schemeClr val="tx1">
                    <a:lumMod val="75000"/>
                    <a:lumOff val="25000"/>
                  </a:schemeClr>
                </a:solidFill>
              </a:rPr>
              <a:t>),</a:t>
            </a:r>
            <a:r>
              <a:rPr lang="en-US" altLang="zh-CN" sz="2000" dirty="0" err="1">
                <a:solidFill>
                  <a:schemeClr val="tx1">
                    <a:lumMod val="75000"/>
                    <a:lumOff val="25000"/>
                  </a:schemeClr>
                </a:solidFill>
              </a:rPr>
              <a:t>byrow</a:t>
            </a:r>
            <a:r>
              <a:rPr lang="en-US" altLang="zh-CN" sz="2000" dirty="0">
                <a:solidFill>
                  <a:schemeClr val="tx1">
                    <a:lumMod val="75000"/>
                    <a:lumOff val="25000"/>
                  </a:schemeClr>
                </a:solidFill>
              </a:rPr>
              <a:t>=T)  </a:t>
            </a:r>
            <a:endParaRPr lang="zh-CN" altLang="zh-CN" sz="2000" dirty="0">
              <a:solidFill>
                <a:schemeClr val="tx1">
                  <a:lumMod val="75000"/>
                  <a:lumOff val="25000"/>
                </a:schemeClr>
              </a:solidFill>
            </a:endParaRPr>
          </a:p>
          <a:p>
            <a:r>
              <a:rPr lang="zh-CN" altLang="zh-CN" sz="2000" dirty="0">
                <a:solidFill>
                  <a:schemeClr val="tx1">
                    <a:lumMod val="75000"/>
                    <a:lumOff val="25000"/>
                  </a:schemeClr>
                </a:solidFill>
              </a:rPr>
              <a:t>格式</a:t>
            </a:r>
            <a:r>
              <a:rPr lang="en-US" altLang="zh-CN" sz="2000" dirty="0">
                <a:solidFill>
                  <a:schemeClr val="tx1">
                    <a:lumMod val="75000"/>
                    <a:lumOff val="25000"/>
                  </a:schemeClr>
                </a:solidFill>
              </a:rPr>
              <a:t>2</a:t>
            </a:r>
            <a:r>
              <a:rPr lang="zh-CN" altLang="zh-CN" sz="2000" dirty="0">
                <a:solidFill>
                  <a:schemeClr val="tx1">
                    <a:lumMod val="75000"/>
                    <a:lumOff val="25000"/>
                  </a:schemeClr>
                </a:solidFill>
              </a:rPr>
              <a:t>：</a:t>
            </a:r>
            <a:r>
              <a:rPr lang="en-US" altLang="zh-CN" sz="2000" dirty="0">
                <a:solidFill>
                  <a:schemeClr val="tx1">
                    <a:lumMod val="75000"/>
                    <a:lumOff val="25000"/>
                  </a:schemeClr>
                </a:solidFill>
              </a:rPr>
              <a:t>matrix(</a:t>
            </a:r>
            <a:r>
              <a:rPr lang="en-US" altLang="zh-CN" sz="2000" dirty="0" err="1">
                <a:solidFill>
                  <a:schemeClr val="tx1">
                    <a:lumMod val="75000"/>
                    <a:lumOff val="25000"/>
                  </a:schemeClr>
                </a:solidFill>
              </a:rPr>
              <a:t>data,nrow</a:t>
            </a:r>
            <a:r>
              <a:rPr lang="en-US" altLang="zh-CN" sz="2000" dirty="0">
                <a:solidFill>
                  <a:schemeClr val="tx1">
                    <a:lumMod val="75000"/>
                    <a:lumOff val="25000"/>
                  </a:schemeClr>
                </a:solidFill>
              </a:rPr>
              <a:t>=</a:t>
            </a:r>
            <a:r>
              <a:rPr lang="zh-CN" altLang="zh-CN" sz="2000" dirty="0">
                <a:solidFill>
                  <a:schemeClr val="tx1">
                    <a:lumMod val="75000"/>
                    <a:lumOff val="25000"/>
                  </a:schemeClr>
                </a:solidFill>
              </a:rPr>
              <a:t>，</a:t>
            </a:r>
            <a:r>
              <a:rPr lang="en-US" altLang="zh-CN" sz="2000" dirty="0" err="1">
                <a:solidFill>
                  <a:schemeClr val="tx1">
                    <a:lumMod val="75000"/>
                    <a:lumOff val="25000"/>
                  </a:schemeClr>
                </a:solidFill>
              </a:rPr>
              <a:t>ncol</a:t>
            </a:r>
            <a:r>
              <a:rPr lang="en-US" altLang="zh-CN" sz="2000" dirty="0">
                <a:solidFill>
                  <a:schemeClr val="tx1">
                    <a:lumMod val="75000"/>
                    <a:lumOff val="25000"/>
                  </a:schemeClr>
                </a:solidFill>
              </a:rPr>
              <a:t>=,</a:t>
            </a:r>
            <a:r>
              <a:rPr lang="en-US" altLang="zh-CN" sz="2000" dirty="0" err="1">
                <a:solidFill>
                  <a:schemeClr val="tx1">
                    <a:lumMod val="75000"/>
                    <a:lumOff val="25000"/>
                  </a:schemeClr>
                </a:solidFill>
              </a:rPr>
              <a:t>byrow</a:t>
            </a:r>
            <a:r>
              <a:rPr lang="en-US" altLang="zh-CN" sz="2000" dirty="0">
                <a:solidFill>
                  <a:schemeClr val="tx1">
                    <a:lumMod val="75000"/>
                    <a:lumOff val="25000"/>
                  </a:schemeClr>
                </a:solidFill>
              </a:rPr>
              <a:t>=T)  </a:t>
            </a:r>
            <a:endParaRPr lang="zh-CN" altLang="zh-CN" sz="2000" dirty="0">
              <a:solidFill>
                <a:schemeClr val="tx1">
                  <a:lumMod val="75000"/>
                  <a:lumOff val="25000"/>
                </a:schemeClr>
              </a:solidFill>
            </a:endParaRPr>
          </a:p>
          <a:p>
            <a:r>
              <a:rPr lang="zh-CN" altLang="zh-CN" sz="2000" dirty="0">
                <a:solidFill>
                  <a:schemeClr val="tx1">
                    <a:lumMod val="75000"/>
                    <a:lumOff val="25000"/>
                  </a:schemeClr>
                </a:solidFill>
              </a:rPr>
              <a:t>格式</a:t>
            </a:r>
            <a:r>
              <a:rPr lang="fr-FR" altLang="zh-CN" sz="2000" dirty="0">
                <a:solidFill>
                  <a:schemeClr val="tx1">
                    <a:lumMod val="75000"/>
                    <a:lumOff val="25000"/>
                  </a:schemeClr>
                </a:solidFill>
              </a:rPr>
              <a:t>3</a:t>
            </a:r>
            <a:r>
              <a:rPr lang="zh-CN" altLang="zh-CN" sz="2000" dirty="0">
                <a:solidFill>
                  <a:schemeClr val="tx1">
                    <a:lumMod val="75000"/>
                    <a:lumOff val="25000"/>
                  </a:schemeClr>
                </a:solidFill>
              </a:rPr>
              <a:t>：</a:t>
            </a:r>
            <a:r>
              <a:rPr lang="fr-FR" altLang="zh-CN" sz="2000" dirty="0">
                <a:solidFill>
                  <a:schemeClr val="tx1">
                    <a:lumMod val="75000"/>
                    <a:lumOff val="25000"/>
                  </a:schemeClr>
                </a:solidFill>
              </a:rPr>
              <a:t>rbind(c(1,2),c(3,4))</a:t>
            </a:r>
            <a:endParaRPr lang="zh-CN" altLang="zh-CN" sz="2000" dirty="0">
              <a:solidFill>
                <a:schemeClr val="tx1">
                  <a:lumMod val="75000"/>
                  <a:lumOff val="25000"/>
                </a:schemeClr>
              </a:solidFill>
            </a:endParaRPr>
          </a:p>
          <a:p>
            <a:r>
              <a:rPr lang="zh-CN" altLang="zh-CN" sz="2000" dirty="0">
                <a:solidFill>
                  <a:schemeClr val="tx1">
                    <a:lumMod val="75000"/>
                    <a:lumOff val="25000"/>
                  </a:schemeClr>
                </a:solidFill>
              </a:rPr>
              <a:t>格式</a:t>
            </a:r>
            <a:r>
              <a:rPr lang="fr-FR" altLang="zh-CN" sz="2000" dirty="0">
                <a:solidFill>
                  <a:schemeClr val="tx1">
                    <a:lumMod val="75000"/>
                    <a:lumOff val="25000"/>
                  </a:schemeClr>
                </a:solidFill>
              </a:rPr>
              <a:t>4</a:t>
            </a:r>
            <a:r>
              <a:rPr lang="zh-CN" altLang="zh-CN" sz="2000" dirty="0">
                <a:solidFill>
                  <a:schemeClr val="tx1">
                    <a:lumMod val="75000"/>
                    <a:lumOff val="25000"/>
                  </a:schemeClr>
                </a:solidFill>
              </a:rPr>
              <a:t>：</a:t>
            </a:r>
            <a:r>
              <a:rPr lang="pt-BR" altLang="zh-CN" sz="2000" dirty="0">
                <a:solidFill>
                  <a:schemeClr val="tx1">
                    <a:lumMod val="75000"/>
                    <a:lumOff val="25000"/>
                  </a:schemeClr>
                </a:solidFill>
              </a:rPr>
              <a:t> array(rep(1:3, each=3), dim=c(3,3)) #</a:t>
            </a:r>
            <a:r>
              <a:rPr lang="zh-CN" altLang="en-US" sz="2000" dirty="0">
                <a:solidFill>
                  <a:schemeClr val="tx1">
                    <a:lumMod val="75000"/>
                    <a:lumOff val="25000"/>
                  </a:schemeClr>
                </a:solidFill>
              </a:rPr>
              <a:t>见</a:t>
            </a:r>
            <a:r>
              <a:rPr lang="zh-CN" altLang="zh-CN" sz="2000" dirty="0">
                <a:solidFill>
                  <a:schemeClr val="tx1">
                    <a:lumMod val="75000"/>
                    <a:lumOff val="25000"/>
                  </a:schemeClr>
                </a:solidFill>
              </a:rPr>
              <a:t>数组章节</a:t>
            </a:r>
          </a:p>
          <a:p>
            <a:endParaRPr lang="zh-CN" altLang="zh-CN" sz="2000" dirty="0">
              <a:solidFill>
                <a:schemeClr val="tx1">
                  <a:lumMod val="75000"/>
                  <a:lumOff val="25000"/>
                </a:schemeClr>
              </a:solidFill>
            </a:endParaRPr>
          </a:p>
        </p:txBody>
      </p:sp>
      <p:sp>
        <p:nvSpPr>
          <p:cNvPr id="10" name="文本框 27"/>
          <p:cNvSpPr txBox="1"/>
          <p:nvPr/>
        </p:nvSpPr>
        <p:spPr>
          <a:xfrm>
            <a:off x="6401867" y="234392"/>
            <a:ext cx="1433830" cy="299085"/>
          </a:xfrm>
          <a:prstGeom prst="rect">
            <a:avLst/>
          </a:prstGeom>
          <a:noFill/>
        </p:spPr>
        <p:txBody>
          <a:bodyPr wrap="none" rtlCol="0">
            <a:spAutoFit/>
          </a:bodyPr>
          <a:lstStyle/>
          <a:p>
            <a:r>
              <a:rPr lang="zh-CN" altLang="en-US" sz="1350" dirty="0">
                <a:solidFill>
                  <a:prstClr val="white"/>
                </a:solidFill>
              </a:rPr>
              <a:t>第三章 数据类型</a:t>
            </a:r>
          </a:p>
        </p:txBody>
      </p:sp>
    </p:spTree>
    <p:extLst>
      <p:ext uri="{BB962C8B-B14F-4D97-AF65-F5344CB8AC3E}">
        <p14:creationId xmlns:p14="http://schemas.microsoft.com/office/powerpoint/2010/main" val="328171132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p:nvSpPr>
        <p:spPr>
          <a:xfrm>
            <a:off x="541465" y="781992"/>
            <a:ext cx="2764443"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kumimoji="1" lang="zh-CN" altLang="en-US" sz="2400" dirty="0">
                <a:solidFill>
                  <a:schemeClr val="tx1">
                    <a:lumMod val="75000"/>
                    <a:lumOff val="25000"/>
                  </a:schemeClr>
                </a:solidFill>
              </a:rPr>
              <a:t>矩阵</a:t>
            </a:r>
          </a:p>
        </p:txBody>
      </p:sp>
      <p:grpSp>
        <p:nvGrpSpPr>
          <p:cNvPr id="22" name="组合 21"/>
          <p:cNvGrpSpPr/>
          <p:nvPr/>
        </p:nvGrpSpPr>
        <p:grpSpPr>
          <a:xfrm>
            <a:off x="-1" y="-2439"/>
            <a:ext cx="9145786" cy="718410"/>
            <a:chOff x="-1" y="190175"/>
            <a:chExt cx="9145786" cy="525795"/>
          </a:xfrm>
        </p:grpSpPr>
        <p:sp>
          <p:nvSpPr>
            <p:cNvPr id="23" name="任意多边形 22"/>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23"/>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 name="任意多边形 24"/>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6" name="文本框 6"/>
          <p:cNvSpPr txBox="1"/>
          <p:nvPr/>
        </p:nvSpPr>
        <p:spPr>
          <a:xfrm>
            <a:off x="452232" y="173917"/>
            <a:ext cx="1874231" cy="415498"/>
          </a:xfrm>
          <a:prstGeom prst="rect">
            <a:avLst/>
          </a:prstGeom>
          <a:noFill/>
        </p:spPr>
        <p:txBody>
          <a:bodyPr wrap="none" rtlCol="0">
            <a:spAutoFit/>
          </a:bodyPr>
          <a:lstStyle/>
          <a:p>
            <a:r>
              <a:rPr lang="en-US" altLang="zh-CN" sz="2100" b="1" spc="225" dirty="0">
                <a:solidFill>
                  <a:prstClr val="white"/>
                </a:solidFill>
              </a:rPr>
              <a:t>2.1</a:t>
            </a:r>
            <a:r>
              <a:rPr lang="zh-CN" altLang="en-US" sz="2100" b="1" spc="225" dirty="0">
                <a:solidFill>
                  <a:prstClr val="white"/>
                </a:solidFill>
              </a:rPr>
              <a:t>新手上路</a:t>
            </a:r>
          </a:p>
        </p:txBody>
      </p:sp>
      <p:sp>
        <p:nvSpPr>
          <p:cNvPr id="27"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8" name="文本框 27"/>
          <p:cNvSpPr txBox="1"/>
          <p:nvPr/>
        </p:nvSpPr>
        <p:spPr>
          <a:xfrm>
            <a:off x="6401867" y="234392"/>
            <a:ext cx="1561646" cy="300082"/>
          </a:xfrm>
          <a:prstGeom prst="rect">
            <a:avLst/>
          </a:prstGeom>
          <a:noFill/>
        </p:spPr>
        <p:txBody>
          <a:bodyPr wrap="none" rtlCol="0">
            <a:spAutoFit/>
          </a:bodyPr>
          <a:lstStyle/>
          <a:p>
            <a:r>
              <a:rPr lang="zh-CN" altLang="en-US" sz="1350" dirty="0">
                <a:solidFill>
                  <a:prstClr val="white"/>
                </a:solidFill>
              </a:rPr>
              <a:t>第二章 </a:t>
            </a:r>
            <a:r>
              <a:rPr lang="en-US" altLang="zh-CN" sz="1350" dirty="0">
                <a:solidFill>
                  <a:prstClr val="white"/>
                </a:solidFill>
              </a:rPr>
              <a:t>R</a:t>
            </a:r>
            <a:r>
              <a:rPr lang="zh-CN" altLang="en-US" sz="1350" dirty="0">
                <a:solidFill>
                  <a:prstClr val="white"/>
                </a:solidFill>
              </a:rPr>
              <a:t>语言入门</a:t>
            </a:r>
          </a:p>
        </p:txBody>
      </p:sp>
      <p:grpSp>
        <p:nvGrpSpPr>
          <p:cNvPr id="29" name="组合 28"/>
          <p:cNvGrpSpPr/>
          <p:nvPr/>
        </p:nvGrpSpPr>
        <p:grpSpPr>
          <a:xfrm>
            <a:off x="-1" y="-2439"/>
            <a:ext cx="9145786" cy="718410"/>
            <a:chOff x="-1" y="190175"/>
            <a:chExt cx="9145786" cy="525795"/>
          </a:xfrm>
        </p:grpSpPr>
        <p:sp>
          <p:nvSpPr>
            <p:cNvPr id="30" name="任意多边形 2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1" name="任意多边形 30"/>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2" name="任意多边形 31"/>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33"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3.2 </a:t>
            </a:r>
            <a:r>
              <a:rPr lang="zh-CN" altLang="en-US" sz="2100" b="1" spc="225" dirty="0">
                <a:solidFill>
                  <a:prstClr val="white"/>
                </a:solidFill>
              </a:rPr>
              <a:t>数据结构</a:t>
            </a:r>
          </a:p>
        </p:txBody>
      </p:sp>
      <p:sp>
        <p:nvSpPr>
          <p:cNvPr id="34"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36" name="TextBox 35"/>
          <p:cNvSpPr txBox="1"/>
          <p:nvPr/>
        </p:nvSpPr>
        <p:spPr>
          <a:xfrm>
            <a:off x="661182" y="1434905"/>
            <a:ext cx="7807569" cy="3170099"/>
          </a:xfrm>
          <a:prstGeom prst="rect">
            <a:avLst/>
          </a:prstGeom>
          <a:noFill/>
        </p:spPr>
        <p:txBody>
          <a:bodyPr wrap="square" rtlCol="0">
            <a:spAutoFit/>
          </a:bodyPr>
          <a:lstStyle/>
          <a:p>
            <a:r>
              <a:rPr lang="en-US" altLang="zh-CN" sz="2000" dirty="0">
                <a:solidFill>
                  <a:schemeClr val="tx1">
                    <a:lumMod val="75000"/>
                    <a:lumOff val="25000"/>
                  </a:schemeClr>
                </a:solidFill>
              </a:rPr>
              <a:t>(2)</a:t>
            </a:r>
            <a:r>
              <a:rPr lang="zh-CN" altLang="zh-CN" sz="2000" dirty="0">
                <a:solidFill>
                  <a:schemeClr val="tx1">
                    <a:lumMod val="75000"/>
                    <a:lumOff val="25000"/>
                  </a:schemeClr>
                </a:solidFill>
              </a:rPr>
              <a:t>矩阵引用</a:t>
            </a:r>
          </a:p>
          <a:p>
            <a:r>
              <a:rPr lang="zh-CN" altLang="zh-CN" sz="2000" dirty="0">
                <a:solidFill>
                  <a:schemeClr val="tx1">
                    <a:lumMod val="75000"/>
                    <a:lumOff val="25000"/>
                  </a:schemeClr>
                </a:solidFill>
              </a:rPr>
              <a:t>方法</a:t>
            </a:r>
            <a:r>
              <a:rPr lang="en-US" altLang="zh-CN" sz="2000" dirty="0">
                <a:solidFill>
                  <a:schemeClr val="tx1">
                    <a:lumMod val="75000"/>
                    <a:lumOff val="25000"/>
                  </a:schemeClr>
                </a:solidFill>
              </a:rPr>
              <a:t>1</a:t>
            </a:r>
            <a:r>
              <a:rPr lang="zh-CN" altLang="zh-CN" sz="2000" dirty="0">
                <a:solidFill>
                  <a:schemeClr val="tx1">
                    <a:lumMod val="75000"/>
                    <a:lumOff val="25000"/>
                  </a:schemeClr>
                </a:solidFill>
              </a:rPr>
              <a:t>：使用下标和方括号来选择矩阵中的行、列或元素。</a:t>
            </a:r>
          </a:p>
          <a:p>
            <a:r>
              <a:rPr lang="en-US" altLang="zh-CN" sz="2000" dirty="0">
                <a:solidFill>
                  <a:schemeClr val="tx1">
                    <a:lumMod val="75000"/>
                    <a:lumOff val="25000"/>
                  </a:schemeClr>
                </a:solidFill>
              </a:rPr>
              <a:t>y[</a:t>
            </a:r>
            <a:r>
              <a:rPr lang="en-US" altLang="zh-CN" sz="2000" dirty="0" err="1">
                <a:solidFill>
                  <a:schemeClr val="tx1">
                    <a:lumMod val="75000"/>
                    <a:lumOff val="25000"/>
                  </a:schemeClr>
                </a:solidFill>
              </a:rPr>
              <a:t>i</a:t>
            </a:r>
            <a:r>
              <a:rPr lang="en-US" altLang="zh-CN" sz="2000" dirty="0">
                <a:solidFill>
                  <a:schemeClr val="tx1">
                    <a:lumMod val="75000"/>
                    <a:lumOff val="25000"/>
                  </a:schemeClr>
                </a:solidFill>
              </a:rPr>
              <a:t>,]</a:t>
            </a:r>
            <a:r>
              <a:rPr lang="zh-CN" altLang="zh-CN" sz="2000" dirty="0">
                <a:solidFill>
                  <a:schemeClr val="tx1">
                    <a:lumMod val="75000"/>
                    <a:lumOff val="25000"/>
                  </a:schemeClr>
                </a:solidFill>
              </a:rPr>
              <a:t>：返回矩阵</a:t>
            </a:r>
            <a:r>
              <a:rPr lang="en-US" altLang="zh-CN" sz="2000" dirty="0">
                <a:solidFill>
                  <a:schemeClr val="tx1">
                    <a:lumMod val="75000"/>
                    <a:lumOff val="25000"/>
                  </a:schemeClr>
                </a:solidFill>
              </a:rPr>
              <a:t>y</a:t>
            </a:r>
            <a:r>
              <a:rPr lang="zh-CN" altLang="zh-CN" sz="2000" dirty="0">
                <a:solidFill>
                  <a:schemeClr val="tx1">
                    <a:lumMod val="75000"/>
                    <a:lumOff val="25000"/>
                  </a:schemeClr>
                </a:solidFill>
              </a:rPr>
              <a:t>中的第</a:t>
            </a:r>
            <a:r>
              <a:rPr lang="en-US" altLang="zh-CN" sz="2000" dirty="0" err="1">
                <a:solidFill>
                  <a:schemeClr val="tx1">
                    <a:lumMod val="75000"/>
                    <a:lumOff val="25000"/>
                  </a:schemeClr>
                </a:solidFill>
              </a:rPr>
              <a:t>i</a:t>
            </a:r>
            <a:r>
              <a:rPr lang="zh-CN" altLang="zh-CN" sz="2000" dirty="0">
                <a:solidFill>
                  <a:schemeClr val="tx1">
                    <a:lumMod val="75000"/>
                    <a:lumOff val="25000"/>
                  </a:schemeClr>
                </a:solidFill>
              </a:rPr>
              <a:t>行；</a:t>
            </a:r>
          </a:p>
          <a:p>
            <a:r>
              <a:rPr lang="en-US" altLang="zh-CN" sz="2000" dirty="0">
                <a:solidFill>
                  <a:schemeClr val="tx1">
                    <a:lumMod val="75000"/>
                    <a:lumOff val="25000"/>
                  </a:schemeClr>
                </a:solidFill>
              </a:rPr>
              <a:t>y[,j]</a:t>
            </a:r>
            <a:r>
              <a:rPr lang="zh-CN" altLang="zh-CN" sz="2000" dirty="0">
                <a:solidFill>
                  <a:schemeClr val="tx1">
                    <a:lumMod val="75000"/>
                    <a:lumOff val="25000"/>
                  </a:schemeClr>
                </a:solidFill>
              </a:rPr>
              <a:t>：返回第</a:t>
            </a:r>
            <a:r>
              <a:rPr lang="en-US" altLang="zh-CN" sz="2000" dirty="0">
                <a:solidFill>
                  <a:schemeClr val="tx1">
                    <a:lumMod val="75000"/>
                    <a:lumOff val="25000"/>
                  </a:schemeClr>
                </a:solidFill>
              </a:rPr>
              <a:t>j</a:t>
            </a:r>
            <a:r>
              <a:rPr lang="zh-CN" altLang="zh-CN" sz="2000" dirty="0">
                <a:solidFill>
                  <a:schemeClr val="tx1">
                    <a:lumMod val="75000"/>
                    <a:lumOff val="25000"/>
                  </a:schemeClr>
                </a:solidFill>
              </a:rPr>
              <a:t>列；</a:t>
            </a:r>
          </a:p>
          <a:p>
            <a:r>
              <a:rPr lang="en-US" altLang="zh-CN" sz="2000" dirty="0">
                <a:solidFill>
                  <a:schemeClr val="tx1">
                    <a:lumMod val="75000"/>
                    <a:lumOff val="25000"/>
                  </a:schemeClr>
                </a:solidFill>
              </a:rPr>
              <a:t>y[</a:t>
            </a:r>
            <a:r>
              <a:rPr lang="en-US" altLang="zh-CN" sz="2000" dirty="0" err="1">
                <a:solidFill>
                  <a:schemeClr val="tx1">
                    <a:lumMod val="75000"/>
                    <a:lumOff val="25000"/>
                  </a:schemeClr>
                </a:solidFill>
              </a:rPr>
              <a:t>i,j</a:t>
            </a:r>
            <a:r>
              <a:rPr lang="en-US" altLang="zh-CN" sz="2000" dirty="0">
                <a:solidFill>
                  <a:schemeClr val="tx1">
                    <a:lumMod val="75000"/>
                    <a:lumOff val="25000"/>
                  </a:schemeClr>
                </a:solidFill>
              </a:rPr>
              <a:t>]</a:t>
            </a:r>
            <a:r>
              <a:rPr lang="zh-CN" altLang="zh-CN" sz="2000" dirty="0">
                <a:solidFill>
                  <a:schemeClr val="tx1">
                    <a:lumMod val="75000"/>
                    <a:lumOff val="25000"/>
                  </a:schemeClr>
                </a:solidFill>
              </a:rPr>
              <a:t>：返回第</a:t>
            </a:r>
            <a:r>
              <a:rPr lang="en-US" altLang="zh-CN" sz="2000" dirty="0" err="1">
                <a:solidFill>
                  <a:schemeClr val="tx1">
                    <a:lumMod val="75000"/>
                    <a:lumOff val="25000"/>
                  </a:schemeClr>
                </a:solidFill>
              </a:rPr>
              <a:t>i</a:t>
            </a:r>
            <a:r>
              <a:rPr lang="zh-CN" altLang="zh-CN" sz="2000" dirty="0">
                <a:solidFill>
                  <a:schemeClr val="tx1">
                    <a:lumMod val="75000"/>
                    <a:lumOff val="25000"/>
                  </a:schemeClr>
                </a:solidFill>
              </a:rPr>
              <a:t>行第</a:t>
            </a:r>
            <a:r>
              <a:rPr lang="en-US" altLang="zh-CN" sz="2000" dirty="0">
                <a:solidFill>
                  <a:schemeClr val="tx1">
                    <a:lumMod val="75000"/>
                    <a:lumOff val="25000"/>
                  </a:schemeClr>
                </a:solidFill>
              </a:rPr>
              <a:t>j</a:t>
            </a:r>
            <a:r>
              <a:rPr lang="zh-CN" altLang="zh-CN" sz="2000" dirty="0">
                <a:solidFill>
                  <a:schemeClr val="tx1">
                    <a:lumMod val="75000"/>
                    <a:lumOff val="25000"/>
                  </a:schemeClr>
                </a:solidFill>
              </a:rPr>
              <a:t>列元素。</a:t>
            </a:r>
          </a:p>
          <a:p>
            <a:r>
              <a:rPr lang="en-US" altLang="zh-CN" sz="2000" dirty="0">
                <a:solidFill>
                  <a:schemeClr val="tx1">
                    <a:lumMod val="75000"/>
                    <a:lumOff val="25000"/>
                  </a:schemeClr>
                </a:solidFill>
              </a:rPr>
              <a:t>y[</a:t>
            </a:r>
            <a:r>
              <a:rPr lang="en-US" altLang="zh-CN" sz="2000" dirty="0" err="1">
                <a:solidFill>
                  <a:schemeClr val="tx1">
                    <a:lumMod val="75000"/>
                    <a:lumOff val="25000"/>
                  </a:schemeClr>
                </a:solidFill>
              </a:rPr>
              <a:t>i</a:t>
            </a:r>
            <a:r>
              <a:rPr lang="en-US" altLang="zh-CN" sz="2000" dirty="0">
                <a:solidFill>
                  <a:schemeClr val="tx1">
                    <a:lumMod val="75000"/>
                    <a:lumOff val="25000"/>
                  </a:schemeClr>
                </a:solidFill>
              </a:rPr>
              <a:t>,-j]</a:t>
            </a:r>
            <a:r>
              <a:rPr lang="zh-CN" altLang="zh-CN" sz="2000" dirty="0">
                <a:solidFill>
                  <a:schemeClr val="tx1">
                    <a:lumMod val="75000"/>
                    <a:lumOff val="25000"/>
                  </a:schemeClr>
                </a:solidFill>
              </a:rPr>
              <a:t>：返回第</a:t>
            </a:r>
            <a:r>
              <a:rPr lang="en-US" altLang="zh-CN" sz="2000" dirty="0" err="1">
                <a:solidFill>
                  <a:schemeClr val="tx1">
                    <a:lumMod val="75000"/>
                    <a:lumOff val="25000"/>
                  </a:schemeClr>
                </a:solidFill>
              </a:rPr>
              <a:t>i</a:t>
            </a:r>
            <a:r>
              <a:rPr lang="zh-CN" altLang="zh-CN" sz="2000" dirty="0">
                <a:solidFill>
                  <a:schemeClr val="tx1">
                    <a:lumMod val="75000"/>
                    <a:lumOff val="25000"/>
                  </a:schemeClr>
                </a:solidFill>
              </a:rPr>
              <a:t>行</a:t>
            </a:r>
            <a:r>
              <a:rPr lang="en-US" altLang="zh-CN" sz="2000" dirty="0">
                <a:solidFill>
                  <a:schemeClr val="tx1">
                    <a:lumMod val="75000"/>
                    <a:lumOff val="25000"/>
                  </a:schemeClr>
                </a:solidFill>
              </a:rPr>
              <a:t>,</a:t>
            </a:r>
            <a:r>
              <a:rPr lang="zh-CN" altLang="zh-CN" sz="2000" dirty="0">
                <a:solidFill>
                  <a:schemeClr val="tx1">
                    <a:lumMod val="75000"/>
                    <a:lumOff val="25000"/>
                  </a:schemeClr>
                </a:solidFill>
              </a:rPr>
              <a:t>但排除第</a:t>
            </a:r>
            <a:r>
              <a:rPr lang="en-US" altLang="zh-CN" sz="2000" dirty="0">
                <a:solidFill>
                  <a:schemeClr val="tx1">
                    <a:lumMod val="75000"/>
                    <a:lumOff val="25000"/>
                  </a:schemeClr>
                </a:solidFill>
              </a:rPr>
              <a:t>j</a:t>
            </a:r>
            <a:r>
              <a:rPr lang="zh-CN" altLang="zh-CN" sz="2000" dirty="0">
                <a:solidFill>
                  <a:schemeClr val="tx1">
                    <a:lumMod val="75000"/>
                    <a:lumOff val="25000"/>
                  </a:schemeClr>
                </a:solidFill>
              </a:rPr>
              <a:t>列元素。</a:t>
            </a:r>
          </a:p>
          <a:p>
            <a:r>
              <a:rPr lang="en-US" altLang="zh-CN" sz="2000" dirty="0">
                <a:solidFill>
                  <a:schemeClr val="tx1">
                    <a:lumMod val="75000"/>
                    <a:lumOff val="25000"/>
                  </a:schemeClr>
                </a:solidFill>
              </a:rPr>
              <a:t>y[-</a:t>
            </a:r>
            <a:r>
              <a:rPr lang="en-US" altLang="zh-CN" sz="2000" dirty="0" err="1">
                <a:solidFill>
                  <a:schemeClr val="tx1">
                    <a:lumMod val="75000"/>
                    <a:lumOff val="25000"/>
                  </a:schemeClr>
                </a:solidFill>
              </a:rPr>
              <a:t>i,j</a:t>
            </a:r>
            <a:r>
              <a:rPr lang="en-US" altLang="zh-CN" sz="2000" dirty="0">
                <a:solidFill>
                  <a:schemeClr val="tx1">
                    <a:lumMod val="75000"/>
                    <a:lumOff val="25000"/>
                  </a:schemeClr>
                </a:solidFill>
              </a:rPr>
              <a:t>]</a:t>
            </a:r>
            <a:r>
              <a:rPr lang="zh-CN" altLang="zh-CN" sz="2000" dirty="0">
                <a:solidFill>
                  <a:schemeClr val="tx1">
                    <a:lumMod val="75000"/>
                    <a:lumOff val="25000"/>
                  </a:schemeClr>
                </a:solidFill>
              </a:rPr>
              <a:t>：返回第</a:t>
            </a:r>
            <a:r>
              <a:rPr lang="en-US" altLang="zh-CN" sz="2000" dirty="0">
                <a:solidFill>
                  <a:schemeClr val="tx1">
                    <a:lumMod val="75000"/>
                    <a:lumOff val="25000"/>
                  </a:schemeClr>
                </a:solidFill>
              </a:rPr>
              <a:t>j</a:t>
            </a:r>
            <a:r>
              <a:rPr lang="zh-CN" altLang="zh-CN" sz="2000" dirty="0">
                <a:solidFill>
                  <a:schemeClr val="tx1">
                    <a:lumMod val="75000"/>
                    <a:lumOff val="25000"/>
                  </a:schemeClr>
                </a:solidFill>
              </a:rPr>
              <a:t>行</a:t>
            </a:r>
            <a:r>
              <a:rPr lang="en-US" altLang="zh-CN" sz="2000" dirty="0">
                <a:solidFill>
                  <a:schemeClr val="tx1">
                    <a:lumMod val="75000"/>
                    <a:lumOff val="25000"/>
                  </a:schemeClr>
                </a:solidFill>
              </a:rPr>
              <a:t>,</a:t>
            </a:r>
            <a:r>
              <a:rPr lang="zh-CN" altLang="zh-CN" sz="2000" dirty="0">
                <a:solidFill>
                  <a:schemeClr val="tx1">
                    <a:lumMod val="75000"/>
                    <a:lumOff val="25000"/>
                  </a:schemeClr>
                </a:solidFill>
              </a:rPr>
              <a:t>但排除第</a:t>
            </a:r>
            <a:r>
              <a:rPr lang="en-US" altLang="zh-CN" sz="2000" dirty="0" err="1">
                <a:solidFill>
                  <a:schemeClr val="tx1">
                    <a:lumMod val="75000"/>
                    <a:lumOff val="25000"/>
                  </a:schemeClr>
                </a:solidFill>
              </a:rPr>
              <a:t>i</a:t>
            </a:r>
            <a:r>
              <a:rPr lang="zh-CN" altLang="zh-CN" sz="2000" dirty="0">
                <a:solidFill>
                  <a:schemeClr val="tx1">
                    <a:lumMod val="75000"/>
                    <a:lumOff val="25000"/>
                  </a:schemeClr>
                </a:solidFill>
              </a:rPr>
              <a:t>行元素。</a:t>
            </a:r>
          </a:p>
          <a:p>
            <a:r>
              <a:rPr lang="zh-CN" altLang="zh-CN" sz="2000" dirty="0">
                <a:solidFill>
                  <a:schemeClr val="tx1">
                    <a:lumMod val="75000"/>
                    <a:lumOff val="25000"/>
                  </a:schemeClr>
                </a:solidFill>
              </a:rPr>
              <a:t>方法</a:t>
            </a:r>
            <a:r>
              <a:rPr lang="en-US" altLang="zh-CN" sz="2000" dirty="0">
                <a:solidFill>
                  <a:schemeClr val="tx1">
                    <a:lumMod val="75000"/>
                    <a:lumOff val="25000"/>
                  </a:schemeClr>
                </a:solidFill>
              </a:rPr>
              <a:t>2</a:t>
            </a:r>
            <a:r>
              <a:rPr lang="zh-CN" altLang="zh-CN" sz="2000" dirty="0">
                <a:solidFill>
                  <a:schemeClr val="tx1">
                    <a:lumMod val="75000"/>
                    <a:lumOff val="25000"/>
                  </a:schemeClr>
                </a:solidFill>
              </a:rPr>
              <a:t>：使用向量和方括号来选择矩阵中的行、列或元素。</a:t>
            </a:r>
          </a:p>
          <a:p>
            <a:r>
              <a:rPr lang="en-US" altLang="zh-CN" sz="2000" dirty="0">
                <a:solidFill>
                  <a:schemeClr val="tx1">
                    <a:lumMod val="75000"/>
                    <a:lumOff val="25000"/>
                  </a:schemeClr>
                </a:solidFill>
              </a:rPr>
              <a:t>y[c(1,3),c(2:4)]</a:t>
            </a:r>
            <a:r>
              <a:rPr lang="zh-CN" altLang="zh-CN" sz="2000" dirty="0">
                <a:solidFill>
                  <a:schemeClr val="tx1">
                    <a:lumMod val="75000"/>
                    <a:lumOff val="25000"/>
                  </a:schemeClr>
                </a:solidFill>
              </a:rPr>
              <a:t>：返回第</a:t>
            </a:r>
            <a:r>
              <a:rPr lang="en-US" altLang="zh-CN" sz="2000" dirty="0">
                <a:solidFill>
                  <a:schemeClr val="tx1">
                    <a:lumMod val="75000"/>
                    <a:lumOff val="25000"/>
                  </a:schemeClr>
                </a:solidFill>
              </a:rPr>
              <a:t>1,3</a:t>
            </a:r>
            <a:r>
              <a:rPr lang="zh-CN" altLang="zh-CN" sz="2000" dirty="0">
                <a:solidFill>
                  <a:schemeClr val="tx1">
                    <a:lumMod val="75000"/>
                    <a:lumOff val="25000"/>
                  </a:schemeClr>
                </a:solidFill>
              </a:rPr>
              <a:t>行，第</a:t>
            </a:r>
            <a:r>
              <a:rPr lang="en-US" altLang="zh-CN" sz="2000" dirty="0">
                <a:solidFill>
                  <a:schemeClr val="tx1">
                    <a:lumMod val="75000"/>
                    <a:lumOff val="25000"/>
                  </a:schemeClr>
                </a:solidFill>
              </a:rPr>
              <a:t>2,4</a:t>
            </a:r>
            <a:r>
              <a:rPr lang="zh-CN" altLang="zh-CN" sz="2000" dirty="0">
                <a:solidFill>
                  <a:schemeClr val="tx1">
                    <a:lumMod val="75000"/>
                    <a:lumOff val="25000"/>
                  </a:schemeClr>
                </a:solidFill>
              </a:rPr>
              <a:t>列元素。</a:t>
            </a:r>
          </a:p>
          <a:p>
            <a:r>
              <a:rPr lang="en-US" altLang="zh-CN" sz="2000" dirty="0">
                <a:solidFill>
                  <a:schemeClr val="tx1">
                    <a:lumMod val="75000"/>
                    <a:lumOff val="25000"/>
                  </a:schemeClr>
                </a:solidFill>
              </a:rPr>
              <a:t>y[c(1,3),-c(2:4)]</a:t>
            </a:r>
            <a:r>
              <a:rPr lang="zh-CN" altLang="zh-CN" sz="2000" dirty="0">
                <a:solidFill>
                  <a:schemeClr val="tx1">
                    <a:lumMod val="75000"/>
                    <a:lumOff val="25000"/>
                  </a:schemeClr>
                </a:solidFill>
              </a:rPr>
              <a:t>：返回第</a:t>
            </a:r>
            <a:r>
              <a:rPr lang="en-US" altLang="zh-CN" sz="2000" dirty="0">
                <a:solidFill>
                  <a:schemeClr val="tx1">
                    <a:lumMod val="75000"/>
                    <a:lumOff val="25000"/>
                  </a:schemeClr>
                </a:solidFill>
              </a:rPr>
              <a:t>1,3</a:t>
            </a:r>
            <a:r>
              <a:rPr lang="zh-CN" altLang="zh-CN" sz="2000" dirty="0">
                <a:solidFill>
                  <a:schemeClr val="tx1">
                    <a:lumMod val="75000"/>
                    <a:lumOff val="25000"/>
                  </a:schemeClr>
                </a:solidFill>
              </a:rPr>
              <a:t>行，但排除第</a:t>
            </a:r>
            <a:r>
              <a:rPr lang="en-US" altLang="zh-CN" sz="2000" dirty="0">
                <a:solidFill>
                  <a:schemeClr val="tx1">
                    <a:lumMod val="75000"/>
                    <a:lumOff val="25000"/>
                  </a:schemeClr>
                </a:solidFill>
              </a:rPr>
              <a:t>2,4</a:t>
            </a:r>
            <a:r>
              <a:rPr lang="zh-CN" altLang="zh-CN" sz="2000" dirty="0">
                <a:solidFill>
                  <a:schemeClr val="tx1">
                    <a:lumMod val="75000"/>
                    <a:lumOff val="25000"/>
                  </a:schemeClr>
                </a:solidFill>
              </a:rPr>
              <a:t>列元素</a:t>
            </a:r>
            <a:r>
              <a:rPr lang="zh-CN" altLang="zh-CN" sz="2000" dirty="0"/>
              <a:t>。</a:t>
            </a:r>
          </a:p>
        </p:txBody>
      </p:sp>
      <p:sp>
        <p:nvSpPr>
          <p:cNvPr id="10" name="文本框 27"/>
          <p:cNvSpPr txBox="1"/>
          <p:nvPr/>
        </p:nvSpPr>
        <p:spPr>
          <a:xfrm>
            <a:off x="6401867" y="234392"/>
            <a:ext cx="1433830" cy="299085"/>
          </a:xfrm>
          <a:prstGeom prst="rect">
            <a:avLst/>
          </a:prstGeom>
          <a:noFill/>
        </p:spPr>
        <p:txBody>
          <a:bodyPr wrap="none" rtlCol="0">
            <a:spAutoFit/>
          </a:bodyPr>
          <a:lstStyle/>
          <a:p>
            <a:r>
              <a:rPr lang="zh-CN" altLang="en-US" sz="1350" dirty="0">
                <a:solidFill>
                  <a:prstClr val="white"/>
                </a:solidFill>
              </a:rPr>
              <a:t>第三章 数据类型</a:t>
            </a:r>
          </a:p>
        </p:txBody>
      </p:sp>
    </p:spTree>
    <p:extLst>
      <p:ext uri="{BB962C8B-B14F-4D97-AF65-F5344CB8AC3E}">
        <p14:creationId xmlns:p14="http://schemas.microsoft.com/office/powerpoint/2010/main" val="205780849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p:nvSpPr>
        <p:spPr>
          <a:xfrm>
            <a:off x="541465" y="781992"/>
            <a:ext cx="2764443"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kumimoji="1" lang="zh-CN" altLang="en-US" sz="2400" dirty="0">
                <a:solidFill>
                  <a:schemeClr val="tx1">
                    <a:lumMod val="75000"/>
                    <a:lumOff val="25000"/>
                  </a:schemeClr>
                </a:solidFill>
              </a:rPr>
              <a:t>矩阵</a:t>
            </a:r>
          </a:p>
        </p:txBody>
      </p:sp>
      <p:grpSp>
        <p:nvGrpSpPr>
          <p:cNvPr id="22" name="组合 21"/>
          <p:cNvGrpSpPr/>
          <p:nvPr/>
        </p:nvGrpSpPr>
        <p:grpSpPr>
          <a:xfrm>
            <a:off x="-1" y="-2439"/>
            <a:ext cx="9145786" cy="718410"/>
            <a:chOff x="-1" y="190175"/>
            <a:chExt cx="9145786" cy="525795"/>
          </a:xfrm>
        </p:grpSpPr>
        <p:sp>
          <p:nvSpPr>
            <p:cNvPr id="23" name="任意多边形 22"/>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23"/>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 name="任意多边形 24"/>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6" name="文本框 6"/>
          <p:cNvSpPr txBox="1"/>
          <p:nvPr/>
        </p:nvSpPr>
        <p:spPr>
          <a:xfrm>
            <a:off x="452232" y="173917"/>
            <a:ext cx="1874231" cy="415498"/>
          </a:xfrm>
          <a:prstGeom prst="rect">
            <a:avLst/>
          </a:prstGeom>
          <a:noFill/>
        </p:spPr>
        <p:txBody>
          <a:bodyPr wrap="none" rtlCol="0">
            <a:spAutoFit/>
          </a:bodyPr>
          <a:lstStyle/>
          <a:p>
            <a:r>
              <a:rPr lang="en-US" altLang="zh-CN" sz="2100" b="1" spc="225" dirty="0">
                <a:solidFill>
                  <a:prstClr val="white"/>
                </a:solidFill>
              </a:rPr>
              <a:t>2.1</a:t>
            </a:r>
            <a:r>
              <a:rPr lang="zh-CN" altLang="en-US" sz="2100" b="1" spc="225" dirty="0">
                <a:solidFill>
                  <a:prstClr val="white"/>
                </a:solidFill>
              </a:rPr>
              <a:t>新手上路</a:t>
            </a:r>
          </a:p>
        </p:txBody>
      </p:sp>
      <p:sp>
        <p:nvSpPr>
          <p:cNvPr id="27"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8" name="文本框 27"/>
          <p:cNvSpPr txBox="1"/>
          <p:nvPr/>
        </p:nvSpPr>
        <p:spPr>
          <a:xfrm>
            <a:off x="6401867" y="234392"/>
            <a:ext cx="1561646" cy="300082"/>
          </a:xfrm>
          <a:prstGeom prst="rect">
            <a:avLst/>
          </a:prstGeom>
          <a:noFill/>
        </p:spPr>
        <p:txBody>
          <a:bodyPr wrap="none" rtlCol="0">
            <a:spAutoFit/>
          </a:bodyPr>
          <a:lstStyle/>
          <a:p>
            <a:r>
              <a:rPr lang="zh-CN" altLang="en-US" sz="1350" dirty="0">
                <a:solidFill>
                  <a:prstClr val="white"/>
                </a:solidFill>
              </a:rPr>
              <a:t>第二章 </a:t>
            </a:r>
            <a:r>
              <a:rPr lang="en-US" altLang="zh-CN" sz="1350" dirty="0">
                <a:solidFill>
                  <a:prstClr val="white"/>
                </a:solidFill>
              </a:rPr>
              <a:t>R</a:t>
            </a:r>
            <a:r>
              <a:rPr lang="zh-CN" altLang="en-US" sz="1350" dirty="0">
                <a:solidFill>
                  <a:prstClr val="white"/>
                </a:solidFill>
              </a:rPr>
              <a:t>语言入门</a:t>
            </a:r>
          </a:p>
        </p:txBody>
      </p:sp>
      <p:grpSp>
        <p:nvGrpSpPr>
          <p:cNvPr id="29" name="组合 28"/>
          <p:cNvGrpSpPr/>
          <p:nvPr/>
        </p:nvGrpSpPr>
        <p:grpSpPr>
          <a:xfrm>
            <a:off x="-1" y="-2439"/>
            <a:ext cx="9145786" cy="718410"/>
            <a:chOff x="-1" y="190175"/>
            <a:chExt cx="9145786" cy="525795"/>
          </a:xfrm>
        </p:grpSpPr>
        <p:sp>
          <p:nvSpPr>
            <p:cNvPr id="30" name="任意多边形 2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1" name="任意多边形 30"/>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2" name="任意多边形 31"/>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33"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3.2 </a:t>
            </a:r>
            <a:r>
              <a:rPr lang="zh-CN" altLang="en-US" sz="2100" b="1" spc="225" dirty="0">
                <a:solidFill>
                  <a:prstClr val="white"/>
                </a:solidFill>
              </a:rPr>
              <a:t>数据结构</a:t>
            </a:r>
          </a:p>
        </p:txBody>
      </p:sp>
      <p:sp>
        <p:nvSpPr>
          <p:cNvPr id="34"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36" name="TextBox 35"/>
          <p:cNvSpPr txBox="1"/>
          <p:nvPr/>
        </p:nvSpPr>
        <p:spPr>
          <a:xfrm>
            <a:off x="661182" y="1434905"/>
            <a:ext cx="7807569" cy="3754874"/>
          </a:xfrm>
          <a:prstGeom prst="rect">
            <a:avLst/>
          </a:prstGeom>
          <a:noFill/>
        </p:spPr>
        <p:txBody>
          <a:bodyPr wrap="square" rtlCol="0">
            <a:spAutoFit/>
          </a:bodyPr>
          <a:lstStyle/>
          <a:p>
            <a:r>
              <a:rPr lang="en-US" altLang="zh-CN" sz="2000" dirty="0">
                <a:solidFill>
                  <a:schemeClr val="tx1">
                    <a:lumMod val="75000"/>
                    <a:lumOff val="25000"/>
                  </a:schemeClr>
                </a:solidFill>
              </a:rPr>
              <a:t>(3)</a:t>
            </a:r>
            <a:r>
              <a:rPr lang="zh-CN" altLang="zh-CN" sz="2000" dirty="0">
                <a:solidFill>
                  <a:schemeClr val="tx1">
                    <a:lumMod val="75000"/>
                    <a:lumOff val="25000"/>
                  </a:schemeClr>
                </a:solidFill>
              </a:rPr>
              <a:t>矩阵运算</a:t>
            </a:r>
          </a:p>
          <a:p>
            <a:pPr lvl="1"/>
            <a:r>
              <a:rPr lang="zh-CN" altLang="zh-CN" sz="2000" dirty="0">
                <a:solidFill>
                  <a:schemeClr val="tx1">
                    <a:lumMod val="75000"/>
                    <a:lumOff val="25000"/>
                  </a:schemeClr>
                </a:solidFill>
              </a:rPr>
              <a:t>转置</a:t>
            </a:r>
            <a:r>
              <a:rPr lang="en-US" altLang="zh-CN" sz="2000" dirty="0">
                <a:solidFill>
                  <a:schemeClr val="tx1">
                    <a:lumMod val="75000"/>
                    <a:lumOff val="25000"/>
                  </a:schemeClr>
                </a:solidFill>
              </a:rPr>
              <a:t>:t(y);</a:t>
            </a:r>
            <a:endParaRPr lang="zh-CN" altLang="zh-CN" sz="2000" dirty="0">
              <a:solidFill>
                <a:schemeClr val="tx1">
                  <a:lumMod val="75000"/>
                  <a:lumOff val="25000"/>
                </a:schemeClr>
              </a:solidFill>
            </a:endParaRPr>
          </a:p>
          <a:p>
            <a:pPr lvl="1"/>
            <a:r>
              <a:rPr lang="zh-CN" altLang="zh-CN" sz="2000" dirty="0">
                <a:solidFill>
                  <a:schemeClr val="tx1">
                    <a:lumMod val="75000"/>
                    <a:lumOff val="25000"/>
                  </a:schemeClr>
                </a:solidFill>
              </a:rPr>
              <a:t>横向合并矩阵</a:t>
            </a:r>
            <a:r>
              <a:rPr lang="en-US" altLang="zh-CN" sz="2000" dirty="0">
                <a:solidFill>
                  <a:schemeClr val="tx1">
                    <a:lumMod val="75000"/>
                    <a:lumOff val="25000"/>
                  </a:schemeClr>
                </a:solidFill>
              </a:rPr>
              <a:t>:</a:t>
            </a:r>
            <a:r>
              <a:rPr lang="en-US" altLang="zh-CN" sz="2000" dirty="0" err="1">
                <a:solidFill>
                  <a:schemeClr val="tx1">
                    <a:lumMod val="75000"/>
                    <a:lumOff val="25000"/>
                  </a:schemeClr>
                </a:solidFill>
              </a:rPr>
              <a:t>cbind</a:t>
            </a:r>
            <a:r>
              <a:rPr lang="en-US" altLang="zh-CN" sz="2000" dirty="0">
                <a:solidFill>
                  <a:schemeClr val="tx1">
                    <a:lumMod val="75000"/>
                    <a:lumOff val="25000"/>
                  </a:schemeClr>
                </a:solidFill>
              </a:rPr>
              <a:t>();</a:t>
            </a:r>
            <a:endParaRPr lang="zh-CN" altLang="zh-CN" sz="2000" dirty="0">
              <a:solidFill>
                <a:schemeClr val="tx1">
                  <a:lumMod val="75000"/>
                  <a:lumOff val="25000"/>
                </a:schemeClr>
              </a:solidFill>
            </a:endParaRPr>
          </a:p>
          <a:p>
            <a:pPr lvl="1"/>
            <a:r>
              <a:rPr lang="zh-CN" altLang="zh-CN" sz="2000" dirty="0">
                <a:solidFill>
                  <a:schemeClr val="tx1">
                    <a:lumMod val="75000"/>
                    <a:lumOff val="25000"/>
                  </a:schemeClr>
                </a:solidFill>
              </a:rPr>
              <a:t>纵向合并矩阵</a:t>
            </a:r>
            <a:r>
              <a:rPr lang="en-US" altLang="zh-CN" sz="2000" dirty="0">
                <a:solidFill>
                  <a:schemeClr val="tx1">
                    <a:lumMod val="75000"/>
                    <a:lumOff val="25000"/>
                  </a:schemeClr>
                </a:solidFill>
              </a:rPr>
              <a:t>:</a:t>
            </a:r>
            <a:r>
              <a:rPr lang="en-US" altLang="zh-CN" sz="2000" dirty="0" err="1">
                <a:solidFill>
                  <a:schemeClr val="tx1">
                    <a:lumMod val="75000"/>
                    <a:lumOff val="25000"/>
                  </a:schemeClr>
                </a:solidFill>
              </a:rPr>
              <a:t>rbind</a:t>
            </a:r>
            <a:r>
              <a:rPr lang="en-US" altLang="zh-CN" sz="2000" dirty="0">
                <a:solidFill>
                  <a:schemeClr val="tx1">
                    <a:lumMod val="75000"/>
                    <a:lumOff val="25000"/>
                  </a:schemeClr>
                </a:solidFill>
              </a:rPr>
              <a:t>();</a:t>
            </a:r>
          </a:p>
          <a:p>
            <a:pPr lvl="1"/>
            <a:r>
              <a:rPr lang="zh-CN" altLang="zh-CN" sz="2000" dirty="0">
                <a:solidFill>
                  <a:schemeClr val="tx1">
                    <a:lumMod val="75000"/>
                    <a:lumOff val="25000"/>
                  </a:schemeClr>
                </a:solidFill>
              </a:rPr>
              <a:t>将矩阵转化为向量：</a:t>
            </a:r>
            <a:r>
              <a:rPr lang="en-US" altLang="zh-CN" sz="2000" dirty="0" err="1">
                <a:solidFill>
                  <a:schemeClr val="tx1">
                    <a:lumMod val="75000"/>
                    <a:lumOff val="25000"/>
                  </a:schemeClr>
                </a:solidFill>
              </a:rPr>
              <a:t>as.vector</a:t>
            </a:r>
            <a:r>
              <a:rPr lang="en-US" altLang="zh-CN" sz="2000" dirty="0">
                <a:solidFill>
                  <a:schemeClr val="tx1">
                    <a:lumMod val="75000"/>
                    <a:lumOff val="25000"/>
                  </a:schemeClr>
                </a:solidFill>
              </a:rPr>
              <a:t>();</a:t>
            </a:r>
            <a:endParaRPr lang="zh-CN" altLang="zh-CN" sz="2000" dirty="0">
              <a:solidFill>
                <a:schemeClr val="tx1">
                  <a:lumMod val="75000"/>
                  <a:lumOff val="25000"/>
                </a:schemeClr>
              </a:solidFill>
            </a:endParaRPr>
          </a:p>
          <a:p>
            <a:pPr lvl="1"/>
            <a:r>
              <a:rPr lang="zh-CN" altLang="zh-CN" sz="2000" dirty="0">
                <a:solidFill>
                  <a:schemeClr val="tx1">
                    <a:lumMod val="75000"/>
                    <a:lumOff val="25000"/>
                  </a:schemeClr>
                </a:solidFill>
              </a:rPr>
              <a:t>返回矩阵维度：</a:t>
            </a:r>
            <a:r>
              <a:rPr lang="en-US" altLang="zh-CN" sz="2000" dirty="0">
                <a:solidFill>
                  <a:schemeClr val="tx1">
                    <a:lumMod val="75000"/>
                    <a:lumOff val="25000"/>
                  </a:schemeClr>
                </a:solidFill>
              </a:rPr>
              <a:t>dim()</a:t>
            </a:r>
            <a:r>
              <a:rPr lang="zh-CN" altLang="zh-CN" sz="2000" dirty="0">
                <a:solidFill>
                  <a:schemeClr val="tx1">
                    <a:lumMod val="75000"/>
                    <a:lumOff val="25000"/>
                  </a:schemeClr>
                </a:solidFill>
              </a:rPr>
              <a:t>、</a:t>
            </a:r>
            <a:r>
              <a:rPr lang="en-US" altLang="zh-CN" sz="2000" dirty="0" err="1">
                <a:solidFill>
                  <a:schemeClr val="tx1">
                    <a:lumMod val="75000"/>
                    <a:lumOff val="25000"/>
                  </a:schemeClr>
                </a:solidFill>
              </a:rPr>
              <a:t>nrow</a:t>
            </a:r>
            <a:r>
              <a:rPr lang="en-US" altLang="zh-CN" sz="2000" dirty="0">
                <a:solidFill>
                  <a:schemeClr val="tx1">
                    <a:lumMod val="75000"/>
                    <a:lumOff val="25000"/>
                  </a:schemeClr>
                </a:solidFill>
              </a:rPr>
              <a:t>() </a:t>
            </a:r>
            <a:r>
              <a:rPr lang="zh-CN" altLang="zh-CN" sz="2000" dirty="0">
                <a:solidFill>
                  <a:schemeClr val="tx1">
                    <a:lumMod val="75000"/>
                    <a:lumOff val="25000"/>
                  </a:schemeClr>
                </a:solidFill>
              </a:rPr>
              <a:t>和</a:t>
            </a:r>
            <a:r>
              <a:rPr lang="en-US" altLang="zh-CN" sz="2000" dirty="0" err="1">
                <a:solidFill>
                  <a:schemeClr val="tx1">
                    <a:lumMod val="75000"/>
                    <a:lumOff val="25000"/>
                  </a:schemeClr>
                </a:solidFill>
              </a:rPr>
              <a:t>ncol</a:t>
            </a:r>
            <a:r>
              <a:rPr lang="en-US" altLang="zh-CN" sz="2000" dirty="0">
                <a:solidFill>
                  <a:schemeClr val="tx1">
                    <a:lumMod val="75000"/>
                    <a:lumOff val="25000"/>
                  </a:schemeClr>
                </a:solidFill>
              </a:rPr>
              <a:t>()</a:t>
            </a:r>
            <a:r>
              <a:rPr lang="zh-CN" altLang="zh-CN" sz="2000" dirty="0">
                <a:solidFill>
                  <a:schemeClr val="tx1">
                    <a:lumMod val="75000"/>
                    <a:lumOff val="25000"/>
                  </a:schemeClr>
                </a:solidFill>
              </a:rPr>
              <a:t>；</a:t>
            </a:r>
          </a:p>
          <a:p>
            <a:pPr lvl="1"/>
            <a:r>
              <a:rPr lang="zh-CN" altLang="zh-CN" sz="2000" dirty="0">
                <a:solidFill>
                  <a:schemeClr val="tx1">
                    <a:lumMod val="75000"/>
                    <a:lumOff val="25000"/>
                  </a:schemeClr>
                </a:solidFill>
              </a:rPr>
              <a:t>对矩阵各列求和</a:t>
            </a:r>
            <a:r>
              <a:rPr lang="en-US" altLang="zh-CN" sz="2000" dirty="0">
                <a:solidFill>
                  <a:schemeClr val="tx1">
                    <a:lumMod val="75000"/>
                    <a:lumOff val="25000"/>
                  </a:schemeClr>
                </a:solidFill>
              </a:rPr>
              <a:t>:</a:t>
            </a:r>
            <a:r>
              <a:rPr lang="en-US" altLang="zh-CN" sz="2000" dirty="0" err="1">
                <a:solidFill>
                  <a:schemeClr val="tx1">
                    <a:lumMod val="75000"/>
                    <a:lumOff val="25000"/>
                  </a:schemeClr>
                </a:solidFill>
              </a:rPr>
              <a:t>colSums</a:t>
            </a:r>
            <a:r>
              <a:rPr lang="en-US" altLang="zh-CN" sz="2000" dirty="0">
                <a:solidFill>
                  <a:schemeClr val="tx1">
                    <a:lumMod val="75000"/>
                    <a:lumOff val="25000"/>
                  </a:schemeClr>
                </a:solidFill>
              </a:rPr>
              <a:t>();    </a:t>
            </a:r>
            <a:endParaRPr lang="zh-CN" altLang="zh-CN" sz="2000" dirty="0">
              <a:solidFill>
                <a:schemeClr val="tx1">
                  <a:lumMod val="75000"/>
                  <a:lumOff val="25000"/>
                </a:schemeClr>
              </a:solidFill>
            </a:endParaRPr>
          </a:p>
          <a:p>
            <a:pPr lvl="1"/>
            <a:r>
              <a:rPr lang="zh-CN" altLang="zh-CN" sz="2000" dirty="0">
                <a:solidFill>
                  <a:schemeClr val="tx1">
                    <a:lumMod val="75000"/>
                    <a:lumOff val="25000"/>
                  </a:schemeClr>
                </a:solidFill>
              </a:rPr>
              <a:t>求矩阵各列的均值</a:t>
            </a:r>
            <a:r>
              <a:rPr lang="en-US" altLang="zh-CN" sz="2000" dirty="0">
                <a:solidFill>
                  <a:schemeClr val="tx1">
                    <a:lumMod val="75000"/>
                    <a:lumOff val="25000"/>
                  </a:schemeClr>
                </a:solidFill>
              </a:rPr>
              <a:t>:</a:t>
            </a:r>
            <a:r>
              <a:rPr lang="en-US" altLang="zh-CN" sz="2000" dirty="0" err="1">
                <a:solidFill>
                  <a:schemeClr val="tx1">
                    <a:lumMod val="75000"/>
                    <a:lumOff val="25000"/>
                  </a:schemeClr>
                </a:solidFill>
              </a:rPr>
              <a:t>colMeans</a:t>
            </a:r>
            <a:r>
              <a:rPr lang="en-US" altLang="zh-CN" sz="2000" dirty="0">
                <a:solidFill>
                  <a:schemeClr val="tx1">
                    <a:lumMod val="75000"/>
                    <a:lumOff val="25000"/>
                  </a:schemeClr>
                </a:solidFill>
              </a:rPr>
              <a:t>();</a:t>
            </a:r>
            <a:endParaRPr lang="zh-CN" altLang="zh-CN" sz="2000" dirty="0">
              <a:solidFill>
                <a:schemeClr val="tx1">
                  <a:lumMod val="75000"/>
                  <a:lumOff val="25000"/>
                </a:schemeClr>
              </a:solidFill>
            </a:endParaRPr>
          </a:p>
          <a:p>
            <a:pPr lvl="1"/>
            <a:r>
              <a:rPr lang="zh-CN" altLang="zh-CN" sz="2000" dirty="0">
                <a:solidFill>
                  <a:schemeClr val="tx1">
                    <a:lumMod val="75000"/>
                    <a:lumOff val="25000"/>
                  </a:schemeClr>
                </a:solidFill>
              </a:rPr>
              <a:t>对矩阵各行求和</a:t>
            </a:r>
            <a:r>
              <a:rPr lang="en-US" altLang="zh-CN" sz="2000" dirty="0">
                <a:solidFill>
                  <a:schemeClr val="tx1">
                    <a:lumMod val="75000"/>
                    <a:lumOff val="25000"/>
                  </a:schemeClr>
                </a:solidFill>
              </a:rPr>
              <a:t>:</a:t>
            </a:r>
            <a:r>
              <a:rPr lang="en-US" altLang="zh-CN" sz="2000" dirty="0" err="1">
                <a:solidFill>
                  <a:schemeClr val="tx1">
                    <a:lumMod val="75000"/>
                    <a:lumOff val="25000"/>
                  </a:schemeClr>
                </a:solidFill>
              </a:rPr>
              <a:t>rowSums</a:t>
            </a:r>
            <a:r>
              <a:rPr lang="en-US" altLang="zh-CN" sz="2000" dirty="0">
                <a:solidFill>
                  <a:schemeClr val="tx1">
                    <a:lumMod val="75000"/>
                    <a:lumOff val="25000"/>
                  </a:schemeClr>
                </a:solidFill>
              </a:rPr>
              <a:t>();   </a:t>
            </a:r>
            <a:endParaRPr lang="zh-CN" altLang="zh-CN" sz="2000" dirty="0">
              <a:solidFill>
                <a:schemeClr val="tx1">
                  <a:lumMod val="75000"/>
                  <a:lumOff val="25000"/>
                </a:schemeClr>
              </a:solidFill>
            </a:endParaRPr>
          </a:p>
          <a:p>
            <a:pPr lvl="1"/>
            <a:r>
              <a:rPr lang="zh-CN" altLang="zh-CN" sz="2000" dirty="0">
                <a:solidFill>
                  <a:schemeClr val="tx1">
                    <a:lumMod val="75000"/>
                    <a:lumOff val="25000"/>
                  </a:schemeClr>
                </a:solidFill>
              </a:rPr>
              <a:t>求矩阵各列的均值</a:t>
            </a:r>
            <a:r>
              <a:rPr lang="en-US" altLang="zh-CN" sz="2000" dirty="0">
                <a:solidFill>
                  <a:schemeClr val="tx1">
                    <a:lumMod val="75000"/>
                    <a:lumOff val="25000"/>
                  </a:schemeClr>
                </a:solidFill>
              </a:rPr>
              <a:t>:</a:t>
            </a:r>
            <a:r>
              <a:rPr lang="en-US" altLang="zh-CN" sz="2000" dirty="0" err="1">
                <a:solidFill>
                  <a:schemeClr val="tx1">
                    <a:lumMod val="75000"/>
                    <a:lumOff val="25000"/>
                  </a:schemeClr>
                </a:solidFill>
              </a:rPr>
              <a:t>rowMeans</a:t>
            </a:r>
            <a:r>
              <a:rPr lang="en-US" altLang="zh-CN" sz="2000" dirty="0">
                <a:solidFill>
                  <a:schemeClr val="tx1">
                    <a:lumMod val="75000"/>
                    <a:lumOff val="25000"/>
                  </a:schemeClr>
                </a:solidFill>
              </a:rPr>
              <a:t>();</a:t>
            </a:r>
            <a:endParaRPr lang="zh-CN" altLang="zh-CN" sz="2000" dirty="0">
              <a:solidFill>
                <a:schemeClr val="tx1">
                  <a:lumMod val="75000"/>
                  <a:lumOff val="25000"/>
                </a:schemeClr>
              </a:solidFill>
            </a:endParaRPr>
          </a:p>
          <a:p>
            <a:pPr lvl="1"/>
            <a:r>
              <a:rPr lang="zh-CN" altLang="zh-CN" sz="2000" dirty="0">
                <a:solidFill>
                  <a:schemeClr val="tx1">
                    <a:lumMod val="75000"/>
                    <a:lumOff val="25000"/>
                  </a:schemeClr>
                </a:solidFill>
              </a:rPr>
              <a:t>计算行列式：</a:t>
            </a:r>
            <a:r>
              <a:rPr lang="en-US" altLang="zh-CN" sz="2000" dirty="0" err="1">
                <a:solidFill>
                  <a:schemeClr val="tx1">
                    <a:lumMod val="75000"/>
                    <a:lumOff val="25000"/>
                  </a:schemeClr>
                </a:solidFill>
              </a:rPr>
              <a:t>det</a:t>
            </a:r>
            <a:r>
              <a:rPr lang="en-US" altLang="zh-CN" sz="2000" dirty="0">
                <a:solidFill>
                  <a:schemeClr val="tx1">
                    <a:lumMod val="75000"/>
                    <a:lumOff val="25000"/>
                  </a:schemeClr>
                </a:solidFill>
              </a:rPr>
              <a:t>()</a:t>
            </a:r>
            <a:r>
              <a:rPr lang="zh-CN" altLang="zh-CN" sz="2000" dirty="0">
                <a:solidFill>
                  <a:schemeClr val="tx1">
                    <a:lumMod val="75000"/>
                    <a:lumOff val="25000"/>
                  </a:schemeClr>
                </a:solidFill>
              </a:rPr>
              <a:t>；</a:t>
            </a:r>
            <a:endParaRPr lang="zh-CN" altLang="zh-CN" sz="2000" dirty="0"/>
          </a:p>
          <a:p>
            <a:pPr lvl="0"/>
            <a:endParaRPr lang="zh-CN" altLang="zh-CN" sz="2000" dirty="0"/>
          </a:p>
        </p:txBody>
      </p:sp>
      <p:sp>
        <p:nvSpPr>
          <p:cNvPr id="10" name="文本框 27"/>
          <p:cNvSpPr txBox="1"/>
          <p:nvPr/>
        </p:nvSpPr>
        <p:spPr>
          <a:xfrm>
            <a:off x="6401867" y="234392"/>
            <a:ext cx="1433830" cy="299085"/>
          </a:xfrm>
          <a:prstGeom prst="rect">
            <a:avLst/>
          </a:prstGeom>
          <a:noFill/>
        </p:spPr>
        <p:txBody>
          <a:bodyPr wrap="none" rtlCol="0">
            <a:spAutoFit/>
          </a:bodyPr>
          <a:lstStyle/>
          <a:p>
            <a:r>
              <a:rPr lang="zh-CN" altLang="en-US" sz="1350" dirty="0">
                <a:solidFill>
                  <a:prstClr val="white"/>
                </a:solidFill>
              </a:rPr>
              <a:t>第三章 数据类型</a:t>
            </a:r>
          </a:p>
        </p:txBody>
      </p:sp>
    </p:spTree>
    <p:extLst>
      <p:ext uri="{BB962C8B-B14F-4D97-AF65-F5344CB8AC3E}">
        <p14:creationId xmlns:p14="http://schemas.microsoft.com/office/powerpoint/2010/main" val="345085713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2985113" cy="415498"/>
          </a:xfrm>
          <a:prstGeom prst="rect">
            <a:avLst/>
          </a:prstGeom>
          <a:noFill/>
        </p:spPr>
        <p:txBody>
          <a:bodyPr wrap="none" rtlCol="0">
            <a:spAutoFit/>
          </a:bodyPr>
          <a:lstStyle/>
          <a:p>
            <a:r>
              <a:rPr lang="en-US" altLang="zh-CN" sz="2100" b="1" spc="225" dirty="0">
                <a:solidFill>
                  <a:prstClr val="white"/>
                </a:solidFill>
              </a:rPr>
              <a:t>1.1</a:t>
            </a:r>
            <a:r>
              <a:rPr lang="zh-CN" altLang="en-US" sz="2100" b="1" spc="225" dirty="0">
                <a:solidFill>
                  <a:prstClr val="white"/>
                </a:solidFill>
              </a:rPr>
              <a:t>为什么学习</a:t>
            </a:r>
            <a:r>
              <a:rPr lang="en-US" altLang="zh-CN" sz="2100" b="1" spc="225" dirty="0">
                <a:solidFill>
                  <a:prstClr val="white"/>
                </a:solidFill>
              </a:rPr>
              <a:t>R</a:t>
            </a:r>
            <a:r>
              <a:rPr lang="zh-CN" altLang="en-US" sz="2100" b="1" spc="225" dirty="0">
                <a:solidFill>
                  <a:prstClr val="white"/>
                </a:solidFill>
              </a:rPr>
              <a:t>语言</a:t>
            </a: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401867" y="234392"/>
            <a:ext cx="1101584" cy="300082"/>
          </a:xfrm>
          <a:prstGeom prst="rect">
            <a:avLst/>
          </a:prstGeom>
          <a:noFill/>
        </p:spPr>
        <p:txBody>
          <a:bodyPr wrap="none" rtlCol="0">
            <a:spAutoFit/>
          </a:bodyPr>
          <a:lstStyle/>
          <a:p>
            <a:r>
              <a:rPr lang="zh-CN" altLang="en-US" sz="1350" dirty="0">
                <a:solidFill>
                  <a:prstClr val="white"/>
                </a:solidFill>
              </a:rPr>
              <a:t>第一章 绪论</a:t>
            </a:r>
          </a:p>
        </p:txBody>
      </p:sp>
      <p:sp>
        <p:nvSpPr>
          <p:cNvPr id="13" name="文本框 12"/>
          <p:cNvSpPr txBox="1"/>
          <p:nvPr/>
        </p:nvSpPr>
        <p:spPr>
          <a:xfrm>
            <a:off x="541465" y="781992"/>
            <a:ext cx="2764443"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en-US" altLang="zh-CN" sz="2400" dirty="0">
                <a:solidFill>
                  <a:schemeClr val="tx1">
                    <a:lumMod val="75000"/>
                    <a:lumOff val="25000"/>
                  </a:schemeClr>
                </a:solidFill>
              </a:rPr>
              <a:t>R</a:t>
            </a:r>
            <a:r>
              <a:rPr lang="zh-CN" altLang="zh-CN" sz="2400" dirty="0">
                <a:solidFill>
                  <a:schemeClr val="tx1">
                    <a:lumMod val="75000"/>
                    <a:lumOff val="25000"/>
                  </a:schemeClr>
                </a:solidFill>
              </a:rPr>
              <a:t>语言主要优势</a:t>
            </a:r>
            <a:endParaRPr kumimoji="1" lang="zh-CN" altLang="zh-CN" sz="2400" dirty="0">
              <a:solidFill>
                <a:schemeClr val="tx1">
                  <a:lumMod val="75000"/>
                  <a:lumOff val="25000"/>
                </a:schemeClr>
              </a:solidFill>
            </a:endParaRPr>
          </a:p>
        </p:txBody>
      </p:sp>
      <p:sp>
        <p:nvSpPr>
          <p:cNvPr id="11" name="矩形 10"/>
          <p:cNvSpPr/>
          <p:nvPr/>
        </p:nvSpPr>
        <p:spPr>
          <a:xfrm>
            <a:off x="1088879" y="1429602"/>
            <a:ext cx="7154789" cy="3170099"/>
          </a:xfrm>
          <a:prstGeom prst="rect">
            <a:avLst/>
          </a:prstGeom>
        </p:spPr>
        <p:txBody>
          <a:bodyPr wrap="square">
            <a:spAutoFit/>
          </a:bodyPr>
          <a:lstStyle/>
          <a:p>
            <a:pPr algn="just"/>
            <a:r>
              <a:rPr lang="zh-CN" altLang="zh-CN" sz="2000" dirty="0">
                <a:solidFill>
                  <a:schemeClr val="tx1">
                    <a:lumMod val="75000"/>
                    <a:lumOff val="25000"/>
                  </a:schemeClr>
                </a:solidFill>
              </a:rPr>
              <a:t>（</a:t>
            </a:r>
            <a:r>
              <a:rPr lang="en-US" altLang="zh-CN" sz="2000" dirty="0">
                <a:solidFill>
                  <a:schemeClr val="tx1">
                    <a:lumMod val="75000"/>
                    <a:lumOff val="25000"/>
                  </a:schemeClr>
                </a:solidFill>
              </a:rPr>
              <a:t>2</a:t>
            </a:r>
            <a:r>
              <a:rPr lang="zh-CN" altLang="zh-CN" sz="2000" dirty="0">
                <a:solidFill>
                  <a:schemeClr val="tx1">
                    <a:lumMod val="75000"/>
                    <a:lumOff val="25000"/>
                  </a:schemeClr>
                </a:solidFill>
              </a:rPr>
              <a:t>）算法覆盖广，软件扩展易</a:t>
            </a:r>
            <a:endParaRPr lang="en-US" altLang="zh-CN" sz="2000" dirty="0">
              <a:solidFill>
                <a:schemeClr val="tx1">
                  <a:lumMod val="75000"/>
                  <a:lumOff val="25000"/>
                </a:schemeClr>
              </a:solidFill>
            </a:endParaRPr>
          </a:p>
          <a:p>
            <a:pPr algn="just"/>
            <a:r>
              <a:rPr lang="en-US" altLang="zh-CN" sz="2000" dirty="0">
                <a:solidFill>
                  <a:schemeClr val="tx1">
                    <a:lumMod val="75000"/>
                    <a:lumOff val="25000"/>
                  </a:schemeClr>
                </a:solidFill>
              </a:rPr>
              <a:t>        </a:t>
            </a:r>
            <a:r>
              <a:rPr lang="zh-CN" altLang="zh-CN" sz="2000" dirty="0">
                <a:solidFill>
                  <a:schemeClr val="tx1">
                    <a:lumMod val="75000"/>
                    <a:lumOff val="25000"/>
                  </a:schemeClr>
                </a:solidFill>
              </a:rPr>
              <a:t>作为统计分析工具，</a:t>
            </a:r>
            <a:r>
              <a:rPr lang="en-US" altLang="zh-CN" sz="2000" dirty="0">
                <a:solidFill>
                  <a:schemeClr val="tx1">
                    <a:lumMod val="75000"/>
                    <a:lumOff val="25000"/>
                  </a:schemeClr>
                </a:solidFill>
              </a:rPr>
              <a:t>R</a:t>
            </a:r>
            <a:r>
              <a:rPr lang="zh-CN" altLang="zh-CN" sz="2000" dirty="0">
                <a:solidFill>
                  <a:schemeClr val="tx1">
                    <a:lumMod val="75000"/>
                    <a:lumOff val="25000"/>
                  </a:schemeClr>
                </a:solidFill>
              </a:rPr>
              <a:t>语言几乎覆盖整个统计领域的前沿算法。</a:t>
            </a:r>
            <a:endParaRPr lang="en-US" altLang="zh-CN" sz="2000" dirty="0">
              <a:solidFill>
                <a:schemeClr val="tx1">
                  <a:lumMod val="75000"/>
                  <a:lumOff val="25000"/>
                </a:schemeClr>
              </a:solidFill>
            </a:endParaRPr>
          </a:p>
          <a:p>
            <a:pPr algn="just"/>
            <a:r>
              <a:rPr lang="en-US" altLang="zh-CN" sz="2000" dirty="0">
                <a:solidFill>
                  <a:schemeClr val="tx1">
                    <a:lumMod val="75000"/>
                    <a:lumOff val="25000"/>
                  </a:schemeClr>
                </a:solidFill>
              </a:rPr>
              <a:t>         </a:t>
            </a:r>
            <a:r>
              <a:rPr lang="zh-CN" altLang="zh-CN" sz="2000" dirty="0">
                <a:solidFill>
                  <a:schemeClr val="tx1">
                    <a:lumMod val="75000"/>
                    <a:lumOff val="25000"/>
                  </a:schemeClr>
                </a:solidFill>
              </a:rPr>
              <a:t>截止</a:t>
            </a:r>
            <a:r>
              <a:rPr lang="en-US" altLang="zh-CN" sz="2000" dirty="0">
                <a:solidFill>
                  <a:schemeClr val="tx1">
                    <a:lumMod val="75000"/>
                    <a:lumOff val="25000"/>
                  </a:schemeClr>
                </a:solidFill>
              </a:rPr>
              <a:t>2017</a:t>
            </a:r>
            <a:r>
              <a:rPr lang="zh-CN" altLang="zh-CN" sz="2000" dirty="0">
                <a:solidFill>
                  <a:schemeClr val="tx1">
                    <a:lumMod val="75000"/>
                    <a:lumOff val="25000"/>
                  </a:schemeClr>
                </a:solidFill>
              </a:rPr>
              <a:t>年</a:t>
            </a:r>
            <a:r>
              <a:rPr lang="en-US" altLang="zh-CN" sz="2000" dirty="0">
                <a:solidFill>
                  <a:schemeClr val="tx1">
                    <a:lumMod val="75000"/>
                    <a:lumOff val="25000"/>
                  </a:schemeClr>
                </a:solidFill>
              </a:rPr>
              <a:t>2</a:t>
            </a:r>
            <a:r>
              <a:rPr lang="zh-CN" altLang="zh-CN" sz="2000" dirty="0">
                <a:solidFill>
                  <a:schemeClr val="tx1">
                    <a:lumMod val="75000"/>
                    <a:lumOff val="25000"/>
                  </a:schemeClr>
                </a:solidFill>
              </a:rPr>
              <a:t>月</a:t>
            </a:r>
            <a:r>
              <a:rPr lang="en-US" altLang="zh-CN" sz="2000" dirty="0">
                <a:solidFill>
                  <a:schemeClr val="tx1">
                    <a:lumMod val="75000"/>
                    <a:lumOff val="25000"/>
                  </a:schemeClr>
                </a:solidFill>
              </a:rPr>
              <a:t>25</a:t>
            </a:r>
            <a:r>
              <a:rPr lang="zh-CN" altLang="zh-CN" sz="2000" dirty="0">
                <a:solidFill>
                  <a:schemeClr val="tx1">
                    <a:lumMod val="75000"/>
                    <a:lumOff val="25000"/>
                  </a:schemeClr>
                </a:solidFill>
              </a:rPr>
              <a:t>日，</a:t>
            </a:r>
            <a:r>
              <a:rPr lang="en-US" altLang="zh-CN" sz="2000" dirty="0">
                <a:solidFill>
                  <a:schemeClr val="tx1">
                    <a:lumMod val="75000"/>
                    <a:lumOff val="25000"/>
                  </a:schemeClr>
                </a:solidFill>
              </a:rPr>
              <a:t>CRAN</a:t>
            </a:r>
            <a:r>
              <a:rPr lang="zh-CN" altLang="zh-CN" sz="2000" dirty="0">
                <a:solidFill>
                  <a:schemeClr val="tx1">
                    <a:lumMod val="75000"/>
                    <a:lumOff val="25000"/>
                  </a:schemeClr>
                </a:solidFill>
              </a:rPr>
              <a:t>（</a:t>
            </a:r>
            <a:r>
              <a:rPr lang="en-US" altLang="zh-CN" sz="2000" dirty="0">
                <a:solidFill>
                  <a:schemeClr val="tx1">
                    <a:lumMod val="75000"/>
                    <a:lumOff val="25000"/>
                  </a:schemeClr>
                </a:solidFill>
              </a:rPr>
              <a:t>Comprehensive R Archive Network</a:t>
            </a:r>
            <a:r>
              <a:rPr lang="zh-CN" altLang="zh-CN" sz="2000" dirty="0">
                <a:solidFill>
                  <a:schemeClr val="tx1">
                    <a:lumMod val="75000"/>
                    <a:lumOff val="25000"/>
                  </a:schemeClr>
                </a:solidFill>
              </a:rPr>
              <a:t>）上已经有</a:t>
            </a:r>
            <a:r>
              <a:rPr lang="en-US" altLang="zh-CN" sz="2000" dirty="0">
                <a:solidFill>
                  <a:schemeClr val="tx1">
                    <a:lumMod val="75000"/>
                    <a:lumOff val="25000"/>
                  </a:schemeClr>
                </a:solidFill>
              </a:rPr>
              <a:t>10162</a:t>
            </a:r>
            <a:r>
              <a:rPr lang="zh-CN" altLang="zh-CN" sz="2000" dirty="0">
                <a:solidFill>
                  <a:schemeClr val="tx1">
                    <a:lumMod val="75000"/>
                    <a:lumOff val="25000"/>
                  </a:schemeClr>
                </a:solidFill>
              </a:rPr>
              <a:t>个可以获取的</a:t>
            </a:r>
            <a:r>
              <a:rPr lang="en-US" altLang="zh-CN" sz="2000" dirty="0">
                <a:solidFill>
                  <a:schemeClr val="tx1">
                    <a:lumMod val="75000"/>
                    <a:lumOff val="25000"/>
                  </a:schemeClr>
                </a:solidFill>
              </a:rPr>
              <a:t>R</a:t>
            </a:r>
            <a:r>
              <a:rPr lang="zh-CN" altLang="zh-CN" sz="2000" dirty="0">
                <a:solidFill>
                  <a:schemeClr val="tx1">
                    <a:lumMod val="75000"/>
                    <a:lumOff val="25000"/>
                  </a:schemeClr>
                </a:solidFill>
              </a:rPr>
              <a:t>扩展包，</a:t>
            </a:r>
            <a:r>
              <a:rPr lang="zh-CN" altLang="en-US" sz="2000" dirty="0">
                <a:solidFill>
                  <a:schemeClr val="tx1">
                    <a:lumMod val="75000"/>
                    <a:lumOff val="25000"/>
                  </a:schemeClr>
                </a:solidFill>
              </a:rPr>
              <a:t>并且以每个月</a:t>
            </a:r>
            <a:r>
              <a:rPr lang="en-US" altLang="zh-CN" sz="2000" dirty="0">
                <a:solidFill>
                  <a:schemeClr val="tx1">
                    <a:lumMod val="75000"/>
                    <a:lumOff val="25000"/>
                  </a:schemeClr>
                </a:solidFill>
              </a:rPr>
              <a:t>200</a:t>
            </a:r>
            <a:r>
              <a:rPr lang="zh-CN" altLang="en-US" sz="2000" dirty="0">
                <a:solidFill>
                  <a:schemeClr val="tx1">
                    <a:lumMod val="75000"/>
                    <a:lumOff val="25000"/>
                  </a:schemeClr>
                </a:solidFill>
              </a:rPr>
              <a:t>多个包的速度发布，</a:t>
            </a:r>
            <a:r>
              <a:rPr lang="zh-CN" altLang="zh-CN" sz="2000" dirty="0">
                <a:solidFill>
                  <a:schemeClr val="tx1">
                    <a:lumMod val="75000"/>
                    <a:lumOff val="25000"/>
                  </a:schemeClr>
                </a:solidFill>
              </a:rPr>
              <a:t>内容涉及各行各业，可以适用于各种复杂的统计，如：贝叶斯推断、分类方法、计量经济学、生态学、金融学、遗传学、机器学习、稳健统计、空间统计、生存分析、时间序列等多个方面。数千个</a:t>
            </a:r>
            <a:r>
              <a:rPr lang="en-US" altLang="zh-CN" sz="2000" dirty="0">
                <a:solidFill>
                  <a:schemeClr val="tx1">
                    <a:lumMod val="75000"/>
                    <a:lumOff val="25000"/>
                  </a:schemeClr>
                </a:solidFill>
              </a:rPr>
              <a:t>R</a:t>
            </a:r>
            <a:r>
              <a:rPr lang="zh-CN" altLang="zh-CN" sz="2000" dirty="0">
                <a:solidFill>
                  <a:schemeClr val="tx1">
                    <a:lumMod val="75000"/>
                    <a:lumOff val="25000"/>
                  </a:schemeClr>
                </a:solidFill>
              </a:rPr>
              <a:t>包，上万种算法，开发者都能找到可直接调用的函数实现。</a:t>
            </a:r>
          </a:p>
        </p:txBody>
      </p:sp>
    </p:spTree>
    <p:extLst>
      <p:ext uri="{BB962C8B-B14F-4D97-AF65-F5344CB8AC3E}">
        <p14:creationId xmlns:p14="http://schemas.microsoft.com/office/powerpoint/2010/main" val="4260230246"/>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p:nvSpPr>
        <p:spPr>
          <a:xfrm>
            <a:off x="541465" y="781992"/>
            <a:ext cx="2764443"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kumimoji="1" lang="zh-CN" altLang="en-US" sz="2400" dirty="0"/>
              <a:t>数组</a:t>
            </a:r>
            <a:endParaRPr kumimoji="1" lang="en-US" altLang="zh-CN" sz="2400" dirty="0"/>
          </a:p>
        </p:txBody>
      </p:sp>
      <p:grpSp>
        <p:nvGrpSpPr>
          <p:cNvPr id="22" name="组合 21"/>
          <p:cNvGrpSpPr/>
          <p:nvPr/>
        </p:nvGrpSpPr>
        <p:grpSpPr>
          <a:xfrm>
            <a:off x="-1" y="-2439"/>
            <a:ext cx="9145786" cy="718410"/>
            <a:chOff x="-1" y="190175"/>
            <a:chExt cx="9145786" cy="525795"/>
          </a:xfrm>
        </p:grpSpPr>
        <p:sp>
          <p:nvSpPr>
            <p:cNvPr id="23" name="任意多边形 22"/>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23"/>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 name="任意多边形 24"/>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6" name="文本框 6"/>
          <p:cNvSpPr txBox="1"/>
          <p:nvPr/>
        </p:nvSpPr>
        <p:spPr>
          <a:xfrm>
            <a:off x="452232" y="173917"/>
            <a:ext cx="1874231" cy="415498"/>
          </a:xfrm>
          <a:prstGeom prst="rect">
            <a:avLst/>
          </a:prstGeom>
          <a:noFill/>
        </p:spPr>
        <p:txBody>
          <a:bodyPr wrap="none" rtlCol="0">
            <a:spAutoFit/>
          </a:bodyPr>
          <a:lstStyle/>
          <a:p>
            <a:r>
              <a:rPr lang="en-US" altLang="zh-CN" sz="2100" b="1" spc="225" dirty="0">
                <a:solidFill>
                  <a:prstClr val="white"/>
                </a:solidFill>
              </a:rPr>
              <a:t>2.1</a:t>
            </a:r>
            <a:r>
              <a:rPr lang="zh-CN" altLang="en-US" sz="2100" b="1" spc="225" dirty="0">
                <a:solidFill>
                  <a:prstClr val="white"/>
                </a:solidFill>
              </a:rPr>
              <a:t>新手上路</a:t>
            </a:r>
          </a:p>
        </p:txBody>
      </p:sp>
      <p:sp>
        <p:nvSpPr>
          <p:cNvPr id="27"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8" name="文本框 27"/>
          <p:cNvSpPr txBox="1"/>
          <p:nvPr/>
        </p:nvSpPr>
        <p:spPr>
          <a:xfrm>
            <a:off x="6401867" y="234392"/>
            <a:ext cx="1561646" cy="300082"/>
          </a:xfrm>
          <a:prstGeom prst="rect">
            <a:avLst/>
          </a:prstGeom>
          <a:noFill/>
        </p:spPr>
        <p:txBody>
          <a:bodyPr wrap="none" rtlCol="0">
            <a:spAutoFit/>
          </a:bodyPr>
          <a:lstStyle/>
          <a:p>
            <a:r>
              <a:rPr lang="zh-CN" altLang="en-US" sz="1350" dirty="0">
                <a:solidFill>
                  <a:prstClr val="white"/>
                </a:solidFill>
              </a:rPr>
              <a:t>第二章 </a:t>
            </a:r>
            <a:r>
              <a:rPr lang="en-US" altLang="zh-CN" sz="1350" dirty="0">
                <a:solidFill>
                  <a:prstClr val="white"/>
                </a:solidFill>
              </a:rPr>
              <a:t>R</a:t>
            </a:r>
            <a:r>
              <a:rPr lang="zh-CN" altLang="en-US" sz="1350" dirty="0">
                <a:solidFill>
                  <a:prstClr val="white"/>
                </a:solidFill>
              </a:rPr>
              <a:t>语言入门</a:t>
            </a:r>
          </a:p>
        </p:txBody>
      </p:sp>
      <p:grpSp>
        <p:nvGrpSpPr>
          <p:cNvPr id="29" name="组合 28"/>
          <p:cNvGrpSpPr/>
          <p:nvPr/>
        </p:nvGrpSpPr>
        <p:grpSpPr>
          <a:xfrm>
            <a:off x="-1" y="-2439"/>
            <a:ext cx="9145786" cy="718410"/>
            <a:chOff x="-1" y="190175"/>
            <a:chExt cx="9145786" cy="525795"/>
          </a:xfrm>
        </p:grpSpPr>
        <p:sp>
          <p:nvSpPr>
            <p:cNvPr id="30" name="任意多边形 2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1" name="任意多边形 30"/>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2" name="任意多边形 31"/>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33"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3.2 </a:t>
            </a:r>
            <a:r>
              <a:rPr lang="zh-CN" altLang="en-US" sz="2100" b="1" spc="225" dirty="0">
                <a:solidFill>
                  <a:prstClr val="white"/>
                </a:solidFill>
              </a:rPr>
              <a:t>数据结构</a:t>
            </a:r>
          </a:p>
        </p:txBody>
      </p:sp>
      <p:sp>
        <p:nvSpPr>
          <p:cNvPr id="34"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4" name="TextBox 3"/>
          <p:cNvSpPr txBox="1"/>
          <p:nvPr/>
        </p:nvSpPr>
        <p:spPr>
          <a:xfrm>
            <a:off x="717452" y="1406769"/>
            <a:ext cx="7582486" cy="3447098"/>
          </a:xfrm>
          <a:prstGeom prst="rect">
            <a:avLst/>
          </a:prstGeom>
          <a:noFill/>
        </p:spPr>
        <p:txBody>
          <a:bodyPr wrap="square" rtlCol="0">
            <a:spAutoFit/>
          </a:bodyPr>
          <a:lstStyle/>
          <a:p>
            <a:r>
              <a:rPr lang="zh-CN" altLang="zh-CN" sz="2000" dirty="0"/>
              <a:t>数组（</a:t>
            </a:r>
            <a:r>
              <a:rPr lang="en-US" altLang="zh-CN" sz="2000" dirty="0"/>
              <a:t>array</a:t>
            </a:r>
            <a:r>
              <a:rPr lang="zh-CN" altLang="zh-CN" sz="2000" dirty="0"/>
              <a:t>）与矩阵类似，但是维度大于</a:t>
            </a:r>
            <a:r>
              <a:rPr lang="en-US" altLang="zh-CN" sz="2000" dirty="0"/>
              <a:t>2</a:t>
            </a:r>
            <a:r>
              <a:rPr lang="zh-CN" altLang="zh-CN" sz="2000" dirty="0"/>
              <a:t>。数组可通过</a:t>
            </a:r>
            <a:r>
              <a:rPr lang="en-US" altLang="zh-CN" sz="2000" dirty="0"/>
              <a:t>array</a:t>
            </a:r>
            <a:r>
              <a:rPr lang="zh-CN" altLang="zh-CN" sz="2000" dirty="0"/>
              <a:t>函数创建，形式如下：</a:t>
            </a:r>
          </a:p>
          <a:p>
            <a:r>
              <a:rPr lang="zh-CN" altLang="zh-CN" sz="2000" dirty="0"/>
              <a:t>格式：</a:t>
            </a:r>
            <a:r>
              <a:rPr lang="en-US" altLang="zh-CN" sz="2000" dirty="0" err="1"/>
              <a:t>myarray</a:t>
            </a:r>
            <a:r>
              <a:rPr lang="en-US" altLang="zh-CN" sz="2000" dirty="0"/>
              <a:t>&lt;-array(</a:t>
            </a:r>
            <a:r>
              <a:rPr lang="en-US" altLang="zh-CN" sz="2000" dirty="0" err="1"/>
              <a:t>data,dimentins</a:t>
            </a:r>
            <a:r>
              <a:rPr lang="en-US" altLang="zh-CN" sz="2000" dirty="0"/>
              <a:t>)</a:t>
            </a:r>
            <a:endParaRPr lang="zh-CN" altLang="zh-CN" sz="2000" dirty="0"/>
          </a:p>
          <a:p>
            <a:r>
              <a:rPr lang="en-US" altLang="zh-CN" sz="2000" dirty="0"/>
              <a:t>          data</a:t>
            </a:r>
            <a:r>
              <a:rPr lang="zh-CN" altLang="zh-CN" sz="2000" dirty="0"/>
              <a:t>包含了数组中的数据，</a:t>
            </a:r>
          </a:p>
          <a:p>
            <a:r>
              <a:rPr lang="en-US" altLang="zh-CN" sz="2000" dirty="0"/>
              <a:t>          dimensions</a:t>
            </a:r>
            <a:r>
              <a:rPr lang="zh-CN" altLang="zh-CN" sz="2000" dirty="0"/>
              <a:t>给出了各个维度下标的最大值。</a:t>
            </a:r>
          </a:p>
          <a:p>
            <a:r>
              <a:rPr lang="zh-CN" altLang="zh-CN" sz="2000" dirty="0"/>
              <a:t>例子：</a:t>
            </a:r>
          </a:p>
          <a:p>
            <a:r>
              <a:rPr lang="en-US" altLang="zh-CN" sz="2000" dirty="0"/>
              <a:t>    z&lt;-array(1:24,c(2,3,4))</a:t>
            </a:r>
            <a:endParaRPr lang="zh-CN" altLang="zh-CN" sz="2000" dirty="0"/>
          </a:p>
          <a:p>
            <a:r>
              <a:rPr lang="zh-CN" altLang="zh-CN" sz="2000" dirty="0"/>
              <a:t>数组是矩阵的一个自然推广，在编写新的统计方法时，数组可能很有用。像矩阵一样，数组中的数据也只能拥有一种类型。</a:t>
            </a:r>
          </a:p>
          <a:p>
            <a:r>
              <a:rPr lang="zh-CN" altLang="zh-CN" sz="2000" dirty="0"/>
              <a:t>数组引用与矩阵相同，如，元素</a:t>
            </a:r>
            <a:r>
              <a:rPr lang="en-US" altLang="zh-CN" sz="2000" dirty="0"/>
              <a:t>z[1,2,3]</a:t>
            </a:r>
            <a:r>
              <a:rPr lang="zh-CN" altLang="zh-CN" sz="2000" dirty="0"/>
              <a:t>为</a:t>
            </a:r>
            <a:r>
              <a:rPr lang="en-US" altLang="zh-CN" sz="2000" dirty="0"/>
              <a:t>15</a:t>
            </a:r>
            <a:r>
              <a:rPr lang="zh-CN" altLang="zh-CN" sz="2000" dirty="0"/>
              <a:t>。</a:t>
            </a:r>
          </a:p>
          <a:p>
            <a:endParaRPr lang="zh-CN" altLang="en-US" sz="2000" dirty="0"/>
          </a:p>
        </p:txBody>
      </p:sp>
      <p:sp>
        <p:nvSpPr>
          <p:cNvPr id="10" name="文本框 27"/>
          <p:cNvSpPr txBox="1"/>
          <p:nvPr/>
        </p:nvSpPr>
        <p:spPr>
          <a:xfrm>
            <a:off x="6401867" y="234392"/>
            <a:ext cx="1433830" cy="299085"/>
          </a:xfrm>
          <a:prstGeom prst="rect">
            <a:avLst/>
          </a:prstGeom>
          <a:noFill/>
        </p:spPr>
        <p:txBody>
          <a:bodyPr wrap="none" rtlCol="0">
            <a:spAutoFit/>
          </a:bodyPr>
          <a:lstStyle/>
          <a:p>
            <a:r>
              <a:rPr lang="zh-CN" altLang="en-US" sz="1350" dirty="0">
                <a:solidFill>
                  <a:prstClr val="white"/>
                </a:solidFill>
              </a:rPr>
              <a:t>第三章 数据类型</a:t>
            </a:r>
          </a:p>
        </p:txBody>
      </p:sp>
    </p:spTree>
    <p:extLst>
      <p:ext uri="{BB962C8B-B14F-4D97-AF65-F5344CB8AC3E}">
        <p14:creationId xmlns:p14="http://schemas.microsoft.com/office/powerpoint/2010/main" val="88464755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p:nvSpPr>
        <p:spPr>
          <a:xfrm>
            <a:off x="541465" y="781992"/>
            <a:ext cx="2764443"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kumimoji="1" lang="zh-CN" altLang="en-US" sz="2400" dirty="0">
                <a:solidFill>
                  <a:schemeClr val="tx1">
                    <a:lumMod val="75000"/>
                    <a:lumOff val="25000"/>
                  </a:schemeClr>
                </a:solidFill>
              </a:rPr>
              <a:t>数组</a:t>
            </a:r>
          </a:p>
        </p:txBody>
      </p:sp>
      <p:grpSp>
        <p:nvGrpSpPr>
          <p:cNvPr id="22" name="组合 21"/>
          <p:cNvGrpSpPr/>
          <p:nvPr/>
        </p:nvGrpSpPr>
        <p:grpSpPr>
          <a:xfrm>
            <a:off x="-1" y="-2439"/>
            <a:ext cx="9145786" cy="718410"/>
            <a:chOff x="-1" y="190175"/>
            <a:chExt cx="9145786" cy="525795"/>
          </a:xfrm>
        </p:grpSpPr>
        <p:sp>
          <p:nvSpPr>
            <p:cNvPr id="23" name="任意多边形 22"/>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23"/>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 name="任意多边形 24"/>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6" name="文本框 6"/>
          <p:cNvSpPr txBox="1"/>
          <p:nvPr/>
        </p:nvSpPr>
        <p:spPr>
          <a:xfrm>
            <a:off x="452232" y="173917"/>
            <a:ext cx="1874231" cy="415498"/>
          </a:xfrm>
          <a:prstGeom prst="rect">
            <a:avLst/>
          </a:prstGeom>
          <a:noFill/>
        </p:spPr>
        <p:txBody>
          <a:bodyPr wrap="none" rtlCol="0">
            <a:spAutoFit/>
          </a:bodyPr>
          <a:lstStyle/>
          <a:p>
            <a:r>
              <a:rPr lang="en-US" altLang="zh-CN" sz="2100" b="1" spc="225" dirty="0">
                <a:solidFill>
                  <a:prstClr val="white"/>
                </a:solidFill>
              </a:rPr>
              <a:t>2.1</a:t>
            </a:r>
            <a:r>
              <a:rPr lang="zh-CN" altLang="en-US" sz="2100" b="1" spc="225" dirty="0">
                <a:solidFill>
                  <a:prstClr val="white"/>
                </a:solidFill>
              </a:rPr>
              <a:t>新手上路</a:t>
            </a:r>
          </a:p>
        </p:txBody>
      </p:sp>
      <p:sp>
        <p:nvSpPr>
          <p:cNvPr id="27"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8" name="文本框 27"/>
          <p:cNvSpPr txBox="1"/>
          <p:nvPr/>
        </p:nvSpPr>
        <p:spPr>
          <a:xfrm>
            <a:off x="6401867" y="234392"/>
            <a:ext cx="1561646" cy="300082"/>
          </a:xfrm>
          <a:prstGeom prst="rect">
            <a:avLst/>
          </a:prstGeom>
          <a:noFill/>
        </p:spPr>
        <p:txBody>
          <a:bodyPr wrap="none" rtlCol="0">
            <a:spAutoFit/>
          </a:bodyPr>
          <a:lstStyle/>
          <a:p>
            <a:r>
              <a:rPr lang="zh-CN" altLang="en-US" sz="1350" dirty="0">
                <a:solidFill>
                  <a:prstClr val="white"/>
                </a:solidFill>
              </a:rPr>
              <a:t>第二章 </a:t>
            </a:r>
            <a:r>
              <a:rPr lang="en-US" altLang="zh-CN" sz="1350" dirty="0">
                <a:solidFill>
                  <a:prstClr val="white"/>
                </a:solidFill>
              </a:rPr>
              <a:t>R</a:t>
            </a:r>
            <a:r>
              <a:rPr lang="zh-CN" altLang="en-US" sz="1350" dirty="0">
                <a:solidFill>
                  <a:prstClr val="white"/>
                </a:solidFill>
              </a:rPr>
              <a:t>语言入门</a:t>
            </a:r>
          </a:p>
        </p:txBody>
      </p:sp>
      <p:grpSp>
        <p:nvGrpSpPr>
          <p:cNvPr id="29" name="组合 28"/>
          <p:cNvGrpSpPr/>
          <p:nvPr/>
        </p:nvGrpSpPr>
        <p:grpSpPr>
          <a:xfrm>
            <a:off x="-1" y="-2439"/>
            <a:ext cx="9145786" cy="718410"/>
            <a:chOff x="-1" y="190175"/>
            <a:chExt cx="9145786" cy="525795"/>
          </a:xfrm>
        </p:grpSpPr>
        <p:sp>
          <p:nvSpPr>
            <p:cNvPr id="30" name="任意多边形 2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1" name="任意多边形 30"/>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2" name="任意多边形 31"/>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33"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3.2 </a:t>
            </a:r>
            <a:r>
              <a:rPr lang="zh-CN" altLang="en-US" sz="2100" b="1" spc="225" dirty="0">
                <a:solidFill>
                  <a:prstClr val="white"/>
                </a:solidFill>
              </a:rPr>
              <a:t>数据结构</a:t>
            </a:r>
          </a:p>
        </p:txBody>
      </p:sp>
      <p:sp>
        <p:nvSpPr>
          <p:cNvPr id="34"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4" name="TextBox 3"/>
          <p:cNvSpPr txBox="1"/>
          <p:nvPr/>
        </p:nvSpPr>
        <p:spPr>
          <a:xfrm>
            <a:off x="717452" y="1406769"/>
            <a:ext cx="7582486" cy="3477875"/>
          </a:xfrm>
          <a:prstGeom prst="rect">
            <a:avLst/>
          </a:prstGeom>
          <a:noFill/>
        </p:spPr>
        <p:txBody>
          <a:bodyPr wrap="square" rtlCol="0">
            <a:spAutoFit/>
          </a:bodyPr>
          <a:lstStyle/>
          <a:p>
            <a:r>
              <a:rPr lang="zh-CN" altLang="zh-CN" sz="2000" dirty="0">
                <a:solidFill>
                  <a:schemeClr val="tx1">
                    <a:lumMod val="75000"/>
                    <a:lumOff val="25000"/>
                  </a:schemeClr>
                </a:solidFill>
              </a:rPr>
              <a:t>【例</a:t>
            </a:r>
            <a:r>
              <a:rPr lang="en-US" altLang="zh-CN" sz="2000" dirty="0">
                <a:solidFill>
                  <a:schemeClr val="tx1">
                    <a:lumMod val="75000"/>
                    <a:lumOff val="25000"/>
                  </a:schemeClr>
                </a:solidFill>
              </a:rPr>
              <a:t>3.4</a:t>
            </a:r>
            <a:r>
              <a:rPr lang="zh-CN" altLang="zh-CN" sz="2000" dirty="0">
                <a:solidFill>
                  <a:schemeClr val="tx1">
                    <a:lumMod val="75000"/>
                    <a:lumOff val="25000"/>
                  </a:schemeClr>
                </a:solidFill>
              </a:rPr>
              <a:t>】数组的行列和、平均值。</a:t>
            </a:r>
          </a:p>
          <a:p>
            <a:r>
              <a:rPr lang="zh-CN" altLang="zh-CN" sz="2000" dirty="0">
                <a:solidFill>
                  <a:schemeClr val="tx1">
                    <a:lumMod val="75000"/>
                    <a:lumOff val="25000"/>
                  </a:schemeClr>
                </a:solidFill>
              </a:rPr>
              <a:t>对于多维数组，</a:t>
            </a:r>
            <a:r>
              <a:rPr lang="en-US" altLang="zh-CN" sz="2000" dirty="0" err="1">
                <a:solidFill>
                  <a:schemeClr val="tx1">
                    <a:lumMod val="75000"/>
                    <a:lumOff val="25000"/>
                  </a:schemeClr>
                </a:solidFill>
              </a:rPr>
              <a:t>rowSums</a:t>
            </a:r>
            <a:r>
              <a:rPr lang="en-US" altLang="zh-CN" sz="2000" dirty="0">
                <a:solidFill>
                  <a:schemeClr val="tx1">
                    <a:lumMod val="75000"/>
                    <a:lumOff val="25000"/>
                  </a:schemeClr>
                </a:solidFill>
              </a:rPr>
              <a:t>, </a:t>
            </a:r>
            <a:r>
              <a:rPr lang="en-US" altLang="zh-CN" sz="2000" dirty="0" err="1">
                <a:solidFill>
                  <a:schemeClr val="tx1">
                    <a:lumMod val="75000"/>
                    <a:lumOff val="25000"/>
                  </a:schemeClr>
                </a:solidFill>
              </a:rPr>
              <a:t>colSums</a:t>
            </a:r>
            <a:r>
              <a:rPr lang="en-US" altLang="zh-CN" sz="2000" dirty="0">
                <a:solidFill>
                  <a:schemeClr val="tx1">
                    <a:lumMod val="75000"/>
                    <a:lumOff val="25000"/>
                  </a:schemeClr>
                </a:solidFill>
              </a:rPr>
              <a:t>, </a:t>
            </a:r>
            <a:r>
              <a:rPr lang="en-US" altLang="zh-CN" sz="2000" dirty="0" err="1">
                <a:solidFill>
                  <a:schemeClr val="tx1">
                    <a:lumMod val="75000"/>
                    <a:lumOff val="25000"/>
                  </a:schemeClr>
                </a:solidFill>
              </a:rPr>
              <a:t>rowMeans</a:t>
            </a:r>
            <a:r>
              <a:rPr lang="en-US" altLang="zh-CN" sz="2000" dirty="0">
                <a:solidFill>
                  <a:schemeClr val="tx1">
                    <a:lumMod val="75000"/>
                    <a:lumOff val="25000"/>
                  </a:schemeClr>
                </a:solidFill>
              </a:rPr>
              <a:t>, </a:t>
            </a:r>
            <a:r>
              <a:rPr lang="en-US" altLang="zh-CN" sz="2000" dirty="0" err="1">
                <a:solidFill>
                  <a:schemeClr val="tx1">
                    <a:lumMod val="75000"/>
                    <a:lumOff val="25000"/>
                  </a:schemeClr>
                </a:solidFill>
              </a:rPr>
              <a:t>colMeans</a:t>
            </a:r>
            <a:r>
              <a:rPr lang="zh-CN" altLang="zh-CN" sz="2000" dirty="0">
                <a:solidFill>
                  <a:schemeClr val="tx1">
                    <a:lumMod val="75000"/>
                    <a:lumOff val="25000"/>
                  </a:schemeClr>
                </a:solidFill>
              </a:rPr>
              <a:t>的使用稍为复杂点。它们的参数为：</a:t>
            </a:r>
          </a:p>
          <a:p>
            <a:r>
              <a:rPr lang="en-US" altLang="zh-CN" sz="2000" dirty="0" err="1">
                <a:solidFill>
                  <a:schemeClr val="tx1">
                    <a:lumMod val="75000"/>
                    <a:lumOff val="25000"/>
                  </a:schemeClr>
                </a:solidFill>
              </a:rPr>
              <a:t>colSums</a:t>
            </a:r>
            <a:r>
              <a:rPr lang="en-US" altLang="zh-CN" sz="2000" dirty="0">
                <a:solidFill>
                  <a:schemeClr val="tx1">
                    <a:lumMod val="75000"/>
                    <a:lumOff val="25000"/>
                  </a:schemeClr>
                </a:solidFill>
              </a:rPr>
              <a:t> (x, na.rm = FALSE, dims = 1) </a:t>
            </a:r>
            <a:endParaRPr lang="zh-CN" altLang="zh-CN" sz="2000" dirty="0">
              <a:solidFill>
                <a:schemeClr val="tx1">
                  <a:lumMod val="75000"/>
                  <a:lumOff val="25000"/>
                </a:schemeClr>
              </a:solidFill>
            </a:endParaRPr>
          </a:p>
          <a:p>
            <a:r>
              <a:rPr lang="en-US" altLang="zh-CN" sz="2000" dirty="0" err="1">
                <a:solidFill>
                  <a:schemeClr val="tx1">
                    <a:lumMod val="75000"/>
                    <a:lumOff val="25000"/>
                  </a:schemeClr>
                </a:solidFill>
              </a:rPr>
              <a:t>rowSums</a:t>
            </a:r>
            <a:r>
              <a:rPr lang="en-US" altLang="zh-CN" sz="2000" dirty="0">
                <a:solidFill>
                  <a:schemeClr val="tx1">
                    <a:lumMod val="75000"/>
                    <a:lumOff val="25000"/>
                  </a:schemeClr>
                </a:solidFill>
              </a:rPr>
              <a:t> (x, na.rm = FALSE, dims = 1) </a:t>
            </a:r>
            <a:endParaRPr lang="zh-CN" altLang="zh-CN" sz="2000" dirty="0">
              <a:solidFill>
                <a:schemeClr val="tx1">
                  <a:lumMod val="75000"/>
                  <a:lumOff val="25000"/>
                </a:schemeClr>
              </a:solidFill>
            </a:endParaRPr>
          </a:p>
          <a:p>
            <a:r>
              <a:rPr lang="en-US" altLang="zh-CN" sz="2000" dirty="0" err="1">
                <a:solidFill>
                  <a:schemeClr val="tx1">
                    <a:lumMod val="75000"/>
                    <a:lumOff val="25000"/>
                  </a:schemeClr>
                </a:solidFill>
              </a:rPr>
              <a:t>colMeans</a:t>
            </a:r>
            <a:r>
              <a:rPr lang="en-US" altLang="zh-CN" sz="2000" dirty="0">
                <a:solidFill>
                  <a:schemeClr val="tx1">
                    <a:lumMod val="75000"/>
                    <a:lumOff val="25000"/>
                  </a:schemeClr>
                </a:solidFill>
              </a:rPr>
              <a:t>(x, na.rm = FALSE, dims = 1) </a:t>
            </a:r>
            <a:endParaRPr lang="zh-CN" altLang="zh-CN" sz="2000" dirty="0">
              <a:solidFill>
                <a:schemeClr val="tx1">
                  <a:lumMod val="75000"/>
                  <a:lumOff val="25000"/>
                </a:schemeClr>
              </a:solidFill>
            </a:endParaRPr>
          </a:p>
          <a:p>
            <a:r>
              <a:rPr lang="en-US" altLang="zh-CN" sz="2000" dirty="0" err="1">
                <a:solidFill>
                  <a:schemeClr val="tx1">
                    <a:lumMod val="75000"/>
                    <a:lumOff val="25000"/>
                  </a:schemeClr>
                </a:solidFill>
              </a:rPr>
              <a:t>rowMeans</a:t>
            </a:r>
            <a:r>
              <a:rPr lang="en-US" altLang="zh-CN" sz="2000" dirty="0">
                <a:solidFill>
                  <a:schemeClr val="tx1">
                    <a:lumMod val="75000"/>
                    <a:lumOff val="25000"/>
                  </a:schemeClr>
                </a:solidFill>
              </a:rPr>
              <a:t>(x, na.rm = FALSE, dims = 1) </a:t>
            </a:r>
            <a:endParaRPr lang="zh-CN" altLang="zh-CN" sz="2000" dirty="0">
              <a:solidFill>
                <a:schemeClr val="tx1">
                  <a:lumMod val="75000"/>
                  <a:lumOff val="25000"/>
                </a:schemeClr>
              </a:solidFill>
            </a:endParaRPr>
          </a:p>
          <a:p>
            <a:r>
              <a:rPr lang="zh-CN" altLang="zh-CN" sz="2000" dirty="0">
                <a:solidFill>
                  <a:schemeClr val="tx1">
                    <a:lumMod val="75000"/>
                    <a:lumOff val="25000"/>
                  </a:schemeClr>
                </a:solidFill>
              </a:rPr>
              <a:t>其中，</a:t>
            </a:r>
            <a:r>
              <a:rPr lang="en-US" altLang="zh-CN" sz="2000" dirty="0">
                <a:solidFill>
                  <a:schemeClr val="tx1">
                    <a:lumMod val="75000"/>
                    <a:lumOff val="25000"/>
                  </a:schemeClr>
                </a:solidFill>
              </a:rPr>
              <a:t>dims</a:t>
            </a:r>
            <a:r>
              <a:rPr lang="zh-CN" altLang="zh-CN" sz="2000" dirty="0">
                <a:solidFill>
                  <a:schemeClr val="tx1">
                    <a:lumMod val="75000"/>
                    <a:lumOff val="25000"/>
                  </a:schemeClr>
                </a:solidFill>
              </a:rPr>
              <a:t>为整数，表示哪个或哪些维数被看作行或列，对于</a:t>
            </a:r>
            <a:r>
              <a:rPr lang="en-US" altLang="zh-CN" sz="2000" dirty="0">
                <a:solidFill>
                  <a:schemeClr val="tx1">
                    <a:lumMod val="75000"/>
                    <a:lumOff val="25000"/>
                  </a:schemeClr>
                </a:solidFill>
              </a:rPr>
              <a:t>row</a:t>
            </a:r>
            <a:r>
              <a:rPr lang="zh-CN" altLang="zh-CN" sz="2000" dirty="0">
                <a:solidFill>
                  <a:schemeClr val="tx1">
                    <a:lumMod val="75000"/>
                    <a:lumOff val="25000"/>
                  </a:schemeClr>
                </a:solidFill>
              </a:rPr>
              <a:t>统计函数，</a:t>
            </a:r>
            <a:r>
              <a:rPr lang="en-US" altLang="zh-CN" sz="2000" dirty="0">
                <a:solidFill>
                  <a:schemeClr val="tx1">
                    <a:lumMod val="75000"/>
                    <a:lumOff val="25000"/>
                  </a:schemeClr>
                </a:solidFill>
              </a:rPr>
              <a:t>dims+1</a:t>
            </a:r>
            <a:r>
              <a:rPr lang="zh-CN" altLang="zh-CN" sz="2000" dirty="0">
                <a:solidFill>
                  <a:schemeClr val="tx1">
                    <a:lumMod val="75000"/>
                    <a:lumOff val="25000"/>
                  </a:schemeClr>
                </a:solidFill>
              </a:rPr>
              <a:t>及以后的维度被看作行，对于</a:t>
            </a:r>
            <a:r>
              <a:rPr lang="en-US" altLang="zh-CN" sz="2000" dirty="0">
                <a:solidFill>
                  <a:schemeClr val="tx1">
                    <a:lumMod val="75000"/>
                    <a:lumOff val="25000"/>
                  </a:schemeClr>
                </a:solidFill>
              </a:rPr>
              <a:t>col</a:t>
            </a:r>
            <a:r>
              <a:rPr lang="zh-CN" altLang="zh-CN" sz="2000" dirty="0">
                <a:solidFill>
                  <a:schemeClr val="tx1">
                    <a:lumMod val="75000"/>
                    <a:lumOff val="25000"/>
                  </a:schemeClr>
                </a:solidFill>
              </a:rPr>
              <a:t>函数，</a:t>
            </a:r>
            <a:r>
              <a:rPr lang="en-US" altLang="zh-CN" sz="2000" dirty="0">
                <a:solidFill>
                  <a:schemeClr val="tx1">
                    <a:lumMod val="75000"/>
                    <a:lumOff val="25000"/>
                  </a:schemeClr>
                </a:solidFill>
              </a:rPr>
              <a:t>dims</a:t>
            </a:r>
            <a:r>
              <a:rPr lang="zh-CN" altLang="zh-CN" sz="2000" dirty="0">
                <a:solidFill>
                  <a:schemeClr val="tx1">
                    <a:lumMod val="75000"/>
                    <a:lumOff val="25000"/>
                  </a:schemeClr>
                </a:solidFill>
              </a:rPr>
              <a:t>及以前的维度（</a:t>
            </a:r>
            <a:r>
              <a:rPr lang="en-US" altLang="zh-CN" sz="2000" dirty="0">
                <a:solidFill>
                  <a:schemeClr val="tx1">
                    <a:lumMod val="75000"/>
                    <a:lumOff val="25000"/>
                  </a:schemeClr>
                </a:solidFill>
              </a:rPr>
              <a:t>1:dims</a:t>
            </a:r>
            <a:r>
              <a:rPr lang="zh-CN" altLang="zh-CN" sz="2000" dirty="0">
                <a:solidFill>
                  <a:schemeClr val="tx1">
                    <a:lumMod val="75000"/>
                    <a:lumOff val="25000"/>
                  </a:schemeClr>
                </a:solidFill>
              </a:rPr>
              <a:t>）被看作列</a:t>
            </a:r>
            <a:r>
              <a:rPr lang="zh-CN" altLang="en-US" sz="2000" dirty="0">
                <a:solidFill>
                  <a:schemeClr val="tx1">
                    <a:lumMod val="75000"/>
                    <a:lumOff val="25000"/>
                  </a:schemeClr>
                </a:solidFill>
              </a:rPr>
              <a:t>。</a:t>
            </a:r>
            <a:endParaRPr lang="zh-CN" altLang="zh-CN" sz="2000" dirty="0"/>
          </a:p>
          <a:p>
            <a:endParaRPr lang="zh-CN" altLang="en-US" sz="2000" dirty="0"/>
          </a:p>
        </p:txBody>
      </p:sp>
      <p:sp>
        <p:nvSpPr>
          <p:cNvPr id="10" name="文本框 27"/>
          <p:cNvSpPr txBox="1"/>
          <p:nvPr/>
        </p:nvSpPr>
        <p:spPr>
          <a:xfrm>
            <a:off x="6401867" y="234392"/>
            <a:ext cx="1433830" cy="299085"/>
          </a:xfrm>
          <a:prstGeom prst="rect">
            <a:avLst/>
          </a:prstGeom>
          <a:noFill/>
        </p:spPr>
        <p:txBody>
          <a:bodyPr wrap="none" rtlCol="0">
            <a:spAutoFit/>
          </a:bodyPr>
          <a:lstStyle/>
          <a:p>
            <a:r>
              <a:rPr lang="zh-CN" altLang="en-US" sz="1350" dirty="0">
                <a:solidFill>
                  <a:prstClr val="white"/>
                </a:solidFill>
              </a:rPr>
              <a:t>第三章 数据类型</a:t>
            </a:r>
          </a:p>
        </p:txBody>
      </p:sp>
    </p:spTree>
    <p:extLst>
      <p:ext uri="{BB962C8B-B14F-4D97-AF65-F5344CB8AC3E}">
        <p14:creationId xmlns:p14="http://schemas.microsoft.com/office/powerpoint/2010/main" val="286941680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p:nvSpPr>
        <p:spPr>
          <a:xfrm>
            <a:off x="541465" y="781992"/>
            <a:ext cx="2764443"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kumimoji="1" lang="zh-CN" altLang="en-US" sz="2400" dirty="0">
                <a:solidFill>
                  <a:schemeClr val="tx1">
                    <a:lumMod val="75000"/>
                    <a:lumOff val="25000"/>
                  </a:schemeClr>
                </a:solidFill>
              </a:rPr>
              <a:t>数据框</a:t>
            </a:r>
          </a:p>
        </p:txBody>
      </p:sp>
      <p:grpSp>
        <p:nvGrpSpPr>
          <p:cNvPr id="22" name="组合 21"/>
          <p:cNvGrpSpPr/>
          <p:nvPr/>
        </p:nvGrpSpPr>
        <p:grpSpPr>
          <a:xfrm>
            <a:off x="-1" y="-2439"/>
            <a:ext cx="9145786" cy="718410"/>
            <a:chOff x="-1" y="190175"/>
            <a:chExt cx="9145786" cy="525795"/>
          </a:xfrm>
        </p:grpSpPr>
        <p:sp>
          <p:nvSpPr>
            <p:cNvPr id="23" name="任意多边形 22"/>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23"/>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 name="任意多边形 24"/>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6" name="文本框 6"/>
          <p:cNvSpPr txBox="1"/>
          <p:nvPr/>
        </p:nvSpPr>
        <p:spPr>
          <a:xfrm>
            <a:off x="452232" y="173917"/>
            <a:ext cx="1874231" cy="415498"/>
          </a:xfrm>
          <a:prstGeom prst="rect">
            <a:avLst/>
          </a:prstGeom>
          <a:noFill/>
        </p:spPr>
        <p:txBody>
          <a:bodyPr wrap="none" rtlCol="0">
            <a:spAutoFit/>
          </a:bodyPr>
          <a:lstStyle/>
          <a:p>
            <a:r>
              <a:rPr lang="en-US" altLang="zh-CN" sz="2100" b="1" spc="225" dirty="0">
                <a:solidFill>
                  <a:prstClr val="white"/>
                </a:solidFill>
              </a:rPr>
              <a:t>2.1</a:t>
            </a:r>
            <a:r>
              <a:rPr lang="zh-CN" altLang="en-US" sz="2100" b="1" spc="225" dirty="0">
                <a:solidFill>
                  <a:prstClr val="white"/>
                </a:solidFill>
              </a:rPr>
              <a:t>新手上路</a:t>
            </a:r>
          </a:p>
        </p:txBody>
      </p:sp>
      <p:sp>
        <p:nvSpPr>
          <p:cNvPr id="27"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8" name="文本框 27"/>
          <p:cNvSpPr txBox="1"/>
          <p:nvPr/>
        </p:nvSpPr>
        <p:spPr>
          <a:xfrm>
            <a:off x="6401867" y="234392"/>
            <a:ext cx="1561646" cy="300082"/>
          </a:xfrm>
          <a:prstGeom prst="rect">
            <a:avLst/>
          </a:prstGeom>
          <a:noFill/>
        </p:spPr>
        <p:txBody>
          <a:bodyPr wrap="none" rtlCol="0">
            <a:spAutoFit/>
          </a:bodyPr>
          <a:lstStyle/>
          <a:p>
            <a:r>
              <a:rPr lang="zh-CN" altLang="en-US" sz="1350" dirty="0">
                <a:solidFill>
                  <a:prstClr val="white"/>
                </a:solidFill>
              </a:rPr>
              <a:t>第二章 </a:t>
            </a:r>
            <a:r>
              <a:rPr lang="en-US" altLang="zh-CN" sz="1350" dirty="0">
                <a:solidFill>
                  <a:prstClr val="white"/>
                </a:solidFill>
              </a:rPr>
              <a:t>R</a:t>
            </a:r>
            <a:r>
              <a:rPr lang="zh-CN" altLang="en-US" sz="1350" dirty="0">
                <a:solidFill>
                  <a:prstClr val="white"/>
                </a:solidFill>
              </a:rPr>
              <a:t>语言入门</a:t>
            </a:r>
          </a:p>
        </p:txBody>
      </p:sp>
      <p:grpSp>
        <p:nvGrpSpPr>
          <p:cNvPr id="29" name="组合 28"/>
          <p:cNvGrpSpPr/>
          <p:nvPr/>
        </p:nvGrpSpPr>
        <p:grpSpPr>
          <a:xfrm>
            <a:off x="-1" y="-2439"/>
            <a:ext cx="9145786" cy="718410"/>
            <a:chOff x="-1" y="190175"/>
            <a:chExt cx="9145786" cy="525795"/>
          </a:xfrm>
        </p:grpSpPr>
        <p:sp>
          <p:nvSpPr>
            <p:cNvPr id="30" name="任意多边形 2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1" name="任意多边形 30"/>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2" name="任意多边形 31"/>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33"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3.2 </a:t>
            </a:r>
            <a:r>
              <a:rPr lang="zh-CN" altLang="en-US" sz="2100" b="1" spc="225" dirty="0">
                <a:solidFill>
                  <a:prstClr val="white"/>
                </a:solidFill>
              </a:rPr>
              <a:t>数据结构</a:t>
            </a:r>
          </a:p>
        </p:txBody>
      </p:sp>
      <p:sp>
        <p:nvSpPr>
          <p:cNvPr id="34"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4" name="TextBox 3"/>
          <p:cNvSpPr txBox="1"/>
          <p:nvPr/>
        </p:nvSpPr>
        <p:spPr>
          <a:xfrm>
            <a:off x="801858" y="1392702"/>
            <a:ext cx="7807570" cy="1015663"/>
          </a:xfrm>
          <a:prstGeom prst="rect">
            <a:avLst/>
          </a:prstGeom>
          <a:noFill/>
        </p:spPr>
        <p:txBody>
          <a:bodyPr wrap="square" rtlCol="0">
            <a:spAutoFit/>
          </a:bodyPr>
          <a:lstStyle/>
          <a:p>
            <a:r>
              <a:rPr lang="zh-CN" altLang="zh-CN" sz="2000" dirty="0">
                <a:solidFill>
                  <a:schemeClr val="tx1">
                    <a:lumMod val="75000"/>
                    <a:lumOff val="25000"/>
                  </a:schemeClr>
                </a:solidFill>
              </a:rPr>
              <a:t>数据框允许不同的列可以包含不同类型的数据，所以，数据框的概念较矩阵来说更为一般。数据框是在</a:t>
            </a:r>
            <a:r>
              <a:rPr lang="en-US" altLang="zh-CN" sz="2000" dirty="0">
                <a:solidFill>
                  <a:schemeClr val="tx1">
                    <a:lumMod val="75000"/>
                    <a:lumOff val="25000"/>
                  </a:schemeClr>
                </a:solidFill>
              </a:rPr>
              <a:t>R</a:t>
            </a:r>
            <a:r>
              <a:rPr lang="zh-CN" altLang="zh-CN" sz="2000" dirty="0">
                <a:solidFill>
                  <a:schemeClr val="tx1">
                    <a:lumMod val="75000"/>
                    <a:lumOff val="25000"/>
                  </a:schemeClr>
                </a:solidFill>
              </a:rPr>
              <a:t>中最常处理的结构类型。</a:t>
            </a:r>
          </a:p>
          <a:p>
            <a:endParaRPr lang="zh-CN" altLang="zh-CN" sz="2000" dirty="0">
              <a:solidFill>
                <a:schemeClr val="tx1">
                  <a:lumMod val="75000"/>
                  <a:lumOff val="25000"/>
                </a:schemeClr>
              </a:solidFill>
            </a:endParaRPr>
          </a:p>
        </p:txBody>
      </p:sp>
      <p:sp>
        <p:nvSpPr>
          <p:cNvPr id="5" name="TextBox 4"/>
          <p:cNvSpPr txBox="1"/>
          <p:nvPr/>
        </p:nvSpPr>
        <p:spPr>
          <a:xfrm>
            <a:off x="900332" y="2297113"/>
            <a:ext cx="7498080" cy="3477875"/>
          </a:xfrm>
          <a:prstGeom prst="rect">
            <a:avLst/>
          </a:prstGeom>
          <a:noFill/>
        </p:spPr>
        <p:txBody>
          <a:bodyPr wrap="square" rtlCol="0">
            <a:spAutoFit/>
          </a:bodyPr>
          <a:lstStyle/>
          <a:p>
            <a:r>
              <a:rPr lang="en-US" altLang="zh-CN" sz="2000" dirty="0">
                <a:solidFill>
                  <a:schemeClr val="tx1">
                    <a:lumMod val="75000"/>
                    <a:lumOff val="25000"/>
                  </a:schemeClr>
                </a:solidFill>
              </a:rPr>
              <a:t>(1)</a:t>
            </a:r>
            <a:r>
              <a:rPr lang="zh-CN" altLang="zh-CN" sz="2000" dirty="0">
                <a:solidFill>
                  <a:schemeClr val="tx1">
                    <a:lumMod val="75000"/>
                    <a:lumOff val="25000"/>
                  </a:schemeClr>
                </a:solidFill>
              </a:rPr>
              <a:t>创建数据框</a:t>
            </a:r>
          </a:p>
          <a:p>
            <a:r>
              <a:rPr lang="en-US" altLang="zh-CN" sz="2000" dirty="0">
                <a:solidFill>
                  <a:schemeClr val="tx1">
                    <a:lumMod val="75000"/>
                    <a:lumOff val="25000"/>
                  </a:schemeClr>
                </a:solidFill>
              </a:rPr>
              <a:t>    x&lt;-</a:t>
            </a:r>
            <a:r>
              <a:rPr lang="en-US" altLang="zh-CN" sz="2000" dirty="0" err="1">
                <a:solidFill>
                  <a:schemeClr val="tx1">
                    <a:lumMod val="75000"/>
                    <a:lumOff val="25000"/>
                  </a:schemeClr>
                </a:solidFill>
              </a:rPr>
              <a:t>data.frame</a:t>
            </a:r>
            <a:r>
              <a:rPr lang="en-US" altLang="zh-CN" sz="2000" dirty="0">
                <a:solidFill>
                  <a:schemeClr val="tx1">
                    <a:lumMod val="75000"/>
                    <a:lumOff val="25000"/>
                  </a:schemeClr>
                </a:solidFill>
              </a:rPr>
              <a:t>(col1, col2, col3</a:t>
            </a:r>
            <a:r>
              <a:rPr lang="zh-CN" altLang="zh-CN" sz="2000" dirty="0">
                <a:solidFill>
                  <a:schemeClr val="tx1">
                    <a:lumMod val="75000"/>
                    <a:lumOff val="25000"/>
                  </a:schemeClr>
                </a:solidFill>
              </a:rPr>
              <a:t>，……</a:t>
            </a:r>
            <a:r>
              <a:rPr lang="en-US" altLang="zh-CN" sz="2000" dirty="0">
                <a:solidFill>
                  <a:schemeClr val="tx1">
                    <a:lumMod val="75000"/>
                    <a:lumOff val="25000"/>
                  </a:schemeClr>
                </a:solidFill>
              </a:rPr>
              <a:t>)</a:t>
            </a:r>
            <a:endParaRPr lang="zh-CN" altLang="zh-CN" sz="2000" dirty="0">
              <a:solidFill>
                <a:schemeClr val="tx1">
                  <a:lumMod val="75000"/>
                  <a:lumOff val="25000"/>
                </a:schemeClr>
              </a:solidFill>
            </a:endParaRPr>
          </a:p>
          <a:p>
            <a:r>
              <a:rPr lang="zh-CN" altLang="zh-CN" sz="2000" dirty="0">
                <a:solidFill>
                  <a:schemeClr val="tx1">
                    <a:lumMod val="75000"/>
                    <a:lumOff val="25000"/>
                  </a:schemeClr>
                </a:solidFill>
              </a:rPr>
              <a:t>其中的列向量</a:t>
            </a:r>
            <a:r>
              <a:rPr lang="en-US" altLang="zh-CN" sz="2000" dirty="0">
                <a:solidFill>
                  <a:schemeClr val="tx1">
                    <a:lumMod val="75000"/>
                    <a:lumOff val="25000"/>
                  </a:schemeClr>
                </a:solidFill>
              </a:rPr>
              <a:t>col1, col2, col3,</a:t>
            </a:r>
            <a:r>
              <a:rPr lang="zh-CN" altLang="zh-CN" sz="2000" dirty="0">
                <a:solidFill>
                  <a:schemeClr val="tx1">
                    <a:lumMod val="75000"/>
                    <a:lumOff val="25000"/>
                  </a:schemeClr>
                </a:solidFill>
              </a:rPr>
              <a:t>… 可为任何类型（如字符型、数值型或逻辑型）。</a:t>
            </a:r>
          </a:p>
          <a:p>
            <a:r>
              <a:rPr lang="zh-CN" altLang="zh-CN" sz="2000" dirty="0">
                <a:solidFill>
                  <a:schemeClr val="tx1">
                    <a:lumMod val="75000"/>
                    <a:lumOff val="25000"/>
                  </a:schemeClr>
                </a:solidFill>
              </a:rPr>
              <a:t>例：</a:t>
            </a:r>
          </a:p>
          <a:p>
            <a:r>
              <a:rPr lang="en-US" altLang="zh-CN" sz="2000" dirty="0">
                <a:solidFill>
                  <a:schemeClr val="tx1">
                    <a:lumMod val="75000"/>
                    <a:lumOff val="25000"/>
                  </a:schemeClr>
                </a:solidFill>
              </a:rPr>
              <a:t>&gt; </a:t>
            </a:r>
            <a:r>
              <a:rPr lang="en-US" altLang="zh-CN" sz="2000" dirty="0" err="1">
                <a:solidFill>
                  <a:schemeClr val="tx1">
                    <a:lumMod val="75000"/>
                    <a:lumOff val="25000"/>
                  </a:schemeClr>
                </a:solidFill>
              </a:rPr>
              <a:t>mydataset</a:t>
            </a:r>
            <a:r>
              <a:rPr lang="en-US" altLang="zh-CN" sz="2000" dirty="0">
                <a:solidFill>
                  <a:schemeClr val="tx1">
                    <a:lumMod val="75000"/>
                    <a:lumOff val="25000"/>
                  </a:schemeClr>
                </a:solidFill>
              </a:rPr>
              <a:t>&lt;-</a:t>
            </a:r>
            <a:r>
              <a:rPr lang="en-US" altLang="zh-CN" sz="2000" dirty="0" err="1">
                <a:solidFill>
                  <a:schemeClr val="tx1">
                    <a:lumMod val="75000"/>
                    <a:lumOff val="25000"/>
                  </a:schemeClr>
                </a:solidFill>
              </a:rPr>
              <a:t>data.frame</a:t>
            </a:r>
            <a:r>
              <a:rPr lang="en-US" altLang="zh-CN" sz="2000" dirty="0">
                <a:solidFill>
                  <a:schemeClr val="tx1">
                    <a:lumMod val="75000"/>
                    <a:lumOff val="25000"/>
                  </a:schemeClr>
                </a:solidFill>
              </a:rPr>
              <a:t>(</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   Site=c("A","B","A","A","B"),</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   Season=c("</a:t>
            </a:r>
            <a:r>
              <a:rPr lang="en-US" altLang="zh-CN" sz="2000" dirty="0" err="1">
                <a:solidFill>
                  <a:schemeClr val="tx1">
                    <a:lumMod val="75000"/>
                    <a:lumOff val="25000"/>
                  </a:schemeClr>
                </a:solidFill>
              </a:rPr>
              <a:t>winter","summer","summer","spring","fall</a:t>
            </a:r>
            <a:r>
              <a:rPr lang="en-US" altLang="zh-CN" sz="2000" dirty="0">
                <a:solidFill>
                  <a:schemeClr val="tx1">
                    <a:lumMod val="75000"/>
                    <a:lumOff val="25000"/>
                  </a:schemeClr>
                </a:solidFill>
              </a:rPr>
              <a:t>"),</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   PH=c(7.3,6.4,8.6,7.2,8.9)</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 )</a:t>
            </a:r>
            <a:endParaRPr lang="zh-CN" altLang="zh-CN" sz="2000" dirty="0">
              <a:solidFill>
                <a:schemeClr val="tx1">
                  <a:lumMod val="75000"/>
                  <a:lumOff val="25000"/>
                </a:schemeClr>
              </a:solidFill>
            </a:endParaRPr>
          </a:p>
          <a:p>
            <a:endParaRPr lang="zh-CN" altLang="zh-CN" sz="2000" dirty="0">
              <a:solidFill>
                <a:schemeClr val="tx1">
                  <a:lumMod val="75000"/>
                  <a:lumOff val="25000"/>
                </a:schemeClr>
              </a:solidFill>
            </a:endParaRPr>
          </a:p>
        </p:txBody>
      </p:sp>
      <p:sp>
        <p:nvSpPr>
          <p:cNvPr id="10" name="文本框 27"/>
          <p:cNvSpPr txBox="1"/>
          <p:nvPr/>
        </p:nvSpPr>
        <p:spPr>
          <a:xfrm>
            <a:off x="6401867" y="234392"/>
            <a:ext cx="1433830" cy="299085"/>
          </a:xfrm>
          <a:prstGeom prst="rect">
            <a:avLst/>
          </a:prstGeom>
          <a:noFill/>
        </p:spPr>
        <p:txBody>
          <a:bodyPr wrap="none" rtlCol="0">
            <a:spAutoFit/>
          </a:bodyPr>
          <a:lstStyle/>
          <a:p>
            <a:r>
              <a:rPr lang="zh-CN" altLang="en-US" sz="1350" dirty="0">
                <a:solidFill>
                  <a:prstClr val="white"/>
                </a:solidFill>
              </a:rPr>
              <a:t>第三章 数据类型</a:t>
            </a:r>
          </a:p>
        </p:txBody>
      </p:sp>
    </p:spTree>
    <p:extLst>
      <p:ext uri="{BB962C8B-B14F-4D97-AF65-F5344CB8AC3E}">
        <p14:creationId xmlns:p14="http://schemas.microsoft.com/office/powerpoint/2010/main" val="13547746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p:nvSpPr>
        <p:spPr>
          <a:xfrm>
            <a:off x="541465" y="781992"/>
            <a:ext cx="2764443"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kumimoji="1" lang="zh-CN" altLang="en-US" sz="2400" dirty="0">
                <a:solidFill>
                  <a:schemeClr val="tx1">
                    <a:lumMod val="75000"/>
                    <a:lumOff val="25000"/>
                  </a:schemeClr>
                </a:solidFill>
              </a:rPr>
              <a:t>数据框</a:t>
            </a:r>
          </a:p>
        </p:txBody>
      </p:sp>
      <p:grpSp>
        <p:nvGrpSpPr>
          <p:cNvPr id="22" name="组合 21"/>
          <p:cNvGrpSpPr/>
          <p:nvPr/>
        </p:nvGrpSpPr>
        <p:grpSpPr>
          <a:xfrm>
            <a:off x="-1" y="-2439"/>
            <a:ext cx="9145786" cy="718410"/>
            <a:chOff x="-1" y="190175"/>
            <a:chExt cx="9145786" cy="525795"/>
          </a:xfrm>
        </p:grpSpPr>
        <p:sp>
          <p:nvSpPr>
            <p:cNvPr id="23" name="任意多边形 22"/>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23"/>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 name="任意多边形 24"/>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6" name="文本框 6"/>
          <p:cNvSpPr txBox="1"/>
          <p:nvPr/>
        </p:nvSpPr>
        <p:spPr>
          <a:xfrm>
            <a:off x="452232" y="173917"/>
            <a:ext cx="1874231" cy="415498"/>
          </a:xfrm>
          <a:prstGeom prst="rect">
            <a:avLst/>
          </a:prstGeom>
          <a:noFill/>
        </p:spPr>
        <p:txBody>
          <a:bodyPr wrap="none" rtlCol="0">
            <a:spAutoFit/>
          </a:bodyPr>
          <a:lstStyle/>
          <a:p>
            <a:r>
              <a:rPr lang="en-US" altLang="zh-CN" sz="2100" b="1" spc="225" dirty="0">
                <a:solidFill>
                  <a:prstClr val="white"/>
                </a:solidFill>
              </a:rPr>
              <a:t>2.1</a:t>
            </a:r>
            <a:r>
              <a:rPr lang="zh-CN" altLang="en-US" sz="2100" b="1" spc="225" dirty="0">
                <a:solidFill>
                  <a:prstClr val="white"/>
                </a:solidFill>
              </a:rPr>
              <a:t>新手上路</a:t>
            </a:r>
          </a:p>
        </p:txBody>
      </p:sp>
      <p:sp>
        <p:nvSpPr>
          <p:cNvPr id="27"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8" name="文本框 27"/>
          <p:cNvSpPr txBox="1"/>
          <p:nvPr/>
        </p:nvSpPr>
        <p:spPr>
          <a:xfrm>
            <a:off x="6401867" y="234392"/>
            <a:ext cx="1561646" cy="300082"/>
          </a:xfrm>
          <a:prstGeom prst="rect">
            <a:avLst/>
          </a:prstGeom>
          <a:noFill/>
        </p:spPr>
        <p:txBody>
          <a:bodyPr wrap="none" rtlCol="0">
            <a:spAutoFit/>
          </a:bodyPr>
          <a:lstStyle/>
          <a:p>
            <a:r>
              <a:rPr lang="zh-CN" altLang="en-US" sz="1350" dirty="0">
                <a:solidFill>
                  <a:prstClr val="white"/>
                </a:solidFill>
              </a:rPr>
              <a:t>第二章 </a:t>
            </a:r>
            <a:r>
              <a:rPr lang="en-US" altLang="zh-CN" sz="1350" dirty="0">
                <a:solidFill>
                  <a:prstClr val="white"/>
                </a:solidFill>
              </a:rPr>
              <a:t>R</a:t>
            </a:r>
            <a:r>
              <a:rPr lang="zh-CN" altLang="en-US" sz="1350" dirty="0">
                <a:solidFill>
                  <a:prstClr val="white"/>
                </a:solidFill>
              </a:rPr>
              <a:t>语言入门</a:t>
            </a:r>
          </a:p>
        </p:txBody>
      </p:sp>
      <p:grpSp>
        <p:nvGrpSpPr>
          <p:cNvPr id="29" name="组合 28"/>
          <p:cNvGrpSpPr/>
          <p:nvPr/>
        </p:nvGrpSpPr>
        <p:grpSpPr>
          <a:xfrm>
            <a:off x="-1" y="-2439"/>
            <a:ext cx="9145786" cy="718410"/>
            <a:chOff x="-1" y="190175"/>
            <a:chExt cx="9145786" cy="525795"/>
          </a:xfrm>
        </p:grpSpPr>
        <p:sp>
          <p:nvSpPr>
            <p:cNvPr id="30" name="任意多边形 2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1" name="任意多边形 30"/>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2" name="任意多边形 31"/>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33"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3.2 </a:t>
            </a:r>
            <a:r>
              <a:rPr lang="zh-CN" altLang="en-US" sz="2100" b="1" spc="225" dirty="0">
                <a:solidFill>
                  <a:prstClr val="white"/>
                </a:solidFill>
              </a:rPr>
              <a:t>数据结构</a:t>
            </a:r>
          </a:p>
        </p:txBody>
      </p:sp>
      <p:sp>
        <p:nvSpPr>
          <p:cNvPr id="34"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4" name="TextBox 3"/>
          <p:cNvSpPr txBox="1"/>
          <p:nvPr/>
        </p:nvSpPr>
        <p:spPr>
          <a:xfrm>
            <a:off x="801858" y="1392702"/>
            <a:ext cx="7807570" cy="1323439"/>
          </a:xfrm>
          <a:prstGeom prst="rect">
            <a:avLst/>
          </a:prstGeom>
          <a:noFill/>
        </p:spPr>
        <p:txBody>
          <a:bodyPr wrap="square" rtlCol="0">
            <a:spAutoFit/>
          </a:bodyPr>
          <a:lstStyle/>
          <a:p>
            <a:r>
              <a:rPr lang="en-US" altLang="zh-CN" sz="2000" dirty="0">
                <a:solidFill>
                  <a:schemeClr val="tx1">
                    <a:lumMod val="75000"/>
                    <a:lumOff val="25000"/>
                  </a:schemeClr>
                </a:solidFill>
              </a:rPr>
              <a:t>(2)</a:t>
            </a:r>
            <a:r>
              <a:rPr lang="zh-CN" altLang="zh-CN" sz="2000" dirty="0">
                <a:solidFill>
                  <a:schemeClr val="tx1">
                    <a:lumMod val="75000"/>
                    <a:lumOff val="25000"/>
                  </a:schemeClr>
                </a:solidFill>
              </a:rPr>
              <a:t>数据框引用</a:t>
            </a:r>
          </a:p>
          <a:p>
            <a:r>
              <a:rPr lang="en-US" altLang="zh-CN" sz="2000" dirty="0">
                <a:solidFill>
                  <a:schemeClr val="tx1">
                    <a:lumMod val="75000"/>
                    <a:lumOff val="25000"/>
                  </a:schemeClr>
                </a:solidFill>
              </a:rPr>
              <a:t>       </a:t>
            </a:r>
            <a:r>
              <a:rPr lang="zh-CN" altLang="zh-CN" sz="2000" dirty="0">
                <a:solidFill>
                  <a:schemeClr val="tx1">
                    <a:lumMod val="75000"/>
                    <a:lumOff val="25000"/>
                  </a:schemeClr>
                </a:solidFill>
              </a:rPr>
              <a:t>数据框的引用与矩阵一样，如，</a:t>
            </a:r>
            <a:r>
              <a:rPr lang="en-US" altLang="zh-CN" sz="2000" dirty="0">
                <a:solidFill>
                  <a:schemeClr val="tx1">
                    <a:lumMod val="75000"/>
                    <a:lumOff val="25000"/>
                  </a:schemeClr>
                </a:solidFill>
              </a:rPr>
              <a:t>x[1:3,],x[2,c(2,4)]</a:t>
            </a:r>
            <a:r>
              <a:rPr lang="zh-CN" altLang="zh-CN" sz="2000" dirty="0">
                <a:solidFill>
                  <a:schemeClr val="tx1">
                    <a:lumMod val="75000"/>
                    <a:lumOff val="25000"/>
                  </a:schemeClr>
                </a:solidFill>
              </a:rPr>
              <a:t>。除此之外，增加通过变量引用数据框元素的方法，如把表</a:t>
            </a:r>
            <a:r>
              <a:rPr lang="en-US" altLang="zh-CN" sz="2000" dirty="0">
                <a:solidFill>
                  <a:schemeClr val="tx1">
                    <a:lumMod val="75000"/>
                    <a:lumOff val="25000"/>
                  </a:schemeClr>
                </a:solidFill>
              </a:rPr>
              <a:t>2-1</a:t>
            </a:r>
            <a:r>
              <a:rPr lang="zh-CN" altLang="zh-CN" sz="2000" dirty="0">
                <a:solidFill>
                  <a:schemeClr val="tx1">
                    <a:lumMod val="75000"/>
                    <a:lumOff val="25000"/>
                  </a:schemeClr>
                </a:solidFill>
              </a:rPr>
              <a:t>的数据狂定义为</a:t>
            </a:r>
            <a:r>
              <a:rPr lang="en-US" altLang="zh-CN" sz="2000" dirty="0">
                <a:solidFill>
                  <a:schemeClr val="tx1">
                    <a:lumMod val="75000"/>
                    <a:lumOff val="25000"/>
                  </a:schemeClr>
                </a:solidFill>
              </a:rPr>
              <a:t>x,</a:t>
            </a:r>
            <a:r>
              <a:rPr lang="zh-CN" altLang="zh-CN" sz="2000" dirty="0">
                <a:solidFill>
                  <a:schemeClr val="tx1">
                    <a:lumMod val="75000"/>
                    <a:lumOff val="25000"/>
                  </a:schemeClr>
                </a:solidFill>
              </a:rPr>
              <a:t>则</a:t>
            </a:r>
            <a:r>
              <a:rPr lang="en-US" altLang="zh-CN" sz="2000" dirty="0" err="1">
                <a:solidFill>
                  <a:schemeClr val="tx1">
                    <a:lumMod val="75000"/>
                    <a:lumOff val="25000"/>
                  </a:schemeClr>
                </a:solidFill>
              </a:rPr>
              <a:t>x$age</a:t>
            </a:r>
            <a:r>
              <a:rPr lang="zh-CN" altLang="zh-CN" sz="2000" dirty="0">
                <a:solidFill>
                  <a:schemeClr val="tx1">
                    <a:lumMod val="75000"/>
                    <a:lumOff val="25000"/>
                  </a:schemeClr>
                </a:solidFill>
              </a:rPr>
              <a:t>等价于</a:t>
            </a:r>
            <a:r>
              <a:rPr lang="en-US" altLang="zh-CN" sz="2000" dirty="0">
                <a:solidFill>
                  <a:schemeClr val="tx1">
                    <a:lumMod val="75000"/>
                    <a:lumOff val="25000"/>
                  </a:schemeClr>
                </a:solidFill>
              </a:rPr>
              <a:t>x[,3]</a:t>
            </a:r>
            <a:r>
              <a:rPr lang="zh-CN" altLang="zh-CN" sz="2000" dirty="0">
                <a:solidFill>
                  <a:schemeClr val="tx1">
                    <a:lumMod val="75000"/>
                    <a:lumOff val="25000"/>
                  </a:schemeClr>
                </a:solidFill>
              </a:rPr>
              <a:t>。</a:t>
            </a:r>
          </a:p>
        </p:txBody>
      </p:sp>
      <p:sp>
        <p:nvSpPr>
          <p:cNvPr id="10" name="文本框 27"/>
          <p:cNvSpPr txBox="1"/>
          <p:nvPr/>
        </p:nvSpPr>
        <p:spPr>
          <a:xfrm>
            <a:off x="6401867" y="234392"/>
            <a:ext cx="1433830" cy="299085"/>
          </a:xfrm>
          <a:prstGeom prst="rect">
            <a:avLst/>
          </a:prstGeom>
          <a:noFill/>
        </p:spPr>
        <p:txBody>
          <a:bodyPr wrap="none" rtlCol="0">
            <a:spAutoFit/>
          </a:bodyPr>
          <a:lstStyle/>
          <a:p>
            <a:r>
              <a:rPr lang="zh-CN" altLang="en-US" sz="1350" dirty="0">
                <a:solidFill>
                  <a:prstClr val="white"/>
                </a:solidFill>
              </a:rPr>
              <a:t>第三章 数据类型</a:t>
            </a:r>
          </a:p>
        </p:txBody>
      </p:sp>
    </p:spTree>
    <p:extLst>
      <p:ext uri="{BB962C8B-B14F-4D97-AF65-F5344CB8AC3E}">
        <p14:creationId xmlns:p14="http://schemas.microsoft.com/office/powerpoint/2010/main" val="123605202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p:nvSpPr>
        <p:spPr>
          <a:xfrm>
            <a:off x="541465" y="781992"/>
            <a:ext cx="2764443"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kumimoji="1" lang="zh-CN" altLang="en-US" sz="2400" dirty="0">
                <a:solidFill>
                  <a:schemeClr val="tx1">
                    <a:lumMod val="75000"/>
                    <a:lumOff val="25000"/>
                  </a:schemeClr>
                </a:solidFill>
              </a:rPr>
              <a:t>数据框</a:t>
            </a:r>
          </a:p>
        </p:txBody>
      </p:sp>
      <p:grpSp>
        <p:nvGrpSpPr>
          <p:cNvPr id="22" name="组合 21"/>
          <p:cNvGrpSpPr/>
          <p:nvPr/>
        </p:nvGrpSpPr>
        <p:grpSpPr>
          <a:xfrm>
            <a:off x="-1" y="-2439"/>
            <a:ext cx="9145786" cy="718410"/>
            <a:chOff x="-1" y="190175"/>
            <a:chExt cx="9145786" cy="525795"/>
          </a:xfrm>
        </p:grpSpPr>
        <p:sp>
          <p:nvSpPr>
            <p:cNvPr id="23" name="任意多边形 22"/>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23"/>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 name="任意多边形 24"/>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6" name="文本框 6"/>
          <p:cNvSpPr txBox="1"/>
          <p:nvPr/>
        </p:nvSpPr>
        <p:spPr>
          <a:xfrm>
            <a:off x="452232" y="173917"/>
            <a:ext cx="1874231" cy="415498"/>
          </a:xfrm>
          <a:prstGeom prst="rect">
            <a:avLst/>
          </a:prstGeom>
          <a:noFill/>
        </p:spPr>
        <p:txBody>
          <a:bodyPr wrap="none" rtlCol="0">
            <a:spAutoFit/>
          </a:bodyPr>
          <a:lstStyle/>
          <a:p>
            <a:r>
              <a:rPr lang="en-US" altLang="zh-CN" sz="2100" b="1" spc="225" dirty="0">
                <a:solidFill>
                  <a:prstClr val="white"/>
                </a:solidFill>
              </a:rPr>
              <a:t>2.1</a:t>
            </a:r>
            <a:r>
              <a:rPr lang="zh-CN" altLang="en-US" sz="2100" b="1" spc="225" dirty="0">
                <a:solidFill>
                  <a:prstClr val="white"/>
                </a:solidFill>
              </a:rPr>
              <a:t>新手上路</a:t>
            </a:r>
          </a:p>
        </p:txBody>
      </p:sp>
      <p:sp>
        <p:nvSpPr>
          <p:cNvPr id="27"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8" name="文本框 27"/>
          <p:cNvSpPr txBox="1"/>
          <p:nvPr/>
        </p:nvSpPr>
        <p:spPr>
          <a:xfrm>
            <a:off x="6401867" y="234392"/>
            <a:ext cx="1561646" cy="300082"/>
          </a:xfrm>
          <a:prstGeom prst="rect">
            <a:avLst/>
          </a:prstGeom>
          <a:noFill/>
        </p:spPr>
        <p:txBody>
          <a:bodyPr wrap="none" rtlCol="0">
            <a:spAutoFit/>
          </a:bodyPr>
          <a:lstStyle/>
          <a:p>
            <a:r>
              <a:rPr lang="zh-CN" altLang="en-US" sz="1350" dirty="0">
                <a:solidFill>
                  <a:prstClr val="white"/>
                </a:solidFill>
              </a:rPr>
              <a:t>第二章 </a:t>
            </a:r>
            <a:r>
              <a:rPr lang="en-US" altLang="zh-CN" sz="1350" dirty="0">
                <a:solidFill>
                  <a:prstClr val="white"/>
                </a:solidFill>
              </a:rPr>
              <a:t>R</a:t>
            </a:r>
            <a:r>
              <a:rPr lang="zh-CN" altLang="en-US" sz="1350" dirty="0">
                <a:solidFill>
                  <a:prstClr val="white"/>
                </a:solidFill>
              </a:rPr>
              <a:t>语言入门</a:t>
            </a:r>
          </a:p>
        </p:txBody>
      </p:sp>
      <p:grpSp>
        <p:nvGrpSpPr>
          <p:cNvPr id="29" name="组合 28"/>
          <p:cNvGrpSpPr/>
          <p:nvPr/>
        </p:nvGrpSpPr>
        <p:grpSpPr>
          <a:xfrm>
            <a:off x="-1" y="-2439"/>
            <a:ext cx="9145786" cy="718410"/>
            <a:chOff x="-1" y="190175"/>
            <a:chExt cx="9145786" cy="525795"/>
          </a:xfrm>
        </p:grpSpPr>
        <p:sp>
          <p:nvSpPr>
            <p:cNvPr id="30" name="任意多边形 2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1" name="任意多边形 30"/>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2" name="任意多边形 31"/>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33"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3.2 </a:t>
            </a:r>
            <a:r>
              <a:rPr lang="zh-CN" altLang="en-US" sz="2100" b="1" spc="225" dirty="0">
                <a:solidFill>
                  <a:prstClr val="white"/>
                </a:solidFill>
              </a:rPr>
              <a:t>数据结构</a:t>
            </a:r>
          </a:p>
        </p:txBody>
      </p:sp>
      <p:sp>
        <p:nvSpPr>
          <p:cNvPr id="34"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4" name="TextBox 3"/>
          <p:cNvSpPr txBox="1"/>
          <p:nvPr/>
        </p:nvSpPr>
        <p:spPr>
          <a:xfrm>
            <a:off x="801858" y="1392702"/>
            <a:ext cx="7807570" cy="5016758"/>
          </a:xfrm>
          <a:prstGeom prst="rect">
            <a:avLst/>
          </a:prstGeom>
          <a:solidFill>
            <a:srgbClr val="FFFF00"/>
          </a:solidFill>
        </p:spPr>
        <p:txBody>
          <a:bodyPr wrap="square" rtlCol="0">
            <a:spAutoFit/>
          </a:bodyPr>
          <a:lstStyle/>
          <a:p>
            <a:r>
              <a:rPr lang="en-US" altLang="zh-CN" sz="2000" dirty="0">
                <a:solidFill>
                  <a:schemeClr val="tx1">
                    <a:lumMod val="75000"/>
                    <a:lumOff val="25000"/>
                  </a:schemeClr>
                </a:solidFill>
              </a:rPr>
              <a:t>(3)</a:t>
            </a:r>
            <a:r>
              <a:rPr lang="zh-CN" altLang="zh-CN" sz="2000" dirty="0">
                <a:solidFill>
                  <a:schemeClr val="tx1">
                    <a:lumMod val="75000"/>
                    <a:lumOff val="25000"/>
                  </a:schemeClr>
                </a:solidFill>
              </a:rPr>
              <a:t>修改行</a:t>
            </a:r>
            <a:r>
              <a:rPr lang="en-US" altLang="zh-CN" sz="2000" dirty="0">
                <a:solidFill>
                  <a:schemeClr val="tx1">
                    <a:lumMod val="75000"/>
                    <a:lumOff val="25000"/>
                  </a:schemeClr>
                </a:solidFill>
              </a:rPr>
              <a:t>/</a:t>
            </a:r>
            <a:r>
              <a:rPr lang="zh-CN" altLang="zh-CN" sz="2000" dirty="0">
                <a:solidFill>
                  <a:schemeClr val="tx1">
                    <a:lumMod val="75000"/>
                    <a:lumOff val="25000"/>
                  </a:schemeClr>
                </a:solidFill>
              </a:rPr>
              <a:t>名称</a:t>
            </a:r>
          </a:p>
          <a:p>
            <a:pPr lvl="1"/>
            <a:r>
              <a:rPr lang="zh-CN" altLang="zh-CN" sz="2000" dirty="0">
                <a:solidFill>
                  <a:schemeClr val="tx1">
                    <a:lumMod val="75000"/>
                    <a:lumOff val="25000"/>
                  </a:schemeClr>
                </a:solidFill>
              </a:rPr>
              <a:t>可以通过</a:t>
            </a:r>
            <a:r>
              <a:rPr lang="en-US" altLang="zh-CN" sz="2000" dirty="0" err="1">
                <a:solidFill>
                  <a:schemeClr val="tx1">
                    <a:lumMod val="75000"/>
                    <a:lumOff val="25000"/>
                  </a:schemeClr>
                </a:solidFill>
              </a:rPr>
              <a:t>colnames</a:t>
            </a:r>
            <a:r>
              <a:rPr lang="en-US" altLang="zh-CN" sz="2000" dirty="0">
                <a:solidFill>
                  <a:schemeClr val="tx1">
                    <a:lumMod val="75000"/>
                    <a:lumOff val="25000"/>
                  </a:schemeClr>
                </a:solidFill>
              </a:rPr>
              <a:t>(&lt;</a:t>
            </a:r>
            <a:r>
              <a:rPr lang="zh-CN" altLang="zh-CN" sz="2000" dirty="0">
                <a:solidFill>
                  <a:schemeClr val="tx1">
                    <a:lumMod val="75000"/>
                    <a:lumOff val="25000"/>
                  </a:schemeClr>
                </a:solidFill>
              </a:rPr>
              <a:t>数据框</a:t>
            </a:r>
            <a:r>
              <a:rPr lang="en-US" altLang="zh-CN" sz="2000" dirty="0">
                <a:solidFill>
                  <a:schemeClr val="tx1">
                    <a:lumMod val="75000"/>
                    <a:lumOff val="25000"/>
                  </a:schemeClr>
                </a:solidFill>
              </a:rPr>
              <a:t>&gt;)</a:t>
            </a:r>
            <a:r>
              <a:rPr lang="zh-CN" altLang="zh-CN" sz="2000" dirty="0">
                <a:solidFill>
                  <a:schemeClr val="tx1">
                    <a:lumMod val="75000"/>
                    <a:lumOff val="25000"/>
                  </a:schemeClr>
                </a:solidFill>
              </a:rPr>
              <a:t>来读取并编辑列名称。</a:t>
            </a:r>
          </a:p>
          <a:p>
            <a:pPr lvl="1"/>
            <a:r>
              <a:rPr lang="en-US" altLang="zh-CN" sz="2000" dirty="0">
                <a:solidFill>
                  <a:schemeClr val="tx1">
                    <a:lumMod val="75000"/>
                    <a:lumOff val="25000"/>
                  </a:schemeClr>
                </a:solidFill>
              </a:rPr>
              <a:t>&gt;</a:t>
            </a:r>
            <a:r>
              <a:rPr lang="en-US" altLang="zh-CN" sz="2000" dirty="0" err="1">
                <a:solidFill>
                  <a:schemeClr val="tx1">
                    <a:lumMod val="75000"/>
                    <a:lumOff val="25000"/>
                  </a:schemeClr>
                </a:solidFill>
              </a:rPr>
              <a:t>colnames</a:t>
            </a:r>
            <a:r>
              <a:rPr lang="en-US" altLang="zh-CN" sz="2000" dirty="0">
                <a:solidFill>
                  <a:schemeClr val="tx1">
                    <a:lumMod val="75000"/>
                    <a:lumOff val="25000"/>
                  </a:schemeClr>
                </a:solidFill>
              </a:rPr>
              <a:t>(</a:t>
            </a:r>
            <a:r>
              <a:rPr lang="en-US" altLang="zh-CN" sz="2000" dirty="0" err="1">
                <a:solidFill>
                  <a:schemeClr val="tx1">
                    <a:lumMod val="75000"/>
                    <a:lumOff val="25000"/>
                  </a:schemeClr>
                </a:solidFill>
              </a:rPr>
              <a:t>mydataset</a:t>
            </a:r>
            <a:r>
              <a:rPr lang="en-US" altLang="zh-CN" sz="2000" dirty="0">
                <a:solidFill>
                  <a:schemeClr val="tx1">
                    <a:lumMod val="75000"/>
                    <a:lumOff val="25000"/>
                  </a:schemeClr>
                </a:solidFill>
              </a:rPr>
              <a:t>)[1]&lt;-"a"</a:t>
            </a:r>
            <a:endParaRPr lang="zh-CN" altLang="zh-CN" sz="2000" dirty="0">
              <a:solidFill>
                <a:schemeClr val="tx1">
                  <a:lumMod val="75000"/>
                  <a:lumOff val="25000"/>
                </a:schemeClr>
              </a:solidFill>
            </a:endParaRPr>
          </a:p>
          <a:p>
            <a:pPr lvl="1"/>
            <a:r>
              <a:rPr lang="en-US" altLang="zh-CN" sz="2000" dirty="0">
                <a:solidFill>
                  <a:schemeClr val="tx1">
                    <a:lumMod val="75000"/>
                    <a:lumOff val="25000"/>
                  </a:schemeClr>
                </a:solidFill>
              </a:rPr>
              <a:t>&gt;</a:t>
            </a:r>
            <a:r>
              <a:rPr lang="en-US" altLang="zh-CN" sz="2000" dirty="0" err="1">
                <a:solidFill>
                  <a:schemeClr val="tx1">
                    <a:lumMod val="75000"/>
                    <a:lumOff val="25000"/>
                  </a:schemeClr>
                </a:solidFill>
              </a:rPr>
              <a:t>colnames</a:t>
            </a:r>
            <a:r>
              <a:rPr lang="en-US" altLang="zh-CN" sz="2000" dirty="0">
                <a:solidFill>
                  <a:schemeClr val="tx1">
                    <a:lumMod val="75000"/>
                    <a:lumOff val="25000"/>
                  </a:schemeClr>
                </a:solidFill>
              </a:rPr>
              <a:t>(</a:t>
            </a:r>
            <a:r>
              <a:rPr lang="en-US" altLang="zh-CN" sz="2000" dirty="0" err="1">
                <a:solidFill>
                  <a:schemeClr val="tx1">
                    <a:lumMod val="75000"/>
                    <a:lumOff val="25000"/>
                  </a:schemeClr>
                </a:solidFill>
              </a:rPr>
              <a:t>mydataset</a:t>
            </a:r>
            <a:r>
              <a:rPr lang="en-US" altLang="zh-CN" sz="2000" dirty="0">
                <a:solidFill>
                  <a:schemeClr val="tx1">
                    <a:lumMod val="75000"/>
                    <a:lumOff val="25000"/>
                  </a:schemeClr>
                </a:solidFill>
              </a:rPr>
              <a:t>)[2]&lt;-"type"</a:t>
            </a:r>
            <a:endParaRPr lang="zh-CN" altLang="zh-CN" sz="2000" dirty="0">
              <a:solidFill>
                <a:schemeClr val="tx1">
                  <a:lumMod val="75000"/>
                  <a:lumOff val="25000"/>
                </a:schemeClr>
              </a:solidFill>
            </a:endParaRPr>
          </a:p>
          <a:p>
            <a:pPr lvl="1"/>
            <a:r>
              <a:rPr lang="en-US" altLang="zh-CN" sz="2000" dirty="0">
                <a:solidFill>
                  <a:schemeClr val="tx1">
                    <a:lumMod val="75000"/>
                    <a:lumOff val="25000"/>
                  </a:schemeClr>
                </a:solidFill>
              </a:rPr>
              <a:t>&gt;</a:t>
            </a:r>
            <a:r>
              <a:rPr lang="en-US" altLang="zh-CN" sz="2000" dirty="0" err="1">
                <a:solidFill>
                  <a:schemeClr val="tx1">
                    <a:lumMod val="75000"/>
                    <a:lumOff val="25000"/>
                  </a:schemeClr>
                </a:solidFill>
              </a:rPr>
              <a:t>colnames</a:t>
            </a:r>
            <a:r>
              <a:rPr lang="en-US" altLang="zh-CN" sz="2000" dirty="0">
                <a:solidFill>
                  <a:schemeClr val="tx1">
                    <a:lumMod val="75000"/>
                    <a:lumOff val="25000"/>
                  </a:schemeClr>
                </a:solidFill>
              </a:rPr>
              <a:t>(</a:t>
            </a:r>
            <a:r>
              <a:rPr lang="en-US" altLang="zh-CN" sz="2000" dirty="0" err="1">
                <a:solidFill>
                  <a:schemeClr val="tx1">
                    <a:lumMod val="75000"/>
                    <a:lumOff val="25000"/>
                  </a:schemeClr>
                </a:solidFill>
              </a:rPr>
              <a:t>mydataset</a:t>
            </a:r>
            <a:r>
              <a:rPr lang="en-US" altLang="zh-CN" sz="2000" dirty="0">
                <a:solidFill>
                  <a:schemeClr val="tx1">
                    <a:lumMod val="75000"/>
                    <a:lumOff val="25000"/>
                  </a:schemeClr>
                </a:solidFill>
              </a:rPr>
              <a:t>)</a:t>
            </a:r>
            <a:endParaRPr lang="zh-CN" altLang="zh-CN" sz="2000" dirty="0">
              <a:solidFill>
                <a:schemeClr val="tx1">
                  <a:lumMod val="75000"/>
                  <a:lumOff val="25000"/>
                </a:schemeClr>
              </a:solidFill>
            </a:endParaRPr>
          </a:p>
          <a:p>
            <a:pPr lvl="1"/>
            <a:r>
              <a:rPr lang="zh-CN" altLang="zh-CN" sz="2000" dirty="0">
                <a:solidFill>
                  <a:schemeClr val="tx1">
                    <a:lumMod val="75000"/>
                    <a:lumOff val="25000"/>
                  </a:schemeClr>
                </a:solidFill>
              </a:rPr>
              <a:t>可以通过</a:t>
            </a:r>
            <a:r>
              <a:rPr lang="en-US" altLang="zh-CN" sz="2000" dirty="0" err="1">
                <a:solidFill>
                  <a:schemeClr val="tx1">
                    <a:lumMod val="75000"/>
                    <a:lumOff val="25000"/>
                  </a:schemeClr>
                </a:solidFill>
              </a:rPr>
              <a:t>row.names</a:t>
            </a:r>
            <a:r>
              <a:rPr lang="en-US" altLang="zh-CN" sz="2000" dirty="0">
                <a:solidFill>
                  <a:schemeClr val="tx1">
                    <a:lumMod val="75000"/>
                    <a:lumOff val="25000"/>
                  </a:schemeClr>
                </a:solidFill>
              </a:rPr>
              <a:t>(&lt;</a:t>
            </a:r>
            <a:r>
              <a:rPr lang="zh-CN" altLang="zh-CN" sz="2000" dirty="0">
                <a:solidFill>
                  <a:schemeClr val="tx1">
                    <a:lumMod val="75000"/>
                    <a:lumOff val="25000"/>
                  </a:schemeClr>
                </a:solidFill>
              </a:rPr>
              <a:t>数据框</a:t>
            </a:r>
            <a:r>
              <a:rPr lang="en-US" altLang="zh-CN" sz="2000" dirty="0">
                <a:solidFill>
                  <a:schemeClr val="tx1">
                    <a:lumMod val="75000"/>
                    <a:lumOff val="25000"/>
                  </a:schemeClr>
                </a:solidFill>
              </a:rPr>
              <a:t>&gt;)</a:t>
            </a:r>
            <a:r>
              <a:rPr lang="zh-CN" altLang="zh-CN" sz="2000" dirty="0">
                <a:solidFill>
                  <a:schemeClr val="tx1">
                    <a:lumMod val="75000"/>
                    <a:lumOff val="25000"/>
                  </a:schemeClr>
                </a:solidFill>
              </a:rPr>
              <a:t>来读取并编辑行名称</a:t>
            </a:r>
          </a:p>
          <a:p>
            <a:pPr lvl="1"/>
            <a:r>
              <a:rPr lang="en-US" altLang="zh-CN" sz="2000" dirty="0">
                <a:solidFill>
                  <a:schemeClr val="tx1">
                    <a:lumMod val="75000"/>
                    <a:lumOff val="25000"/>
                  </a:schemeClr>
                </a:solidFill>
              </a:rPr>
              <a:t>&gt; </a:t>
            </a:r>
            <a:r>
              <a:rPr lang="en-US" altLang="zh-CN" sz="2000" dirty="0" err="1">
                <a:solidFill>
                  <a:schemeClr val="tx1">
                    <a:lumMod val="75000"/>
                    <a:lumOff val="25000"/>
                  </a:schemeClr>
                </a:solidFill>
              </a:rPr>
              <a:t>row.names</a:t>
            </a:r>
            <a:r>
              <a:rPr lang="en-US" altLang="zh-CN" sz="2000" dirty="0">
                <a:solidFill>
                  <a:schemeClr val="tx1">
                    <a:lumMod val="75000"/>
                    <a:lumOff val="25000"/>
                  </a:schemeClr>
                </a:solidFill>
              </a:rPr>
              <a:t>(</a:t>
            </a:r>
            <a:r>
              <a:rPr lang="en-US" altLang="zh-CN" sz="2000" dirty="0" err="1">
                <a:solidFill>
                  <a:schemeClr val="tx1">
                    <a:lumMod val="75000"/>
                    <a:lumOff val="25000"/>
                  </a:schemeClr>
                </a:solidFill>
              </a:rPr>
              <a:t>mydataset</a:t>
            </a:r>
            <a:r>
              <a:rPr lang="en-US" altLang="zh-CN" sz="2000" dirty="0">
                <a:solidFill>
                  <a:schemeClr val="tx1">
                    <a:lumMod val="75000"/>
                    <a:lumOff val="25000"/>
                  </a:schemeClr>
                </a:solidFill>
              </a:rPr>
              <a:t>)&lt;-c("r1","r2","r3","r4","r5")</a:t>
            </a:r>
            <a:endParaRPr lang="zh-CN" altLang="zh-CN" sz="2000" dirty="0">
              <a:solidFill>
                <a:schemeClr val="tx1">
                  <a:lumMod val="75000"/>
                  <a:lumOff val="25000"/>
                </a:schemeClr>
              </a:solidFill>
            </a:endParaRPr>
          </a:p>
          <a:p>
            <a:pPr lvl="1"/>
            <a:r>
              <a:rPr lang="en-US" altLang="zh-CN" sz="2000" dirty="0">
                <a:solidFill>
                  <a:schemeClr val="tx1">
                    <a:lumMod val="75000"/>
                    <a:lumOff val="25000"/>
                  </a:schemeClr>
                </a:solidFill>
              </a:rPr>
              <a:t>&gt; </a:t>
            </a:r>
            <a:r>
              <a:rPr lang="en-US" altLang="zh-CN" sz="2000" dirty="0" err="1">
                <a:solidFill>
                  <a:schemeClr val="tx1">
                    <a:lumMod val="75000"/>
                    <a:lumOff val="25000"/>
                  </a:schemeClr>
                </a:solidFill>
              </a:rPr>
              <a:t>row.names</a:t>
            </a:r>
            <a:r>
              <a:rPr lang="en-US" altLang="zh-CN" sz="2000" dirty="0">
                <a:solidFill>
                  <a:schemeClr val="tx1">
                    <a:lumMod val="75000"/>
                    <a:lumOff val="25000"/>
                  </a:schemeClr>
                </a:solidFill>
              </a:rPr>
              <a:t>(</a:t>
            </a:r>
            <a:r>
              <a:rPr lang="en-US" altLang="zh-CN" sz="2000" dirty="0" err="1">
                <a:solidFill>
                  <a:schemeClr val="tx1">
                    <a:lumMod val="75000"/>
                    <a:lumOff val="25000"/>
                  </a:schemeClr>
                </a:solidFill>
              </a:rPr>
              <a:t>mydataset</a:t>
            </a:r>
            <a:r>
              <a:rPr lang="en-US" altLang="zh-CN" sz="2000" dirty="0">
                <a:solidFill>
                  <a:schemeClr val="tx1">
                    <a:lumMod val="75000"/>
                    <a:lumOff val="25000"/>
                  </a:schemeClr>
                </a:solidFill>
              </a:rPr>
              <a:t>)</a:t>
            </a:r>
            <a:endParaRPr lang="zh-CN" altLang="zh-CN" sz="2000" dirty="0">
              <a:solidFill>
                <a:schemeClr val="tx1">
                  <a:lumMod val="75000"/>
                  <a:lumOff val="25000"/>
                </a:schemeClr>
              </a:solidFill>
            </a:endParaRPr>
          </a:p>
          <a:p>
            <a:pPr lvl="1"/>
            <a:r>
              <a:rPr lang="en-US" altLang="zh-CN" sz="2000" dirty="0">
                <a:solidFill>
                  <a:schemeClr val="tx1">
                    <a:lumMod val="75000"/>
                    <a:lumOff val="25000"/>
                  </a:schemeClr>
                </a:solidFill>
              </a:rPr>
              <a:t>[1] "r1" "r2" "r3" "r4" "r5"</a:t>
            </a:r>
            <a:endParaRPr lang="zh-CN" altLang="zh-CN" sz="2000" dirty="0">
              <a:solidFill>
                <a:schemeClr val="tx1">
                  <a:lumMod val="75000"/>
                  <a:lumOff val="25000"/>
                </a:schemeClr>
              </a:solidFill>
            </a:endParaRPr>
          </a:p>
          <a:p>
            <a:pPr lvl="1"/>
            <a:r>
              <a:rPr lang="en-US" altLang="zh-CN" sz="2000" dirty="0">
                <a:solidFill>
                  <a:schemeClr val="tx1">
                    <a:lumMod val="75000"/>
                    <a:lumOff val="25000"/>
                  </a:schemeClr>
                </a:solidFill>
              </a:rPr>
              <a:t>&gt; </a:t>
            </a:r>
            <a:r>
              <a:rPr lang="en-US" altLang="zh-CN" sz="2000" dirty="0" err="1">
                <a:solidFill>
                  <a:schemeClr val="tx1">
                    <a:lumMod val="75000"/>
                    <a:lumOff val="25000"/>
                  </a:schemeClr>
                </a:solidFill>
              </a:rPr>
              <a:t>mydataset</a:t>
            </a:r>
            <a:endParaRPr lang="zh-CN" altLang="zh-CN" sz="2000" dirty="0">
              <a:solidFill>
                <a:schemeClr val="tx1">
                  <a:lumMod val="75000"/>
                  <a:lumOff val="25000"/>
                </a:schemeClr>
              </a:solidFill>
            </a:endParaRPr>
          </a:p>
          <a:p>
            <a:pPr lvl="1"/>
            <a:r>
              <a:rPr lang="en-US" altLang="zh-CN" sz="2000" dirty="0">
                <a:solidFill>
                  <a:schemeClr val="tx1">
                    <a:lumMod val="75000"/>
                    <a:lumOff val="25000"/>
                  </a:schemeClr>
                </a:solidFill>
              </a:rPr>
              <a:t>   a   type  PH</a:t>
            </a:r>
            <a:endParaRPr lang="zh-CN" altLang="zh-CN" sz="2000" dirty="0">
              <a:solidFill>
                <a:schemeClr val="tx1">
                  <a:lumMod val="75000"/>
                  <a:lumOff val="25000"/>
                </a:schemeClr>
              </a:solidFill>
            </a:endParaRPr>
          </a:p>
          <a:p>
            <a:pPr lvl="1"/>
            <a:r>
              <a:rPr lang="en-US" altLang="zh-CN" sz="2000" dirty="0">
                <a:solidFill>
                  <a:schemeClr val="tx1">
                    <a:lumMod val="75000"/>
                    <a:lumOff val="25000"/>
                  </a:schemeClr>
                </a:solidFill>
              </a:rPr>
              <a:t>r1 A winter 7.3</a:t>
            </a:r>
            <a:endParaRPr lang="zh-CN" altLang="zh-CN" sz="2000" dirty="0">
              <a:solidFill>
                <a:schemeClr val="tx1">
                  <a:lumMod val="75000"/>
                  <a:lumOff val="25000"/>
                </a:schemeClr>
              </a:solidFill>
            </a:endParaRPr>
          </a:p>
          <a:p>
            <a:pPr lvl="1"/>
            <a:r>
              <a:rPr lang="en-US" altLang="zh-CN" sz="2000" dirty="0">
                <a:solidFill>
                  <a:schemeClr val="tx1">
                    <a:lumMod val="75000"/>
                    <a:lumOff val="25000"/>
                  </a:schemeClr>
                </a:solidFill>
              </a:rPr>
              <a:t>r2 B summer 6.4</a:t>
            </a:r>
            <a:endParaRPr lang="zh-CN" altLang="zh-CN" sz="2000" dirty="0">
              <a:solidFill>
                <a:schemeClr val="tx1">
                  <a:lumMod val="75000"/>
                  <a:lumOff val="25000"/>
                </a:schemeClr>
              </a:solidFill>
            </a:endParaRPr>
          </a:p>
          <a:p>
            <a:pPr lvl="1"/>
            <a:r>
              <a:rPr lang="en-US" altLang="zh-CN" sz="2000" dirty="0">
                <a:solidFill>
                  <a:schemeClr val="tx1">
                    <a:lumMod val="75000"/>
                    <a:lumOff val="25000"/>
                  </a:schemeClr>
                </a:solidFill>
              </a:rPr>
              <a:t>r3 A summer 8.6</a:t>
            </a:r>
            <a:endParaRPr lang="zh-CN" altLang="zh-CN" sz="2000" dirty="0">
              <a:solidFill>
                <a:schemeClr val="tx1">
                  <a:lumMod val="75000"/>
                  <a:lumOff val="25000"/>
                </a:schemeClr>
              </a:solidFill>
            </a:endParaRPr>
          </a:p>
          <a:p>
            <a:pPr lvl="1"/>
            <a:r>
              <a:rPr lang="en-US" altLang="zh-CN" sz="2000" dirty="0">
                <a:solidFill>
                  <a:schemeClr val="tx1">
                    <a:lumMod val="75000"/>
                    <a:lumOff val="25000"/>
                  </a:schemeClr>
                </a:solidFill>
              </a:rPr>
              <a:t>r4 A spring 7.2</a:t>
            </a:r>
            <a:endParaRPr lang="zh-CN" altLang="zh-CN" sz="2000" dirty="0">
              <a:solidFill>
                <a:schemeClr val="tx1">
                  <a:lumMod val="75000"/>
                  <a:lumOff val="25000"/>
                </a:schemeClr>
              </a:solidFill>
            </a:endParaRPr>
          </a:p>
          <a:p>
            <a:pPr lvl="1"/>
            <a:r>
              <a:rPr lang="en-US" altLang="zh-CN" sz="2000" dirty="0">
                <a:solidFill>
                  <a:schemeClr val="tx1">
                    <a:lumMod val="75000"/>
                    <a:lumOff val="25000"/>
                  </a:schemeClr>
                </a:solidFill>
              </a:rPr>
              <a:t>r5 B   fall 8.9</a:t>
            </a:r>
          </a:p>
        </p:txBody>
      </p:sp>
      <p:sp>
        <p:nvSpPr>
          <p:cNvPr id="10" name="文本框 27"/>
          <p:cNvSpPr txBox="1"/>
          <p:nvPr/>
        </p:nvSpPr>
        <p:spPr>
          <a:xfrm>
            <a:off x="6401867" y="234392"/>
            <a:ext cx="1433830" cy="299085"/>
          </a:xfrm>
          <a:prstGeom prst="rect">
            <a:avLst/>
          </a:prstGeom>
          <a:noFill/>
        </p:spPr>
        <p:txBody>
          <a:bodyPr wrap="none" rtlCol="0">
            <a:spAutoFit/>
          </a:bodyPr>
          <a:lstStyle/>
          <a:p>
            <a:r>
              <a:rPr lang="zh-CN" altLang="en-US" sz="1350" dirty="0">
                <a:solidFill>
                  <a:prstClr val="white"/>
                </a:solidFill>
              </a:rPr>
              <a:t>第三章 数据类型</a:t>
            </a:r>
          </a:p>
        </p:txBody>
      </p:sp>
    </p:spTree>
    <p:extLst>
      <p:ext uri="{BB962C8B-B14F-4D97-AF65-F5344CB8AC3E}">
        <p14:creationId xmlns:p14="http://schemas.microsoft.com/office/powerpoint/2010/main" val="3308986820"/>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p:nvSpPr>
        <p:spPr>
          <a:xfrm>
            <a:off x="541465" y="781992"/>
            <a:ext cx="2764443"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kumimoji="1" lang="zh-CN" altLang="en-US" sz="2400" dirty="0">
                <a:solidFill>
                  <a:schemeClr val="tx1">
                    <a:lumMod val="75000"/>
                    <a:lumOff val="25000"/>
                  </a:schemeClr>
                </a:solidFill>
              </a:rPr>
              <a:t>列表</a:t>
            </a:r>
          </a:p>
        </p:txBody>
      </p:sp>
      <p:grpSp>
        <p:nvGrpSpPr>
          <p:cNvPr id="22" name="组合 21"/>
          <p:cNvGrpSpPr/>
          <p:nvPr/>
        </p:nvGrpSpPr>
        <p:grpSpPr>
          <a:xfrm>
            <a:off x="-1" y="-2439"/>
            <a:ext cx="9145786" cy="718410"/>
            <a:chOff x="-1" y="190175"/>
            <a:chExt cx="9145786" cy="525795"/>
          </a:xfrm>
        </p:grpSpPr>
        <p:sp>
          <p:nvSpPr>
            <p:cNvPr id="23" name="任意多边形 22"/>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23"/>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 name="任意多边形 24"/>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6" name="文本框 6"/>
          <p:cNvSpPr txBox="1"/>
          <p:nvPr/>
        </p:nvSpPr>
        <p:spPr>
          <a:xfrm>
            <a:off x="452232" y="173917"/>
            <a:ext cx="1874231" cy="415498"/>
          </a:xfrm>
          <a:prstGeom prst="rect">
            <a:avLst/>
          </a:prstGeom>
          <a:noFill/>
        </p:spPr>
        <p:txBody>
          <a:bodyPr wrap="none" rtlCol="0">
            <a:spAutoFit/>
          </a:bodyPr>
          <a:lstStyle/>
          <a:p>
            <a:r>
              <a:rPr lang="en-US" altLang="zh-CN" sz="2100" b="1" spc="225" dirty="0">
                <a:solidFill>
                  <a:prstClr val="white"/>
                </a:solidFill>
              </a:rPr>
              <a:t>2.1</a:t>
            </a:r>
            <a:r>
              <a:rPr lang="zh-CN" altLang="en-US" sz="2100" b="1" spc="225" dirty="0">
                <a:solidFill>
                  <a:prstClr val="white"/>
                </a:solidFill>
              </a:rPr>
              <a:t>新手上路</a:t>
            </a:r>
          </a:p>
        </p:txBody>
      </p:sp>
      <p:sp>
        <p:nvSpPr>
          <p:cNvPr id="27"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8" name="文本框 27"/>
          <p:cNvSpPr txBox="1"/>
          <p:nvPr/>
        </p:nvSpPr>
        <p:spPr>
          <a:xfrm>
            <a:off x="6401867" y="234392"/>
            <a:ext cx="1561646" cy="300082"/>
          </a:xfrm>
          <a:prstGeom prst="rect">
            <a:avLst/>
          </a:prstGeom>
          <a:noFill/>
        </p:spPr>
        <p:txBody>
          <a:bodyPr wrap="none" rtlCol="0">
            <a:spAutoFit/>
          </a:bodyPr>
          <a:lstStyle/>
          <a:p>
            <a:r>
              <a:rPr lang="zh-CN" altLang="en-US" sz="1350" dirty="0">
                <a:solidFill>
                  <a:prstClr val="white"/>
                </a:solidFill>
              </a:rPr>
              <a:t>第二章 </a:t>
            </a:r>
            <a:r>
              <a:rPr lang="en-US" altLang="zh-CN" sz="1350" dirty="0">
                <a:solidFill>
                  <a:prstClr val="white"/>
                </a:solidFill>
              </a:rPr>
              <a:t>R</a:t>
            </a:r>
            <a:r>
              <a:rPr lang="zh-CN" altLang="en-US" sz="1350" dirty="0">
                <a:solidFill>
                  <a:prstClr val="white"/>
                </a:solidFill>
              </a:rPr>
              <a:t>语言入门</a:t>
            </a:r>
          </a:p>
        </p:txBody>
      </p:sp>
      <p:grpSp>
        <p:nvGrpSpPr>
          <p:cNvPr id="29" name="组合 28"/>
          <p:cNvGrpSpPr/>
          <p:nvPr/>
        </p:nvGrpSpPr>
        <p:grpSpPr>
          <a:xfrm>
            <a:off x="-1" y="-2439"/>
            <a:ext cx="9145786" cy="718410"/>
            <a:chOff x="-1" y="190175"/>
            <a:chExt cx="9145786" cy="525795"/>
          </a:xfrm>
        </p:grpSpPr>
        <p:sp>
          <p:nvSpPr>
            <p:cNvPr id="30" name="任意多边形 2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1" name="任意多边形 30"/>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2" name="任意多边形 31"/>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33"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3.2 </a:t>
            </a:r>
            <a:r>
              <a:rPr lang="zh-CN" altLang="en-US" sz="2100" b="1" spc="225" dirty="0">
                <a:solidFill>
                  <a:prstClr val="white"/>
                </a:solidFill>
              </a:rPr>
              <a:t>数据结构</a:t>
            </a:r>
          </a:p>
        </p:txBody>
      </p:sp>
      <p:sp>
        <p:nvSpPr>
          <p:cNvPr id="34"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4" name="TextBox 3"/>
          <p:cNvSpPr txBox="1"/>
          <p:nvPr/>
        </p:nvSpPr>
        <p:spPr>
          <a:xfrm>
            <a:off x="815926" y="1406769"/>
            <a:ext cx="7695028" cy="1323439"/>
          </a:xfrm>
          <a:prstGeom prst="rect">
            <a:avLst/>
          </a:prstGeom>
          <a:noFill/>
        </p:spPr>
        <p:txBody>
          <a:bodyPr wrap="square" rtlCol="0">
            <a:spAutoFit/>
          </a:bodyPr>
          <a:lstStyle/>
          <a:p>
            <a:r>
              <a:rPr lang="en-US" altLang="zh-CN" sz="2000" dirty="0"/>
              <a:t>      </a:t>
            </a:r>
            <a:r>
              <a:rPr lang="en-US" altLang="zh-CN" sz="2000" dirty="0">
                <a:solidFill>
                  <a:schemeClr val="tx1">
                    <a:lumMod val="75000"/>
                    <a:lumOff val="25000"/>
                  </a:schemeClr>
                </a:solidFill>
              </a:rPr>
              <a:t> </a:t>
            </a:r>
            <a:r>
              <a:rPr lang="zh-CN" altLang="zh-CN" sz="2000" dirty="0">
                <a:solidFill>
                  <a:schemeClr val="tx1">
                    <a:lumMod val="75000"/>
                    <a:lumOff val="25000"/>
                  </a:schemeClr>
                </a:solidFill>
              </a:rPr>
              <a:t>列表（</a:t>
            </a:r>
            <a:r>
              <a:rPr lang="en-US" altLang="zh-CN" sz="2000" dirty="0">
                <a:solidFill>
                  <a:schemeClr val="tx1">
                    <a:lumMod val="75000"/>
                    <a:lumOff val="25000"/>
                  </a:schemeClr>
                </a:solidFill>
              </a:rPr>
              <a:t>list</a:t>
            </a:r>
            <a:r>
              <a:rPr lang="zh-CN" altLang="zh-CN" sz="2000" dirty="0">
                <a:solidFill>
                  <a:schemeClr val="tx1">
                    <a:lumMod val="75000"/>
                    <a:lumOff val="25000"/>
                  </a:schemeClr>
                </a:solidFill>
              </a:rPr>
              <a:t>）是</a:t>
            </a:r>
            <a:r>
              <a:rPr lang="en-US" altLang="zh-CN" sz="2000" dirty="0">
                <a:solidFill>
                  <a:schemeClr val="tx1">
                    <a:lumMod val="75000"/>
                    <a:lumOff val="25000"/>
                  </a:schemeClr>
                </a:solidFill>
              </a:rPr>
              <a:t>R</a:t>
            </a:r>
            <a:r>
              <a:rPr lang="zh-CN" altLang="zh-CN" sz="2000" dirty="0">
                <a:solidFill>
                  <a:schemeClr val="tx1">
                    <a:lumMod val="75000"/>
                    <a:lumOff val="25000"/>
                  </a:schemeClr>
                </a:solidFill>
              </a:rPr>
              <a:t>的数据类型中最为复杂的一种。一般来说，列表就是一些对象（或成分，</a:t>
            </a:r>
            <a:r>
              <a:rPr lang="en-US" altLang="zh-CN" sz="2000" dirty="0">
                <a:solidFill>
                  <a:schemeClr val="tx1">
                    <a:lumMod val="75000"/>
                    <a:lumOff val="25000"/>
                  </a:schemeClr>
                </a:solidFill>
              </a:rPr>
              <a:t>component</a:t>
            </a:r>
            <a:r>
              <a:rPr lang="zh-CN" altLang="zh-CN" sz="2000" dirty="0">
                <a:solidFill>
                  <a:schemeClr val="tx1">
                    <a:lumMod val="75000"/>
                    <a:lumOff val="25000"/>
                  </a:schemeClr>
                </a:solidFill>
              </a:rPr>
              <a:t>）的有序集合。列表允许你整合若干（可能无关的）对象到单个对象名下。例如，某个列表中可能是若干向量、矩阵、数据框，甚至其他列表的组合。</a:t>
            </a:r>
          </a:p>
        </p:txBody>
      </p:sp>
      <p:sp>
        <p:nvSpPr>
          <p:cNvPr id="10" name="文本框 27"/>
          <p:cNvSpPr txBox="1"/>
          <p:nvPr/>
        </p:nvSpPr>
        <p:spPr>
          <a:xfrm>
            <a:off x="6401867" y="234392"/>
            <a:ext cx="1433830" cy="299085"/>
          </a:xfrm>
          <a:prstGeom prst="rect">
            <a:avLst/>
          </a:prstGeom>
          <a:noFill/>
        </p:spPr>
        <p:txBody>
          <a:bodyPr wrap="none" rtlCol="0">
            <a:spAutoFit/>
          </a:bodyPr>
          <a:lstStyle/>
          <a:p>
            <a:r>
              <a:rPr lang="zh-CN" altLang="en-US" sz="1350" dirty="0">
                <a:solidFill>
                  <a:prstClr val="white"/>
                </a:solidFill>
              </a:rPr>
              <a:t>第三章 数据类型</a:t>
            </a:r>
          </a:p>
        </p:txBody>
      </p:sp>
    </p:spTree>
    <p:extLst>
      <p:ext uri="{BB962C8B-B14F-4D97-AF65-F5344CB8AC3E}">
        <p14:creationId xmlns:p14="http://schemas.microsoft.com/office/powerpoint/2010/main" val="117652070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p:nvSpPr>
        <p:spPr>
          <a:xfrm>
            <a:off x="541465" y="781992"/>
            <a:ext cx="2764443"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kumimoji="1" lang="zh-CN" altLang="en-US" sz="2400" dirty="0">
                <a:solidFill>
                  <a:schemeClr val="tx1">
                    <a:lumMod val="75000"/>
                    <a:lumOff val="25000"/>
                  </a:schemeClr>
                </a:solidFill>
              </a:rPr>
              <a:t>列表</a:t>
            </a:r>
          </a:p>
        </p:txBody>
      </p:sp>
      <p:grpSp>
        <p:nvGrpSpPr>
          <p:cNvPr id="22" name="组合 21"/>
          <p:cNvGrpSpPr/>
          <p:nvPr/>
        </p:nvGrpSpPr>
        <p:grpSpPr>
          <a:xfrm>
            <a:off x="-1" y="-2439"/>
            <a:ext cx="9145786" cy="718410"/>
            <a:chOff x="-1" y="190175"/>
            <a:chExt cx="9145786" cy="525795"/>
          </a:xfrm>
        </p:grpSpPr>
        <p:sp>
          <p:nvSpPr>
            <p:cNvPr id="23" name="任意多边形 22"/>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23"/>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 name="任意多边形 24"/>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6" name="文本框 6"/>
          <p:cNvSpPr txBox="1"/>
          <p:nvPr/>
        </p:nvSpPr>
        <p:spPr>
          <a:xfrm>
            <a:off x="452232" y="173917"/>
            <a:ext cx="1874231" cy="415498"/>
          </a:xfrm>
          <a:prstGeom prst="rect">
            <a:avLst/>
          </a:prstGeom>
          <a:noFill/>
        </p:spPr>
        <p:txBody>
          <a:bodyPr wrap="none" rtlCol="0">
            <a:spAutoFit/>
          </a:bodyPr>
          <a:lstStyle/>
          <a:p>
            <a:r>
              <a:rPr lang="en-US" altLang="zh-CN" sz="2100" b="1" spc="225" dirty="0">
                <a:solidFill>
                  <a:prstClr val="white"/>
                </a:solidFill>
              </a:rPr>
              <a:t>2.1</a:t>
            </a:r>
            <a:r>
              <a:rPr lang="zh-CN" altLang="en-US" sz="2100" b="1" spc="225" dirty="0">
                <a:solidFill>
                  <a:prstClr val="white"/>
                </a:solidFill>
              </a:rPr>
              <a:t>新手上路</a:t>
            </a:r>
          </a:p>
        </p:txBody>
      </p:sp>
      <p:sp>
        <p:nvSpPr>
          <p:cNvPr id="27"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8" name="文本框 27"/>
          <p:cNvSpPr txBox="1"/>
          <p:nvPr/>
        </p:nvSpPr>
        <p:spPr>
          <a:xfrm>
            <a:off x="6401867" y="234392"/>
            <a:ext cx="1561646" cy="300082"/>
          </a:xfrm>
          <a:prstGeom prst="rect">
            <a:avLst/>
          </a:prstGeom>
          <a:noFill/>
        </p:spPr>
        <p:txBody>
          <a:bodyPr wrap="none" rtlCol="0">
            <a:spAutoFit/>
          </a:bodyPr>
          <a:lstStyle/>
          <a:p>
            <a:r>
              <a:rPr lang="zh-CN" altLang="en-US" sz="1350" dirty="0">
                <a:solidFill>
                  <a:prstClr val="white"/>
                </a:solidFill>
              </a:rPr>
              <a:t>第二章 </a:t>
            </a:r>
            <a:r>
              <a:rPr lang="en-US" altLang="zh-CN" sz="1350" dirty="0">
                <a:solidFill>
                  <a:prstClr val="white"/>
                </a:solidFill>
              </a:rPr>
              <a:t>R</a:t>
            </a:r>
            <a:r>
              <a:rPr lang="zh-CN" altLang="en-US" sz="1350" dirty="0">
                <a:solidFill>
                  <a:prstClr val="white"/>
                </a:solidFill>
              </a:rPr>
              <a:t>语言入门</a:t>
            </a:r>
          </a:p>
        </p:txBody>
      </p:sp>
      <p:grpSp>
        <p:nvGrpSpPr>
          <p:cNvPr id="29" name="组合 28"/>
          <p:cNvGrpSpPr/>
          <p:nvPr/>
        </p:nvGrpSpPr>
        <p:grpSpPr>
          <a:xfrm>
            <a:off x="-1" y="-2439"/>
            <a:ext cx="9145786" cy="718410"/>
            <a:chOff x="-1" y="190175"/>
            <a:chExt cx="9145786" cy="525795"/>
          </a:xfrm>
        </p:grpSpPr>
        <p:sp>
          <p:nvSpPr>
            <p:cNvPr id="30" name="任意多边形 2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1" name="任意多边形 30"/>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2" name="任意多边形 31"/>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33"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3.2 </a:t>
            </a:r>
            <a:r>
              <a:rPr lang="zh-CN" altLang="en-US" sz="2100" b="1" spc="225" dirty="0">
                <a:solidFill>
                  <a:prstClr val="white"/>
                </a:solidFill>
              </a:rPr>
              <a:t>数据结构</a:t>
            </a:r>
          </a:p>
        </p:txBody>
      </p:sp>
      <p:sp>
        <p:nvSpPr>
          <p:cNvPr id="34"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4" name="TextBox 3"/>
          <p:cNvSpPr txBox="1"/>
          <p:nvPr/>
        </p:nvSpPr>
        <p:spPr>
          <a:xfrm>
            <a:off x="815926" y="1406769"/>
            <a:ext cx="7695028" cy="2862322"/>
          </a:xfrm>
          <a:prstGeom prst="rect">
            <a:avLst/>
          </a:prstGeom>
          <a:noFill/>
        </p:spPr>
        <p:txBody>
          <a:bodyPr wrap="square" rtlCol="0">
            <a:spAutoFit/>
          </a:bodyPr>
          <a:lstStyle/>
          <a:p>
            <a:r>
              <a:rPr lang="en-US" altLang="zh-CN" sz="2000" dirty="0">
                <a:solidFill>
                  <a:schemeClr val="tx1">
                    <a:lumMod val="75000"/>
                    <a:lumOff val="25000"/>
                  </a:schemeClr>
                </a:solidFill>
              </a:rPr>
              <a:t>(1)</a:t>
            </a:r>
            <a:r>
              <a:rPr lang="zh-CN" altLang="zh-CN" sz="2000" dirty="0">
                <a:solidFill>
                  <a:schemeClr val="tx1">
                    <a:lumMod val="75000"/>
                    <a:lumOff val="25000"/>
                  </a:schemeClr>
                </a:solidFill>
              </a:rPr>
              <a:t>创建列表：</a:t>
            </a:r>
          </a:p>
          <a:p>
            <a:r>
              <a:rPr lang="en-US" altLang="zh-CN" sz="2000" dirty="0">
                <a:solidFill>
                  <a:schemeClr val="tx1">
                    <a:lumMod val="75000"/>
                    <a:lumOff val="25000"/>
                  </a:schemeClr>
                </a:solidFill>
              </a:rPr>
              <a:t>  </a:t>
            </a:r>
            <a:r>
              <a:rPr lang="en-US" altLang="zh-CN" sz="2000" dirty="0" err="1">
                <a:solidFill>
                  <a:schemeClr val="tx1">
                    <a:lumMod val="75000"/>
                    <a:lumOff val="25000"/>
                  </a:schemeClr>
                </a:solidFill>
              </a:rPr>
              <a:t>mylist</a:t>
            </a:r>
            <a:r>
              <a:rPr lang="en-US" altLang="zh-CN" sz="2000" dirty="0">
                <a:solidFill>
                  <a:schemeClr val="tx1">
                    <a:lumMod val="75000"/>
                    <a:lumOff val="25000"/>
                  </a:schemeClr>
                </a:solidFill>
              </a:rPr>
              <a:t>&lt;-list(object1, object1,</a:t>
            </a:r>
            <a:r>
              <a:rPr lang="zh-CN" altLang="zh-CN" sz="2000" dirty="0">
                <a:solidFill>
                  <a:schemeClr val="tx1">
                    <a:lumMod val="75000"/>
                    <a:lumOff val="25000"/>
                  </a:schemeClr>
                </a:solidFill>
              </a:rPr>
              <a:t>……</a:t>
            </a:r>
            <a:r>
              <a:rPr lang="en-US" altLang="zh-CN" sz="2000" dirty="0">
                <a:solidFill>
                  <a:schemeClr val="tx1">
                    <a:lumMod val="75000"/>
                    <a:lumOff val="25000"/>
                  </a:schemeClr>
                </a:solidFill>
              </a:rPr>
              <a:t>)</a:t>
            </a:r>
            <a:endParaRPr lang="zh-CN" altLang="zh-CN" sz="2000" dirty="0">
              <a:solidFill>
                <a:schemeClr val="tx1">
                  <a:lumMod val="75000"/>
                  <a:lumOff val="25000"/>
                </a:schemeClr>
              </a:solidFill>
            </a:endParaRPr>
          </a:p>
          <a:p>
            <a:r>
              <a:rPr lang="zh-CN" altLang="zh-CN" sz="2000" dirty="0">
                <a:solidFill>
                  <a:schemeClr val="tx1">
                    <a:lumMod val="75000"/>
                    <a:lumOff val="25000"/>
                  </a:schemeClr>
                </a:solidFill>
              </a:rPr>
              <a:t>其中的</a:t>
            </a:r>
            <a:r>
              <a:rPr lang="en-US" altLang="zh-CN" sz="2000" dirty="0" err="1">
                <a:solidFill>
                  <a:schemeClr val="tx1">
                    <a:lumMod val="75000"/>
                    <a:lumOff val="25000"/>
                  </a:schemeClr>
                </a:solidFill>
              </a:rPr>
              <a:t>objecti</a:t>
            </a:r>
            <a:r>
              <a:rPr lang="zh-CN" altLang="zh-CN" sz="2000" dirty="0">
                <a:solidFill>
                  <a:schemeClr val="tx1">
                    <a:lumMod val="75000"/>
                    <a:lumOff val="25000"/>
                  </a:schemeClr>
                </a:solidFill>
              </a:rPr>
              <a:t>可以是目前为止讲到的任何结构类型。</a:t>
            </a:r>
          </a:p>
          <a:p>
            <a:r>
              <a:rPr lang="zh-CN" altLang="zh-CN" sz="2000" dirty="0">
                <a:solidFill>
                  <a:schemeClr val="tx1">
                    <a:lumMod val="75000"/>
                    <a:lumOff val="25000"/>
                  </a:schemeClr>
                </a:solidFill>
              </a:rPr>
              <a:t>【例</a:t>
            </a:r>
            <a:r>
              <a:rPr lang="en-US" altLang="zh-CN" sz="2000" dirty="0">
                <a:solidFill>
                  <a:schemeClr val="tx1">
                    <a:lumMod val="75000"/>
                    <a:lumOff val="25000"/>
                  </a:schemeClr>
                </a:solidFill>
              </a:rPr>
              <a:t>3.4</a:t>
            </a:r>
            <a:r>
              <a:rPr lang="zh-CN" altLang="zh-CN" sz="2000" dirty="0">
                <a:solidFill>
                  <a:schemeClr val="tx1">
                    <a:lumMod val="75000"/>
                    <a:lumOff val="25000"/>
                  </a:schemeClr>
                </a:solidFill>
              </a:rPr>
              <a:t>】构造数据框，并重新命名。</a:t>
            </a:r>
          </a:p>
          <a:p>
            <a:r>
              <a:rPr lang="en-US" altLang="zh-CN" sz="2000" dirty="0">
                <a:solidFill>
                  <a:schemeClr val="tx1">
                    <a:lumMod val="75000"/>
                    <a:lumOff val="25000"/>
                  </a:schemeClr>
                </a:solidFill>
              </a:rPr>
              <a:t>&gt; g&lt;-"my first list"</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 h&lt;-c(26,26,18,29)</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 j&lt;-matrix(1:10,nrow=5)</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 k&lt;-</a:t>
            </a:r>
            <a:r>
              <a:rPr lang="en-US" altLang="zh-CN" sz="2000" dirty="0" err="1">
                <a:solidFill>
                  <a:schemeClr val="tx1">
                    <a:lumMod val="75000"/>
                    <a:lumOff val="25000"/>
                  </a:schemeClr>
                </a:solidFill>
              </a:rPr>
              <a:t>data.frame</a:t>
            </a:r>
            <a:r>
              <a:rPr lang="en-US" altLang="zh-CN" sz="2000" dirty="0">
                <a:solidFill>
                  <a:schemeClr val="tx1">
                    <a:lumMod val="75000"/>
                    <a:lumOff val="25000"/>
                  </a:schemeClr>
                </a:solidFill>
              </a:rPr>
              <a:t>(c(1,2),c(3,4))</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 </a:t>
            </a:r>
            <a:r>
              <a:rPr lang="en-US" altLang="zh-CN" sz="2000" dirty="0" err="1">
                <a:solidFill>
                  <a:schemeClr val="tx1">
                    <a:lumMod val="75000"/>
                    <a:lumOff val="25000"/>
                  </a:schemeClr>
                </a:solidFill>
              </a:rPr>
              <a:t>mylist</a:t>
            </a:r>
            <a:r>
              <a:rPr lang="en-US" altLang="zh-CN" sz="2000" dirty="0">
                <a:solidFill>
                  <a:schemeClr val="tx1">
                    <a:lumMod val="75000"/>
                    <a:lumOff val="25000"/>
                  </a:schemeClr>
                </a:solidFill>
              </a:rPr>
              <a:t>&lt;-list(title=</a:t>
            </a:r>
            <a:r>
              <a:rPr lang="en-US" altLang="zh-CN" sz="2000" dirty="0" err="1">
                <a:solidFill>
                  <a:schemeClr val="tx1">
                    <a:lumMod val="75000"/>
                    <a:lumOff val="25000"/>
                  </a:schemeClr>
                </a:solidFill>
              </a:rPr>
              <a:t>g,ages</a:t>
            </a:r>
            <a:r>
              <a:rPr lang="en-US" altLang="zh-CN" sz="2000" dirty="0">
                <a:solidFill>
                  <a:schemeClr val="tx1">
                    <a:lumMod val="75000"/>
                    <a:lumOff val="25000"/>
                  </a:schemeClr>
                </a:solidFill>
              </a:rPr>
              <a:t>=</a:t>
            </a:r>
            <a:r>
              <a:rPr lang="en-US" altLang="zh-CN" sz="2000" dirty="0" err="1">
                <a:solidFill>
                  <a:schemeClr val="tx1">
                    <a:lumMod val="75000"/>
                    <a:lumOff val="25000"/>
                  </a:schemeClr>
                </a:solidFill>
              </a:rPr>
              <a:t>h,j,k</a:t>
            </a:r>
            <a:r>
              <a:rPr lang="en-US" altLang="zh-CN" sz="2000" dirty="0">
                <a:solidFill>
                  <a:schemeClr val="tx1">
                    <a:lumMod val="75000"/>
                    <a:lumOff val="25000"/>
                  </a:schemeClr>
                </a:solidFill>
              </a:rPr>
              <a:t>)  #</a:t>
            </a:r>
            <a:r>
              <a:rPr lang="zh-CN" altLang="zh-CN" sz="2000" dirty="0">
                <a:solidFill>
                  <a:schemeClr val="tx1">
                    <a:lumMod val="75000"/>
                    <a:lumOff val="25000"/>
                  </a:schemeClr>
                </a:solidFill>
              </a:rPr>
              <a:t>可以为列表中的对象命名</a:t>
            </a:r>
          </a:p>
        </p:txBody>
      </p:sp>
      <p:sp>
        <p:nvSpPr>
          <p:cNvPr id="10" name="文本框 27"/>
          <p:cNvSpPr txBox="1"/>
          <p:nvPr/>
        </p:nvSpPr>
        <p:spPr>
          <a:xfrm>
            <a:off x="6401867" y="234392"/>
            <a:ext cx="1433830" cy="299085"/>
          </a:xfrm>
          <a:prstGeom prst="rect">
            <a:avLst/>
          </a:prstGeom>
          <a:noFill/>
        </p:spPr>
        <p:txBody>
          <a:bodyPr wrap="none" rtlCol="0">
            <a:spAutoFit/>
          </a:bodyPr>
          <a:lstStyle/>
          <a:p>
            <a:r>
              <a:rPr lang="zh-CN" altLang="en-US" sz="1350" dirty="0">
                <a:solidFill>
                  <a:prstClr val="white"/>
                </a:solidFill>
              </a:rPr>
              <a:t>第三章 数据类型</a:t>
            </a:r>
          </a:p>
        </p:txBody>
      </p:sp>
    </p:spTree>
    <p:extLst>
      <p:ext uri="{BB962C8B-B14F-4D97-AF65-F5344CB8AC3E}">
        <p14:creationId xmlns:p14="http://schemas.microsoft.com/office/powerpoint/2010/main" val="159085314"/>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p:nvSpPr>
        <p:spPr>
          <a:xfrm>
            <a:off x="541465" y="781992"/>
            <a:ext cx="2764443"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kumimoji="1" lang="zh-CN" altLang="en-US" sz="2400" dirty="0">
                <a:solidFill>
                  <a:schemeClr val="tx1">
                    <a:lumMod val="75000"/>
                    <a:lumOff val="25000"/>
                  </a:schemeClr>
                </a:solidFill>
              </a:rPr>
              <a:t>列表</a:t>
            </a:r>
          </a:p>
        </p:txBody>
      </p:sp>
      <p:grpSp>
        <p:nvGrpSpPr>
          <p:cNvPr id="22" name="组合 21"/>
          <p:cNvGrpSpPr/>
          <p:nvPr/>
        </p:nvGrpSpPr>
        <p:grpSpPr>
          <a:xfrm>
            <a:off x="-1" y="-2439"/>
            <a:ext cx="9145786" cy="718410"/>
            <a:chOff x="-1" y="190175"/>
            <a:chExt cx="9145786" cy="525795"/>
          </a:xfrm>
        </p:grpSpPr>
        <p:sp>
          <p:nvSpPr>
            <p:cNvPr id="23" name="任意多边形 22"/>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23"/>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 name="任意多边形 24"/>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6" name="文本框 6"/>
          <p:cNvSpPr txBox="1"/>
          <p:nvPr/>
        </p:nvSpPr>
        <p:spPr>
          <a:xfrm>
            <a:off x="452232" y="173917"/>
            <a:ext cx="1874231" cy="415498"/>
          </a:xfrm>
          <a:prstGeom prst="rect">
            <a:avLst/>
          </a:prstGeom>
          <a:noFill/>
        </p:spPr>
        <p:txBody>
          <a:bodyPr wrap="none" rtlCol="0">
            <a:spAutoFit/>
          </a:bodyPr>
          <a:lstStyle/>
          <a:p>
            <a:r>
              <a:rPr lang="en-US" altLang="zh-CN" sz="2100" b="1" spc="225" dirty="0">
                <a:solidFill>
                  <a:prstClr val="white"/>
                </a:solidFill>
              </a:rPr>
              <a:t>2.1</a:t>
            </a:r>
            <a:r>
              <a:rPr lang="zh-CN" altLang="en-US" sz="2100" b="1" spc="225" dirty="0">
                <a:solidFill>
                  <a:prstClr val="white"/>
                </a:solidFill>
              </a:rPr>
              <a:t>新手上路</a:t>
            </a:r>
          </a:p>
        </p:txBody>
      </p:sp>
      <p:sp>
        <p:nvSpPr>
          <p:cNvPr id="27"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8" name="文本框 27"/>
          <p:cNvSpPr txBox="1"/>
          <p:nvPr/>
        </p:nvSpPr>
        <p:spPr>
          <a:xfrm>
            <a:off x="6401867" y="234392"/>
            <a:ext cx="1561646" cy="300082"/>
          </a:xfrm>
          <a:prstGeom prst="rect">
            <a:avLst/>
          </a:prstGeom>
          <a:noFill/>
        </p:spPr>
        <p:txBody>
          <a:bodyPr wrap="none" rtlCol="0">
            <a:spAutoFit/>
          </a:bodyPr>
          <a:lstStyle/>
          <a:p>
            <a:r>
              <a:rPr lang="zh-CN" altLang="en-US" sz="1350" dirty="0">
                <a:solidFill>
                  <a:prstClr val="white"/>
                </a:solidFill>
              </a:rPr>
              <a:t>第二章 </a:t>
            </a:r>
            <a:r>
              <a:rPr lang="en-US" altLang="zh-CN" sz="1350" dirty="0">
                <a:solidFill>
                  <a:prstClr val="white"/>
                </a:solidFill>
              </a:rPr>
              <a:t>R</a:t>
            </a:r>
            <a:r>
              <a:rPr lang="zh-CN" altLang="en-US" sz="1350" dirty="0">
                <a:solidFill>
                  <a:prstClr val="white"/>
                </a:solidFill>
              </a:rPr>
              <a:t>语言入门</a:t>
            </a:r>
          </a:p>
        </p:txBody>
      </p:sp>
      <p:grpSp>
        <p:nvGrpSpPr>
          <p:cNvPr id="29" name="组合 28"/>
          <p:cNvGrpSpPr/>
          <p:nvPr/>
        </p:nvGrpSpPr>
        <p:grpSpPr>
          <a:xfrm>
            <a:off x="-1" y="-2439"/>
            <a:ext cx="9145786" cy="718410"/>
            <a:chOff x="-1" y="190175"/>
            <a:chExt cx="9145786" cy="525795"/>
          </a:xfrm>
        </p:grpSpPr>
        <p:sp>
          <p:nvSpPr>
            <p:cNvPr id="30" name="任意多边形 2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1" name="任意多边形 30"/>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2" name="任意多边形 31"/>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33"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3.2 </a:t>
            </a:r>
            <a:r>
              <a:rPr lang="zh-CN" altLang="en-US" sz="2100" b="1" spc="225" dirty="0">
                <a:solidFill>
                  <a:prstClr val="white"/>
                </a:solidFill>
              </a:rPr>
              <a:t>数据结构</a:t>
            </a:r>
          </a:p>
        </p:txBody>
      </p:sp>
      <p:sp>
        <p:nvSpPr>
          <p:cNvPr id="34"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4" name="TextBox 3"/>
          <p:cNvSpPr txBox="1"/>
          <p:nvPr/>
        </p:nvSpPr>
        <p:spPr>
          <a:xfrm>
            <a:off x="815926" y="1406769"/>
            <a:ext cx="7695028" cy="1938992"/>
          </a:xfrm>
          <a:prstGeom prst="rect">
            <a:avLst/>
          </a:prstGeom>
          <a:noFill/>
        </p:spPr>
        <p:txBody>
          <a:bodyPr wrap="square" rtlCol="0">
            <a:spAutoFit/>
          </a:bodyPr>
          <a:lstStyle/>
          <a:p>
            <a:pPr algn="just"/>
            <a:r>
              <a:rPr lang="en-US" altLang="zh-CN" sz="2000" dirty="0">
                <a:solidFill>
                  <a:schemeClr val="tx1">
                    <a:lumMod val="75000"/>
                    <a:lumOff val="25000"/>
                  </a:schemeClr>
                </a:solidFill>
              </a:rPr>
              <a:t>(2)</a:t>
            </a:r>
            <a:r>
              <a:rPr lang="zh-CN" altLang="zh-CN" sz="2000" dirty="0">
                <a:solidFill>
                  <a:schemeClr val="tx1">
                    <a:lumMod val="75000"/>
                    <a:lumOff val="25000"/>
                  </a:schemeClr>
                </a:solidFill>
              </a:rPr>
              <a:t>访问列表中的元素。</a:t>
            </a:r>
            <a:endParaRPr lang="en-US" altLang="zh-CN" sz="2000" dirty="0">
              <a:solidFill>
                <a:schemeClr val="tx1">
                  <a:lumMod val="75000"/>
                  <a:lumOff val="25000"/>
                </a:schemeClr>
              </a:solidFill>
            </a:endParaRPr>
          </a:p>
          <a:p>
            <a:pPr algn="just"/>
            <a:r>
              <a:rPr lang="en-US" altLang="zh-CN" sz="2000" dirty="0">
                <a:solidFill>
                  <a:schemeClr val="tx1">
                    <a:lumMod val="75000"/>
                    <a:lumOff val="25000"/>
                  </a:schemeClr>
                </a:solidFill>
              </a:rPr>
              <a:t>      </a:t>
            </a:r>
            <a:r>
              <a:rPr lang="en-US" altLang="zh-CN" sz="2000" dirty="0" err="1">
                <a:solidFill>
                  <a:schemeClr val="tx1">
                    <a:lumMod val="75000"/>
                    <a:lumOff val="25000"/>
                  </a:schemeClr>
                </a:solidFill>
              </a:rPr>
              <a:t>mylist</a:t>
            </a:r>
            <a:r>
              <a:rPr lang="en-US" altLang="zh-CN" sz="2000" dirty="0">
                <a:solidFill>
                  <a:schemeClr val="tx1">
                    <a:lumMod val="75000"/>
                    <a:lumOff val="25000"/>
                  </a:schemeClr>
                </a:solidFill>
              </a:rPr>
              <a:t>[[2]]</a:t>
            </a:r>
            <a:r>
              <a:rPr lang="zh-CN" altLang="zh-CN" sz="2000" dirty="0">
                <a:solidFill>
                  <a:schemeClr val="tx1">
                    <a:lumMod val="75000"/>
                    <a:lumOff val="25000"/>
                  </a:schemeClr>
                </a:solidFill>
              </a:rPr>
              <a:t>和</a:t>
            </a:r>
            <a:r>
              <a:rPr lang="en-US" altLang="zh-CN" sz="2000" dirty="0" err="1">
                <a:solidFill>
                  <a:schemeClr val="tx1">
                    <a:lumMod val="75000"/>
                    <a:lumOff val="25000"/>
                  </a:schemeClr>
                </a:solidFill>
              </a:rPr>
              <a:t>mylist</a:t>
            </a:r>
            <a:r>
              <a:rPr lang="en-US" altLang="zh-CN" sz="2000" dirty="0">
                <a:solidFill>
                  <a:schemeClr val="tx1">
                    <a:lumMod val="75000"/>
                    <a:lumOff val="25000"/>
                  </a:schemeClr>
                </a:solidFill>
              </a:rPr>
              <a:t>[["ages"]]</a:t>
            </a:r>
            <a:r>
              <a:rPr lang="zh-CN" altLang="zh-CN" sz="2000" dirty="0">
                <a:solidFill>
                  <a:schemeClr val="tx1">
                    <a:lumMod val="75000"/>
                    <a:lumOff val="25000"/>
                  </a:schemeClr>
                </a:solidFill>
              </a:rPr>
              <a:t>均指那个含有四个元素的向量。由于两个原因，列表成为了</a:t>
            </a:r>
            <a:r>
              <a:rPr lang="en-US" altLang="zh-CN" sz="2000" dirty="0">
                <a:solidFill>
                  <a:schemeClr val="tx1">
                    <a:lumMod val="75000"/>
                    <a:lumOff val="25000"/>
                  </a:schemeClr>
                </a:solidFill>
              </a:rPr>
              <a:t>R</a:t>
            </a:r>
            <a:r>
              <a:rPr lang="zh-CN" altLang="zh-CN" sz="2000" dirty="0">
                <a:solidFill>
                  <a:schemeClr val="tx1">
                    <a:lumMod val="75000"/>
                    <a:lumOff val="25000"/>
                  </a:schemeClr>
                </a:solidFill>
              </a:rPr>
              <a:t>中的重要数据结构。首先，列表允许以一种简单的方式组织和重新调用不相干的信息。其次，许多</a:t>
            </a:r>
            <a:r>
              <a:rPr lang="en-US" altLang="zh-CN" sz="2000" dirty="0">
                <a:solidFill>
                  <a:schemeClr val="tx1">
                    <a:lumMod val="75000"/>
                    <a:lumOff val="25000"/>
                  </a:schemeClr>
                </a:solidFill>
              </a:rPr>
              <a:t>R</a:t>
            </a:r>
            <a:r>
              <a:rPr lang="zh-CN" altLang="zh-CN" sz="2000" dirty="0">
                <a:solidFill>
                  <a:schemeClr val="tx1">
                    <a:lumMod val="75000"/>
                    <a:lumOff val="25000"/>
                  </a:schemeClr>
                </a:solidFill>
              </a:rPr>
              <a:t>函数的运行结果都是以列表的形式返回的。需要取出其中哪些成分由分析人员决定。</a:t>
            </a:r>
          </a:p>
        </p:txBody>
      </p:sp>
      <p:sp>
        <p:nvSpPr>
          <p:cNvPr id="10" name="文本框 27"/>
          <p:cNvSpPr txBox="1"/>
          <p:nvPr/>
        </p:nvSpPr>
        <p:spPr>
          <a:xfrm>
            <a:off x="6401867" y="234392"/>
            <a:ext cx="1433830" cy="299085"/>
          </a:xfrm>
          <a:prstGeom prst="rect">
            <a:avLst/>
          </a:prstGeom>
          <a:noFill/>
        </p:spPr>
        <p:txBody>
          <a:bodyPr wrap="none" rtlCol="0">
            <a:spAutoFit/>
          </a:bodyPr>
          <a:lstStyle/>
          <a:p>
            <a:r>
              <a:rPr lang="zh-CN" altLang="en-US" sz="1350" dirty="0">
                <a:solidFill>
                  <a:prstClr val="white"/>
                </a:solidFill>
              </a:rPr>
              <a:t>第三章 数据类型</a:t>
            </a:r>
          </a:p>
        </p:txBody>
      </p:sp>
    </p:spTree>
    <p:extLst>
      <p:ext uri="{BB962C8B-B14F-4D97-AF65-F5344CB8AC3E}">
        <p14:creationId xmlns:p14="http://schemas.microsoft.com/office/powerpoint/2010/main" val="2155706217"/>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p:nvSpPr>
        <p:spPr>
          <a:xfrm>
            <a:off x="541465" y="781992"/>
            <a:ext cx="2764443"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kumimoji="1" lang="zh-CN" altLang="en-US" sz="2400" dirty="0">
                <a:solidFill>
                  <a:schemeClr val="tx1">
                    <a:lumMod val="75000"/>
                    <a:lumOff val="25000"/>
                  </a:schemeClr>
                </a:solidFill>
              </a:rPr>
              <a:t>因子</a:t>
            </a:r>
          </a:p>
        </p:txBody>
      </p:sp>
      <p:grpSp>
        <p:nvGrpSpPr>
          <p:cNvPr id="22" name="组合 21"/>
          <p:cNvGrpSpPr/>
          <p:nvPr/>
        </p:nvGrpSpPr>
        <p:grpSpPr>
          <a:xfrm>
            <a:off x="-1" y="-2439"/>
            <a:ext cx="9145786" cy="718410"/>
            <a:chOff x="-1" y="190175"/>
            <a:chExt cx="9145786" cy="525795"/>
          </a:xfrm>
        </p:grpSpPr>
        <p:sp>
          <p:nvSpPr>
            <p:cNvPr id="23" name="任意多边形 22"/>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23"/>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 name="任意多边形 24"/>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6" name="文本框 6"/>
          <p:cNvSpPr txBox="1"/>
          <p:nvPr/>
        </p:nvSpPr>
        <p:spPr>
          <a:xfrm>
            <a:off x="452232" y="173917"/>
            <a:ext cx="1874231" cy="415498"/>
          </a:xfrm>
          <a:prstGeom prst="rect">
            <a:avLst/>
          </a:prstGeom>
          <a:noFill/>
        </p:spPr>
        <p:txBody>
          <a:bodyPr wrap="none" rtlCol="0">
            <a:spAutoFit/>
          </a:bodyPr>
          <a:lstStyle/>
          <a:p>
            <a:r>
              <a:rPr lang="en-US" altLang="zh-CN" sz="2100" b="1" spc="225" dirty="0">
                <a:solidFill>
                  <a:prstClr val="white"/>
                </a:solidFill>
              </a:rPr>
              <a:t>2.1</a:t>
            </a:r>
            <a:r>
              <a:rPr lang="zh-CN" altLang="en-US" sz="2100" b="1" spc="225" dirty="0">
                <a:solidFill>
                  <a:prstClr val="white"/>
                </a:solidFill>
              </a:rPr>
              <a:t>新手上路</a:t>
            </a:r>
          </a:p>
        </p:txBody>
      </p:sp>
      <p:sp>
        <p:nvSpPr>
          <p:cNvPr id="27"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8" name="文本框 27"/>
          <p:cNvSpPr txBox="1"/>
          <p:nvPr/>
        </p:nvSpPr>
        <p:spPr>
          <a:xfrm>
            <a:off x="6401867" y="234392"/>
            <a:ext cx="1561646" cy="300082"/>
          </a:xfrm>
          <a:prstGeom prst="rect">
            <a:avLst/>
          </a:prstGeom>
          <a:noFill/>
        </p:spPr>
        <p:txBody>
          <a:bodyPr wrap="none" rtlCol="0">
            <a:spAutoFit/>
          </a:bodyPr>
          <a:lstStyle/>
          <a:p>
            <a:r>
              <a:rPr lang="zh-CN" altLang="en-US" sz="1350" dirty="0">
                <a:solidFill>
                  <a:prstClr val="white"/>
                </a:solidFill>
              </a:rPr>
              <a:t>第二章 </a:t>
            </a:r>
            <a:r>
              <a:rPr lang="en-US" altLang="zh-CN" sz="1350" dirty="0">
                <a:solidFill>
                  <a:prstClr val="white"/>
                </a:solidFill>
              </a:rPr>
              <a:t>R</a:t>
            </a:r>
            <a:r>
              <a:rPr lang="zh-CN" altLang="en-US" sz="1350" dirty="0">
                <a:solidFill>
                  <a:prstClr val="white"/>
                </a:solidFill>
              </a:rPr>
              <a:t>语言入门</a:t>
            </a:r>
          </a:p>
        </p:txBody>
      </p:sp>
      <p:grpSp>
        <p:nvGrpSpPr>
          <p:cNvPr id="29" name="组合 28"/>
          <p:cNvGrpSpPr/>
          <p:nvPr/>
        </p:nvGrpSpPr>
        <p:grpSpPr>
          <a:xfrm>
            <a:off x="-1" y="-2439"/>
            <a:ext cx="9145786" cy="718410"/>
            <a:chOff x="-1" y="190175"/>
            <a:chExt cx="9145786" cy="525795"/>
          </a:xfrm>
        </p:grpSpPr>
        <p:sp>
          <p:nvSpPr>
            <p:cNvPr id="30" name="任意多边形 2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1" name="任意多边形 30"/>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2" name="任意多边形 31"/>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33"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3.2 </a:t>
            </a:r>
            <a:r>
              <a:rPr lang="zh-CN" altLang="en-US" sz="2100" b="1" spc="225" dirty="0">
                <a:solidFill>
                  <a:prstClr val="white"/>
                </a:solidFill>
              </a:rPr>
              <a:t>数据结构</a:t>
            </a:r>
          </a:p>
        </p:txBody>
      </p:sp>
      <p:sp>
        <p:nvSpPr>
          <p:cNvPr id="34"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4" name="TextBox 3"/>
          <p:cNvSpPr txBox="1"/>
          <p:nvPr/>
        </p:nvSpPr>
        <p:spPr>
          <a:xfrm>
            <a:off x="759655" y="1406769"/>
            <a:ext cx="7807570" cy="1323439"/>
          </a:xfrm>
          <a:prstGeom prst="rect">
            <a:avLst/>
          </a:prstGeom>
          <a:noFill/>
        </p:spPr>
        <p:txBody>
          <a:bodyPr wrap="square" rtlCol="0">
            <a:spAutoFit/>
          </a:bodyPr>
          <a:lstStyle/>
          <a:p>
            <a:r>
              <a:rPr lang="en-US" altLang="zh-CN" sz="2000" dirty="0"/>
              <a:t>     </a:t>
            </a:r>
            <a:r>
              <a:rPr lang="en-US" altLang="zh-CN" sz="2000" dirty="0">
                <a:solidFill>
                  <a:schemeClr val="tx1">
                    <a:lumMod val="75000"/>
                    <a:lumOff val="25000"/>
                  </a:schemeClr>
                </a:solidFill>
              </a:rPr>
              <a:t>  </a:t>
            </a:r>
            <a:r>
              <a:rPr lang="zh-CN" altLang="zh-CN" sz="2000" dirty="0">
                <a:solidFill>
                  <a:schemeClr val="tx1">
                    <a:lumMod val="75000"/>
                    <a:lumOff val="25000"/>
                  </a:schemeClr>
                </a:solidFill>
              </a:rPr>
              <a:t>变量可归结为名义型、有序型或连续型变量。名义型变量是没有顺序之分的类别变量。</a:t>
            </a:r>
            <a:r>
              <a:rPr lang="zh-CN" altLang="en-US" sz="2000" dirty="0">
                <a:solidFill>
                  <a:schemeClr val="tx1">
                    <a:lumMod val="75000"/>
                    <a:lumOff val="25000"/>
                  </a:schemeClr>
                </a:solidFill>
              </a:rPr>
              <a:t>下</a:t>
            </a:r>
            <a:r>
              <a:rPr lang="zh-CN" altLang="zh-CN" sz="2000" dirty="0">
                <a:solidFill>
                  <a:schemeClr val="tx1">
                    <a:lumMod val="75000"/>
                    <a:lumOff val="25000"/>
                  </a:schemeClr>
                </a:solidFill>
              </a:rPr>
              <a:t>表中，糖尿病类型</a:t>
            </a:r>
            <a:r>
              <a:rPr lang="en-US" altLang="zh-CN" sz="2000" dirty="0">
                <a:solidFill>
                  <a:schemeClr val="tx1">
                    <a:lumMod val="75000"/>
                    <a:lumOff val="25000"/>
                  </a:schemeClr>
                </a:solidFill>
              </a:rPr>
              <a:t>Diabetes</a:t>
            </a:r>
            <a:r>
              <a:rPr lang="zh-CN" altLang="zh-CN" sz="2000" dirty="0">
                <a:solidFill>
                  <a:schemeClr val="tx1">
                    <a:lumMod val="75000"/>
                    <a:lumOff val="25000"/>
                  </a:schemeClr>
                </a:solidFill>
              </a:rPr>
              <a:t>（</a:t>
            </a:r>
            <a:r>
              <a:rPr lang="en-US" altLang="zh-CN" sz="2000" dirty="0">
                <a:solidFill>
                  <a:schemeClr val="tx1">
                    <a:lumMod val="75000"/>
                    <a:lumOff val="25000"/>
                  </a:schemeClr>
                </a:solidFill>
              </a:rPr>
              <a:t>Type1</a:t>
            </a:r>
            <a:r>
              <a:rPr lang="zh-CN" altLang="zh-CN" sz="2000" dirty="0">
                <a:solidFill>
                  <a:schemeClr val="tx1">
                    <a:lumMod val="75000"/>
                    <a:lumOff val="25000"/>
                  </a:schemeClr>
                </a:solidFill>
              </a:rPr>
              <a:t>、</a:t>
            </a:r>
            <a:r>
              <a:rPr lang="en-US" altLang="zh-CN" sz="2000" dirty="0">
                <a:solidFill>
                  <a:schemeClr val="tx1">
                    <a:lumMod val="75000"/>
                    <a:lumOff val="25000"/>
                  </a:schemeClr>
                </a:solidFill>
              </a:rPr>
              <a:t>Type2</a:t>
            </a:r>
            <a:r>
              <a:rPr lang="zh-CN" altLang="zh-CN" sz="2000" dirty="0">
                <a:solidFill>
                  <a:schemeClr val="tx1">
                    <a:lumMod val="75000"/>
                    <a:lumOff val="25000"/>
                  </a:schemeClr>
                </a:solidFill>
              </a:rPr>
              <a:t>）是名义型变量的一例。即使在数据中</a:t>
            </a:r>
            <a:r>
              <a:rPr lang="en-US" altLang="zh-CN" sz="2000" dirty="0">
                <a:solidFill>
                  <a:schemeClr val="tx1">
                    <a:lumMod val="75000"/>
                    <a:lumOff val="25000"/>
                  </a:schemeClr>
                </a:solidFill>
              </a:rPr>
              <a:t>Type1</a:t>
            </a:r>
            <a:r>
              <a:rPr lang="zh-CN" altLang="zh-CN" sz="2000" dirty="0">
                <a:solidFill>
                  <a:schemeClr val="tx1">
                    <a:lumMod val="75000"/>
                    <a:lumOff val="25000"/>
                  </a:schemeClr>
                </a:solidFill>
              </a:rPr>
              <a:t>编码为</a:t>
            </a:r>
            <a:r>
              <a:rPr lang="en-US" altLang="zh-CN" sz="2000" dirty="0">
                <a:solidFill>
                  <a:schemeClr val="tx1">
                    <a:lumMod val="75000"/>
                    <a:lumOff val="25000"/>
                  </a:schemeClr>
                </a:solidFill>
              </a:rPr>
              <a:t>1</a:t>
            </a:r>
            <a:r>
              <a:rPr lang="zh-CN" altLang="zh-CN" sz="2000" dirty="0">
                <a:solidFill>
                  <a:schemeClr val="tx1">
                    <a:lumMod val="75000"/>
                    <a:lumOff val="25000"/>
                  </a:schemeClr>
                </a:solidFill>
              </a:rPr>
              <a:t>而</a:t>
            </a:r>
            <a:r>
              <a:rPr lang="en-US" altLang="zh-CN" sz="2000" dirty="0">
                <a:solidFill>
                  <a:schemeClr val="tx1">
                    <a:lumMod val="75000"/>
                    <a:lumOff val="25000"/>
                  </a:schemeClr>
                </a:solidFill>
              </a:rPr>
              <a:t>Type2</a:t>
            </a:r>
            <a:r>
              <a:rPr lang="zh-CN" altLang="zh-CN" sz="2000" dirty="0">
                <a:solidFill>
                  <a:schemeClr val="tx1">
                    <a:lumMod val="75000"/>
                    <a:lumOff val="25000"/>
                  </a:schemeClr>
                </a:solidFill>
              </a:rPr>
              <a:t>编码为</a:t>
            </a:r>
            <a:r>
              <a:rPr lang="en-US" altLang="zh-CN" sz="2000" dirty="0">
                <a:solidFill>
                  <a:schemeClr val="tx1">
                    <a:lumMod val="75000"/>
                    <a:lumOff val="25000"/>
                  </a:schemeClr>
                </a:solidFill>
              </a:rPr>
              <a:t>2</a:t>
            </a:r>
            <a:r>
              <a:rPr lang="zh-CN" altLang="zh-CN" sz="2000" dirty="0">
                <a:solidFill>
                  <a:schemeClr val="tx1">
                    <a:lumMod val="75000"/>
                    <a:lumOff val="25000"/>
                  </a:schemeClr>
                </a:solidFill>
              </a:rPr>
              <a:t>，这也并不意味着二者是有序的。</a:t>
            </a:r>
          </a:p>
        </p:txBody>
      </p:sp>
      <p:graphicFrame>
        <p:nvGraphicFramePr>
          <p:cNvPr id="20" name="表格 19"/>
          <p:cNvGraphicFramePr>
            <a:graphicFrameLocks noGrp="1"/>
          </p:cNvGraphicFramePr>
          <p:nvPr/>
        </p:nvGraphicFramePr>
        <p:xfrm>
          <a:off x="688058" y="2965315"/>
          <a:ext cx="7767881" cy="2139710"/>
        </p:xfrm>
        <a:graphic>
          <a:graphicData uri="http://schemas.openxmlformats.org/drawingml/2006/table">
            <a:tbl>
              <a:tblPr firstRow="1" firstCol="1" bandRow="1">
                <a:tableStyleId>{5C22544A-7EE6-4342-B048-85BDC9FD1C3A}</a:tableStyleId>
              </a:tblPr>
              <a:tblGrid>
                <a:gridCol w="1626356">
                  <a:extLst>
                    <a:ext uri="{9D8B030D-6E8A-4147-A177-3AD203B41FA5}">
                      <a16:colId xmlns:a16="http://schemas.microsoft.com/office/drawing/2014/main" val="20000"/>
                    </a:ext>
                  </a:extLst>
                </a:gridCol>
                <a:gridCol w="1842868">
                  <a:extLst>
                    <a:ext uri="{9D8B030D-6E8A-4147-A177-3AD203B41FA5}">
                      <a16:colId xmlns:a16="http://schemas.microsoft.com/office/drawing/2014/main" val="20001"/>
                    </a:ext>
                  </a:extLst>
                </a:gridCol>
                <a:gridCol w="1271323">
                  <a:extLst>
                    <a:ext uri="{9D8B030D-6E8A-4147-A177-3AD203B41FA5}">
                      <a16:colId xmlns:a16="http://schemas.microsoft.com/office/drawing/2014/main" val="20002"/>
                    </a:ext>
                  </a:extLst>
                </a:gridCol>
                <a:gridCol w="1715282">
                  <a:extLst>
                    <a:ext uri="{9D8B030D-6E8A-4147-A177-3AD203B41FA5}">
                      <a16:colId xmlns:a16="http://schemas.microsoft.com/office/drawing/2014/main" val="20003"/>
                    </a:ext>
                  </a:extLst>
                </a:gridCol>
                <a:gridCol w="1312052">
                  <a:extLst>
                    <a:ext uri="{9D8B030D-6E8A-4147-A177-3AD203B41FA5}">
                      <a16:colId xmlns:a16="http://schemas.microsoft.com/office/drawing/2014/main" val="20004"/>
                    </a:ext>
                  </a:extLst>
                </a:gridCol>
              </a:tblGrid>
              <a:tr h="664150">
                <a:tc>
                  <a:txBody>
                    <a:bodyPr/>
                    <a:lstStyle/>
                    <a:p>
                      <a:pPr algn="l">
                        <a:spcAft>
                          <a:spcPts val="0"/>
                        </a:spcAft>
                      </a:pPr>
                      <a:r>
                        <a:rPr lang="zh-CN" sz="1800" kern="0" dirty="0">
                          <a:effectLst/>
                        </a:rPr>
                        <a:t>病人编号</a:t>
                      </a:r>
                      <a:endParaRPr lang="zh-CN" sz="1800" kern="100" dirty="0">
                        <a:effectLst/>
                      </a:endParaRPr>
                    </a:p>
                    <a:p>
                      <a:pPr algn="l">
                        <a:spcAft>
                          <a:spcPts val="0"/>
                        </a:spcAft>
                      </a:pPr>
                      <a:r>
                        <a:rPr lang="zh-CN" sz="1800" kern="0" dirty="0">
                          <a:effectLst/>
                        </a:rPr>
                        <a:t>（</a:t>
                      </a:r>
                      <a:r>
                        <a:rPr lang="en-US" sz="1800" kern="0" dirty="0" err="1">
                          <a:effectLst/>
                        </a:rPr>
                        <a:t>PatientID</a:t>
                      </a:r>
                      <a:r>
                        <a:rPr lang="zh-CN" sz="1800" kern="0" dirty="0">
                          <a:effectLst/>
                        </a:rPr>
                        <a:t>）</a:t>
                      </a:r>
                      <a:endParaRPr lang="zh-CN" sz="1800" kern="100" dirty="0">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zh-CN" sz="1800" kern="0">
                          <a:effectLst/>
                        </a:rPr>
                        <a:t>入院时间</a:t>
                      </a:r>
                      <a:endParaRPr lang="zh-CN" sz="1800" kern="100">
                        <a:effectLst/>
                      </a:endParaRPr>
                    </a:p>
                    <a:p>
                      <a:pPr algn="l">
                        <a:spcAft>
                          <a:spcPts val="0"/>
                        </a:spcAft>
                      </a:pPr>
                      <a:r>
                        <a:rPr lang="zh-CN" sz="1800" kern="0">
                          <a:effectLst/>
                        </a:rPr>
                        <a:t>（</a:t>
                      </a:r>
                      <a:r>
                        <a:rPr lang="en-US" sz="1800" kern="0">
                          <a:effectLst/>
                        </a:rPr>
                        <a:t>AdmDate</a:t>
                      </a:r>
                      <a:r>
                        <a:rPr lang="zh-CN" sz="1800" kern="0">
                          <a:effectLst/>
                        </a:rPr>
                        <a:t>）</a:t>
                      </a:r>
                      <a:endParaRPr lang="zh-CN" sz="1800" kern="100">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zh-CN" sz="1800" kern="0">
                          <a:effectLst/>
                        </a:rPr>
                        <a:t>年龄</a:t>
                      </a:r>
                      <a:endParaRPr lang="zh-CN" sz="1800" kern="100">
                        <a:effectLst/>
                      </a:endParaRPr>
                    </a:p>
                    <a:p>
                      <a:pPr algn="l">
                        <a:spcAft>
                          <a:spcPts val="0"/>
                        </a:spcAft>
                      </a:pPr>
                      <a:r>
                        <a:rPr lang="zh-CN" sz="1800" kern="0">
                          <a:effectLst/>
                        </a:rPr>
                        <a:t>（</a:t>
                      </a:r>
                      <a:r>
                        <a:rPr lang="en-US" sz="1800" kern="0">
                          <a:effectLst/>
                        </a:rPr>
                        <a:t>Age</a:t>
                      </a:r>
                      <a:r>
                        <a:rPr lang="zh-CN" sz="1800" kern="0">
                          <a:effectLst/>
                        </a:rPr>
                        <a:t>）</a:t>
                      </a:r>
                      <a:endParaRPr lang="zh-CN" sz="1800" kern="100">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zh-CN" sz="1800" kern="0">
                          <a:effectLst/>
                        </a:rPr>
                        <a:t>糖尿病类型</a:t>
                      </a:r>
                      <a:endParaRPr lang="zh-CN" sz="1800" kern="100">
                        <a:effectLst/>
                      </a:endParaRPr>
                    </a:p>
                    <a:p>
                      <a:pPr algn="l">
                        <a:spcAft>
                          <a:spcPts val="0"/>
                        </a:spcAft>
                      </a:pPr>
                      <a:r>
                        <a:rPr lang="zh-CN" sz="1800" kern="0">
                          <a:effectLst/>
                        </a:rPr>
                        <a:t>（</a:t>
                      </a:r>
                      <a:r>
                        <a:rPr lang="en-US" sz="1800" kern="0">
                          <a:effectLst/>
                        </a:rPr>
                        <a:t>Diabetes</a:t>
                      </a:r>
                      <a:r>
                        <a:rPr lang="zh-CN" sz="1800" kern="0">
                          <a:effectLst/>
                        </a:rPr>
                        <a:t>）</a:t>
                      </a:r>
                      <a:endParaRPr lang="zh-CN" sz="1800" kern="100">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zh-CN" sz="1800" kern="0">
                          <a:effectLst/>
                        </a:rPr>
                        <a:t>病情</a:t>
                      </a:r>
                      <a:endParaRPr lang="zh-CN" sz="1800" kern="100">
                        <a:effectLst/>
                      </a:endParaRPr>
                    </a:p>
                    <a:p>
                      <a:pPr algn="l">
                        <a:spcAft>
                          <a:spcPts val="0"/>
                        </a:spcAft>
                      </a:pPr>
                      <a:r>
                        <a:rPr lang="zh-CN" sz="1800" kern="0">
                          <a:effectLst/>
                        </a:rPr>
                        <a:t>（</a:t>
                      </a:r>
                      <a:r>
                        <a:rPr lang="en-US" sz="1800" kern="0">
                          <a:effectLst/>
                        </a:rPr>
                        <a:t>Status</a:t>
                      </a:r>
                      <a:r>
                        <a:rPr lang="zh-CN" sz="1800" kern="0">
                          <a:effectLst/>
                        </a:rPr>
                        <a:t>）</a:t>
                      </a:r>
                      <a:endParaRPr lang="zh-CN" sz="1800" kern="100">
                        <a:effectLst/>
                        <a:latin typeface="等线" panose="02010600030101010101" charset="-122"/>
                        <a:cs typeface="Times New Roman" panose="02020603050405020304"/>
                      </a:endParaRPr>
                    </a:p>
                  </a:txBody>
                  <a:tcPr marL="68580" marR="68580" marT="0" marB="0"/>
                </a:tc>
                <a:extLst>
                  <a:ext uri="{0D108BD9-81ED-4DB2-BD59-A6C34878D82A}">
                    <a16:rowId xmlns:a16="http://schemas.microsoft.com/office/drawing/2014/main" val="10000"/>
                  </a:ext>
                </a:extLst>
              </a:tr>
              <a:tr h="368890">
                <a:tc>
                  <a:txBody>
                    <a:bodyPr/>
                    <a:lstStyle/>
                    <a:p>
                      <a:pPr algn="l">
                        <a:spcAft>
                          <a:spcPts val="0"/>
                        </a:spcAft>
                      </a:pPr>
                      <a:r>
                        <a:rPr lang="en-US" sz="1800" kern="0">
                          <a:effectLst/>
                        </a:rPr>
                        <a:t>1</a:t>
                      </a:r>
                      <a:endParaRPr lang="zh-CN" sz="1800" kern="100">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en-US" sz="1800" kern="0">
                          <a:solidFill>
                            <a:schemeClr val="tx1">
                              <a:lumMod val="75000"/>
                              <a:lumOff val="25000"/>
                            </a:schemeClr>
                          </a:solidFill>
                          <a:effectLst/>
                        </a:rPr>
                        <a:t>10/15/2009</a:t>
                      </a:r>
                      <a:endParaRPr lang="en-US" sz="1800" kern="0">
                        <a:solidFill>
                          <a:schemeClr val="tx1">
                            <a:lumMod val="75000"/>
                            <a:lumOff val="25000"/>
                          </a:schemeClr>
                        </a:solidFill>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en-US" sz="1800" kern="0">
                          <a:solidFill>
                            <a:schemeClr val="tx1">
                              <a:lumMod val="75000"/>
                              <a:lumOff val="25000"/>
                            </a:schemeClr>
                          </a:solidFill>
                          <a:effectLst/>
                        </a:rPr>
                        <a:t>25</a:t>
                      </a:r>
                      <a:endParaRPr lang="en-US" sz="1800" kern="0">
                        <a:solidFill>
                          <a:schemeClr val="tx1">
                            <a:lumMod val="75000"/>
                            <a:lumOff val="25000"/>
                          </a:schemeClr>
                        </a:solidFill>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en-US" sz="1800" kern="0">
                          <a:solidFill>
                            <a:schemeClr val="tx1">
                              <a:lumMod val="75000"/>
                              <a:lumOff val="25000"/>
                            </a:schemeClr>
                          </a:solidFill>
                          <a:effectLst/>
                        </a:rPr>
                        <a:t>Type1</a:t>
                      </a:r>
                      <a:endParaRPr lang="en-US" sz="1800" kern="0">
                        <a:solidFill>
                          <a:schemeClr val="tx1">
                            <a:lumMod val="75000"/>
                            <a:lumOff val="25000"/>
                          </a:schemeClr>
                        </a:solidFill>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en-US" sz="1800" kern="0">
                          <a:solidFill>
                            <a:schemeClr val="tx1">
                              <a:lumMod val="75000"/>
                              <a:lumOff val="25000"/>
                            </a:schemeClr>
                          </a:solidFill>
                          <a:effectLst/>
                        </a:rPr>
                        <a:t>Poor</a:t>
                      </a:r>
                      <a:endParaRPr lang="en-US" sz="1800" kern="0">
                        <a:solidFill>
                          <a:schemeClr val="tx1">
                            <a:lumMod val="75000"/>
                            <a:lumOff val="25000"/>
                          </a:schemeClr>
                        </a:solidFill>
                        <a:effectLst/>
                        <a:latin typeface="等线" panose="02010600030101010101" charset="-122"/>
                        <a:cs typeface="Times New Roman" panose="02020603050405020304"/>
                      </a:endParaRPr>
                    </a:p>
                  </a:txBody>
                  <a:tcPr marL="68580" marR="68580" marT="0" marB="0"/>
                </a:tc>
                <a:extLst>
                  <a:ext uri="{0D108BD9-81ED-4DB2-BD59-A6C34878D82A}">
                    <a16:rowId xmlns:a16="http://schemas.microsoft.com/office/drawing/2014/main" val="10001"/>
                  </a:ext>
                </a:extLst>
              </a:tr>
              <a:tr h="368890">
                <a:tc>
                  <a:txBody>
                    <a:bodyPr/>
                    <a:lstStyle/>
                    <a:p>
                      <a:pPr algn="l">
                        <a:spcAft>
                          <a:spcPts val="0"/>
                        </a:spcAft>
                      </a:pPr>
                      <a:r>
                        <a:rPr lang="en-US" sz="1800" kern="0">
                          <a:effectLst/>
                        </a:rPr>
                        <a:t>2</a:t>
                      </a:r>
                      <a:endParaRPr lang="zh-CN" sz="1800" kern="100">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en-US" sz="1800" kern="0">
                          <a:solidFill>
                            <a:schemeClr val="tx1">
                              <a:lumMod val="75000"/>
                              <a:lumOff val="25000"/>
                            </a:schemeClr>
                          </a:solidFill>
                          <a:effectLst/>
                        </a:rPr>
                        <a:t>11/01/2009</a:t>
                      </a:r>
                      <a:endParaRPr lang="en-US" sz="1800" kern="0">
                        <a:solidFill>
                          <a:schemeClr val="tx1">
                            <a:lumMod val="75000"/>
                            <a:lumOff val="25000"/>
                          </a:schemeClr>
                        </a:solidFill>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en-US" sz="1800" kern="0">
                          <a:solidFill>
                            <a:schemeClr val="tx1">
                              <a:lumMod val="75000"/>
                              <a:lumOff val="25000"/>
                            </a:schemeClr>
                          </a:solidFill>
                          <a:effectLst/>
                        </a:rPr>
                        <a:t>34</a:t>
                      </a:r>
                      <a:endParaRPr lang="en-US" sz="1800" kern="0">
                        <a:solidFill>
                          <a:schemeClr val="tx1">
                            <a:lumMod val="75000"/>
                            <a:lumOff val="25000"/>
                          </a:schemeClr>
                        </a:solidFill>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en-US" sz="1800" kern="0">
                          <a:solidFill>
                            <a:schemeClr val="tx1">
                              <a:lumMod val="75000"/>
                              <a:lumOff val="25000"/>
                            </a:schemeClr>
                          </a:solidFill>
                          <a:effectLst/>
                        </a:rPr>
                        <a:t>Type2</a:t>
                      </a:r>
                      <a:endParaRPr lang="en-US" sz="1800" kern="0">
                        <a:solidFill>
                          <a:schemeClr val="tx1">
                            <a:lumMod val="75000"/>
                            <a:lumOff val="25000"/>
                          </a:schemeClr>
                        </a:solidFill>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en-US" sz="1800" kern="0">
                          <a:solidFill>
                            <a:schemeClr val="tx1">
                              <a:lumMod val="75000"/>
                              <a:lumOff val="25000"/>
                            </a:schemeClr>
                          </a:solidFill>
                          <a:effectLst/>
                        </a:rPr>
                        <a:t>Improved</a:t>
                      </a:r>
                      <a:endParaRPr lang="en-US" sz="1800" kern="0">
                        <a:solidFill>
                          <a:schemeClr val="tx1">
                            <a:lumMod val="75000"/>
                            <a:lumOff val="25000"/>
                          </a:schemeClr>
                        </a:solidFill>
                        <a:effectLst/>
                        <a:latin typeface="等线" panose="02010600030101010101" charset="-122"/>
                        <a:cs typeface="Times New Roman" panose="02020603050405020304"/>
                      </a:endParaRPr>
                    </a:p>
                  </a:txBody>
                  <a:tcPr marL="68580" marR="68580" marT="0" marB="0"/>
                </a:tc>
                <a:extLst>
                  <a:ext uri="{0D108BD9-81ED-4DB2-BD59-A6C34878D82A}">
                    <a16:rowId xmlns:a16="http://schemas.microsoft.com/office/drawing/2014/main" val="10002"/>
                  </a:ext>
                </a:extLst>
              </a:tr>
              <a:tr h="368890">
                <a:tc>
                  <a:txBody>
                    <a:bodyPr/>
                    <a:lstStyle/>
                    <a:p>
                      <a:pPr algn="l">
                        <a:spcAft>
                          <a:spcPts val="0"/>
                        </a:spcAft>
                      </a:pPr>
                      <a:r>
                        <a:rPr lang="en-US" sz="1800" kern="0">
                          <a:effectLst/>
                        </a:rPr>
                        <a:t>3</a:t>
                      </a:r>
                      <a:endParaRPr lang="zh-CN" sz="1800" kern="100">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en-US" sz="1800" kern="0">
                          <a:solidFill>
                            <a:schemeClr val="tx1">
                              <a:lumMod val="75000"/>
                              <a:lumOff val="25000"/>
                            </a:schemeClr>
                          </a:solidFill>
                          <a:effectLst/>
                        </a:rPr>
                        <a:t>10/21/2009</a:t>
                      </a:r>
                      <a:endParaRPr lang="en-US" sz="1800" kern="0">
                        <a:solidFill>
                          <a:schemeClr val="tx1">
                            <a:lumMod val="75000"/>
                            <a:lumOff val="25000"/>
                          </a:schemeClr>
                        </a:solidFill>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en-US" sz="1800" kern="0">
                          <a:solidFill>
                            <a:schemeClr val="tx1">
                              <a:lumMod val="75000"/>
                              <a:lumOff val="25000"/>
                            </a:schemeClr>
                          </a:solidFill>
                          <a:effectLst/>
                        </a:rPr>
                        <a:t>28</a:t>
                      </a:r>
                      <a:endParaRPr lang="en-US" sz="1800" kern="0">
                        <a:solidFill>
                          <a:schemeClr val="tx1">
                            <a:lumMod val="75000"/>
                            <a:lumOff val="25000"/>
                          </a:schemeClr>
                        </a:solidFill>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en-US" sz="1800" kern="0">
                          <a:solidFill>
                            <a:schemeClr val="tx1">
                              <a:lumMod val="75000"/>
                              <a:lumOff val="25000"/>
                            </a:schemeClr>
                          </a:solidFill>
                          <a:effectLst/>
                        </a:rPr>
                        <a:t>Type1</a:t>
                      </a:r>
                      <a:endParaRPr lang="en-US" sz="1800" kern="0">
                        <a:solidFill>
                          <a:schemeClr val="tx1">
                            <a:lumMod val="75000"/>
                            <a:lumOff val="25000"/>
                          </a:schemeClr>
                        </a:solidFill>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en-US" sz="1800" kern="0">
                          <a:solidFill>
                            <a:schemeClr val="tx1">
                              <a:lumMod val="75000"/>
                              <a:lumOff val="25000"/>
                            </a:schemeClr>
                          </a:solidFill>
                          <a:effectLst/>
                        </a:rPr>
                        <a:t>Excellent</a:t>
                      </a:r>
                      <a:endParaRPr lang="en-US" sz="1800" kern="0">
                        <a:solidFill>
                          <a:schemeClr val="tx1">
                            <a:lumMod val="75000"/>
                            <a:lumOff val="25000"/>
                          </a:schemeClr>
                        </a:solidFill>
                        <a:effectLst/>
                        <a:latin typeface="等线" panose="02010600030101010101" charset="-122"/>
                        <a:cs typeface="Times New Roman" panose="02020603050405020304"/>
                      </a:endParaRPr>
                    </a:p>
                  </a:txBody>
                  <a:tcPr marL="68580" marR="68580" marT="0" marB="0"/>
                </a:tc>
                <a:extLst>
                  <a:ext uri="{0D108BD9-81ED-4DB2-BD59-A6C34878D82A}">
                    <a16:rowId xmlns:a16="http://schemas.microsoft.com/office/drawing/2014/main" val="10003"/>
                  </a:ext>
                </a:extLst>
              </a:tr>
              <a:tr h="368890">
                <a:tc>
                  <a:txBody>
                    <a:bodyPr/>
                    <a:lstStyle/>
                    <a:p>
                      <a:pPr algn="l">
                        <a:spcAft>
                          <a:spcPts val="0"/>
                        </a:spcAft>
                      </a:pPr>
                      <a:r>
                        <a:rPr lang="en-US" sz="1800" kern="0">
                          <a:effectLst/>
                        </a:rPr>
                        <a:t>4</a:t>
                      </a:r>
                      <a:endParaRPr lang="zh-CN" sz="1800" kern="100">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en-US" sz="1800" kern="0">
                          <a:solidFill>
                            <a:schemeClr val="tx1">
                              <a:lumMod val="75000"/>
                              <a:lumOff val="25000"/>
                            </a:schemeClr>
                          </a:solidFill>
                          <a:effectLst/>
                        </a:rPr>
                        <a:t>10/28/2009</a:t>
                      </a:r>
                      <a:endParaRPr lang="en-US" sz="1800" kern="0">
                        <a:solidFill>
                          <a:schemeClr val="tx1">
                            <a:lumMod val="75000"/>
                            <a:lumOff val="25000"/>
                          </a:schemeClr>
                        </a:solidFill>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en-US" sz="1800" kern="0">
                          <a:solidFill>
                            <a:schemeClr val="tx1">
                              <a:lumMod val="75000"/>
                              <a:lumOff val="25000"/>
                            </a:schemeClr>
                          </a:solidFill>
                          <a:effectLst/>
                        </a:rPr>
                        <a:t>52</a:t>
                      </a:r>
                      <a:endParaRPr lang="en-US" sz="1800" kern="0">
                        <a:solidFill>
                          <a:schemeClr val="tx1">
                            <a:lumMod val="75000"/>
                            <a:lumOff val="25000"/>
                          </a:schemeClr>
                        </a:solidFill>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en-US" sz="1800" kern="0">
                          <a:solidFill>
                            <a:schemeClr val="tx1">
                              <a:lumMod val="75000"/>
                              <a:lumOff val="25000"/>
                            </a:schemeClr>
                          </a:solidFill>
                          <a:effectLst/>
                        </a:rPr>
                        <a:t>Type1</a:t>
                      </a:r>
                      <a:endParaRPr lang="en-US" sz="1800" kern="0">
                        <a:solidFill>
                          <a:schemeClr val="tx1">
                            <a:lumMod val="75000"/>
                            <a:lumOff val="25000"/>
                          </a:schemeClr>
                        </a:solidFill>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en-US" sz="1800" kern="0" dirty="0">
                          <a:solidFill>
                            <a:schemeClr val="tx1">
                              <a:lumMod val="75000"/>
                              <a:lumOff val="25000"/>
                            </a:schemeClr>
                          </a:solidFill>
                          <a:effectLst/>
                        </a:rPr>
                        <a:t>Poor</a:t>
                      </a:r>
                      <a:endParaRPr lang="en-US" sz="1800" kern="0" dirty="0">
                        <a:solidFill>
                          <a:schemeClr val="tx1">
                            <a:lumMod val="75000"/>
                            <a:lumOff val="25000"/>
                          </a:schemeClr>
                        </a:solidFill>
                        <a:effectLst/>
                        <a:latin typeface="等线" panose="02010600030101010101" charset="-122"/>
                        <a:cs typeface="Times New Roman" panose="02020603050405020304"/>
                      </a:endParaRPr>
                    </a:p>
                  </a:txBody>
                  <a:tcPr marL="68580" marR="68580" marT="0" marB="0"/>
                </a:tc>
                <a:extLst>
                  <a:ext uri="{0D108BD9-81ED-4DB2-BD59-A6C34878D82A}">
                    <a16:rowId xmlns:a16="http://schemas.microsoft.com/office/drawing/2014/main" val="10004"/>
                  </a:ext>
                </a:extLst>
              </a:tr>
            </a:tbl>
          </a:graphicData>
        </a:graphic>
      </p:graphicFrame>
      <p:sp>
        <p:nvSpPr>
          <p:cNvPr id="10" name="文本框 27"/>
          <p:cNvSpPr txBox="1"/>
          <p:nvPr/>
        </p:nvSpPr>
        <p:spPr>
          <a:xfrm>
            <a:off x="6401867" y="234392"/>
            <a:ext cx="1433830" cy="299085"/>
          </a:xfrm>
          <a:prstGeom prst="rect">
            <a:avLst/>
          </a:prstGeom>
          <a:noFill/>
        </p:spPr>
        <p:txBody>
          <a:bodyPr wrap="none" rtlCol="0">
            <a:spAutoFit/>
          </a:bodyPr>
          <a:lstStyle/>
          <a:p>
            <a:r>
              <a:rPr lang="zh-CN" altLang="en-US" sz="1350" dirty="0">
                <a:solidFill>
                  <a:prstClr val="white"/>
                </a:solidFill>
              </a:rPr>
              <a:t>第三章 数据类型</a:t>
            </a:r>
          </a:p>
        </p:txBody>
      </p:sp>
    </p:spTree>
    <p:extLst>
      <p:ext uri="{BB962C8B-B14F-4D97-AF65-F5344CB8AC3E}">
        <p14:creationId xmlns:p14="http://schemas.microsoft.com/office/powerpoint/2010/main" val="283318479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p:nvSpPr>
        <p:spPr>
          <a:xfrm>
            <a:off x="541465" y="781992"/>
            <a:ext cx="2764443"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kumimoji="1" lang="zh-CN" altLang="en-US" sz="2400" dirty="0">
                <a:solidFill>
                  <a:schemeClr val="tx1">
                    <a:lumMod val="75000"/>
                    <a:lumOff val="25000"/>
                  </a:schemeClr>
                </a:solidFill>
              </a:rPr>
              <a:t>因子</a:t>
            </a:r>
          </a:p>
        </p:txBody>
      </p:sp>
      <p:grpSp>
        <p:nvGrpSpPr>
          <p:cNvPr id="22" name="组合 21"/>
          <p:cNvGrpSpPr/>
          <p:nvPr/>
        </p:nvGrpSpPr>
        <p:grpSpPr>
          <a:xfrm>
            <a:off x="-1" y="-2439"/>
            <a:ext cx="9145786" cy="718410"/>
            <a:chOff x="-1" y="190175"/>
            <a:chExt cx="9145786" cy="525795"/>
          </a:xfrm>
        </p:grpSpPr>
        <p:sp>
          <p:nvSpPr>
            <p:cNvPr id="23" name="任意多边形 22"/>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23"/>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 name="任意多边形 24"/>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6" name="文本框 6"/>
          <p:cNvSpPr txBox="1"/>
          <p:nvPr/>
        </p:nvSpPr>
        <p:spPr>
          <a:xfrm>
            <a:off x="452232" y="173917"/>
            <a:ext cx="1874231" cy="415498"/>
          </a:xfrm>
          <a:prstGeom prst="rect">
            <a:avLst/>
          </a:prstGeom>
          <a:noFill/>
        </p:spPr>
        <p:txBody>
          <a:bodyPr wrap="none" rtlCol="0">
            <a:spAutoFit/>
          </a:bodyPr>
          <a:lstStyle/>
          <a:p>
            <a:r>
              <a:rPr lang="en-US" altLang="zh-CN" sz="2100" b="1" spc="225" dirty="0">
                <a:solidFill>
                  <a:prstClr val="white"/>
                </a:solidFill>
              </a:rPr>
              <a:t>2.1</a:t>
            </a:r>
            <a:r>
              <a:rPr lang="zh-CN" altLang="en-US" sz="2100" b="1" spc="225" dirty="0">
                <a:solidFill>
                  <a:prstClr val="white"/>
                </a:solidFill>
              </a:rPr>
              <a:t>新手上路</a:t>
            </a:r>
          </a:p>
        </p:txBody>
      </p:sp>
      <p:sp>
        <p:nvSpPr>
          <p:cNvPr id="27"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8" name="文本框 27"/>
          <p:cNvSpPr txBox="1"/>
          <p:nvPr/>
        </p:nvSpPr>
        <p:spPr>
          <a:xfrm>
            <a:off x="6401867" y="234392"/>
            <a:ext cx="1561646" cy="300082"/>
          </a:xfrm>
          <a:prstGeom prst="rect">
            <a:avLst/>
          </a:prstGeom>
          <a:noFill/>
        </p:spPr>
        <p:txBody>
          <a:bodyPr wrap="none" rtlCol="0">
            <a:spAutoFit/>
          </a:bodyPr>
          <a:lstStyle/>
          <a:p>
            <a:r>
              <a:rPr lang="zh-CN" altLang="en-US" sz="1350" dirty="0">
                <a:solidFill>
                  <a:prstClr val="white"/>
                </a:solidFill>
              </a:rPr>
              <a:t>第二章 </a:t>
            </a:r>
            <a:r>
              <a:rPr lang="en-US" altLang="zh-CN" sz="1350" dirty="0">
                <a:solidFill>
                  <a:prstClr val="white"/>
                </a:solidFill>
              </a:rPr>
              <a:t>R</a:t>
            </a:r>
            <a:r>
              <a:rPr lang="zh-CN" altLang="en-US" sz="1350" dirty="0">
                <a:solidFill>
                  <a:prstClr val="white"/>
                </a:solidFill>
              </a:rPr>
              <a:t>语言入门</a:t>
            </a:r>
          </a:p>
        </p:txBody>
      </p:sp>
      <p:grpSp>
        <p:nvGrpSpPr>
          <p:cNvPr id="29" name="组合 28"/>
          <p:cNvGrpSpPr/>
          <p:nvPr/>
        </p:nvGrpSpPr>
        <p:grpSpPr>
          <a:xfrm>
            <a:off x="-1" y="-2439"/>
            <a:ext cx="9145786" cy="718410"/>
            <a:chOff x="-1" y="190175"/>
            <a:chExt cx="9145786" cy="525795"/>
          </a:xfrm>
        </p:grpSpPr>
        <p:sp>
          <p:nvSpPr>
            <p:cNvPr id="30" name="任意多边形 2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1" name="任意多边形 30"/>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2" name="任意多边形 31"/>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33"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3.2 </a:t>
            </a:r>
            <a:r>
              <a:rPr lang="zh-CN" altLang="en-US" sz="2100" b="1" spc="225" dirty="0">
                <a:solidFill>
                  <a:prstClr val="white"/>
                </a:solidFill>
              </a:rPr>
              <a:t>数据结构</a:t>
            </a:r>
          </a:p>
        </p:txBody>
      </p:sp>
      <p:sp>
        <p:nvSpPr>
          <p:cNvPr id="34"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4" name="TextBox 3"/>
          <p:cNvSpPr txBox="1"/>
          <p:nvPr/>
        </p:nvSpPr>
        <p:spPr>
          <a:xfrm>
            <a:off x="759655" y="1406769"/>
            <a:ext cx="7807570" cy="2246769"/>
          </a:xfrm>
          <a:prstGeom prst="rect">
            <a:avLst/>
          </a:prstGeom>
          <a:noFill/>
        </p:spPr>
        <p:txBody>
          <a:bodyPr wrap="square" rtlCol="0">
            <a:spAutoFit/>
          </a:bodyPr>
          <a:lstStyle/>
          <a:p>
            <a:r>
              <a:rPr lang="en-US" altLang="zh-CN" sz="2000" dirty="0"/>
              <a:t>       </a:t>
            </a:r>
            <a:r>
              <a:rPr lang="zh-CN" altLang="zh-CN" sz="2000" dirty="0">
                <a:solidFill>
                  <a:schemeClr val="tx1">
                    <a:lumMod val="75000"/>
                    <a:lumOff val="25000"/>
                  </a:schemeClr>
                </a:solidFill>
              </a:rPr>
              <a:t>有序型变量表示一种顺序关系，而非数量关系。病情</a:t>
            </a:r>
            <a:r>
              <a:rPr lang="en-US" altLang="zh-CN" sz="2000" dirty="0">
                <a:solidFill>
                  <a:schemeClr val="tx1">
                    <a:lumMod val="75000"/>
                    <a:lumOff val="25000"/>
                  </a:schemeClr>
                </a:solidFill>
              </a:rPr>
              <a:t>Status</a:t>
            </a:r>
            <a:r>
              <a:rPr lang="zh-CN" altLang="zh-CN" sz="2000" dirty="0">
                <a:solidFill>
                  <a:schemeClr val="tx1">
                    <a:lumMod val="75000"/>
                    <a:lumOff val="25000"/>
                  </a:schemeClr>
                </a:solidFill>
              </a:rPr>
              <a:t>（</a:t>
            </a:r>
            <a:r>
              <a:rPr lang="en-US" altLang="zh-CN" sz="2000" dirty="0">
                <a:solidFill>
                  <a:schemeClr val="tx1">
                    <a:lumMod val="75000"/>
                    <a:lumOff val="25000"/>
                  </a:schemeClr>
                </a:solidFill>
              </a:rPr>
              <a:t>poor, improved, excellent</a:t>
            </a:r>
            <a:r>
              <a:rPr lang="zh-CN" altLang="zh-CN" sz="2000" dirty="0">
                <a:solidFill>
                  <a:schemeClr val="tx1">
                    <a:lumMod val="75000"/>
                    <a:lumOff val="25000"/>
                  </a:schemeClr>
                </a:solidFill>
              </a:rPr>
              <a:t>）是顺序型变量的典型示例。我们知道，病情为</a:t>
            </a:r>
            <a:r>
              <a:rPr lang="en-US" altLang="zh-CN" sz="2000" dirty="0">
                <a:solidFill>
                  <a:schemeClr val="tx1">
                    <a:lumMod val="75000"/>
                    <a:lumOff val="25000"/>
                  </a:schemeClr>
                </a:solidFill>
              </a:rPr>
              <a:t>poor</a:t>
            </a:r>
            <a:r>
              <a:rPr lang="zh-CN" altLang="zh-CN" sz="2000" dirty="0">
                <a:solidFill>
                  <a:schemeClr val="tx1">
                    <a:lumMod val="75000"/>
                    <a:lumOff val="25000"/>
                  </a:schemeClr>
                </a:solidFill>
              </a:rPr>
              <a:t>（较差）病人的状态不如</a:t>
            </a:r>
            <a:r>
              <a:rPr lang="en-US" altLang="zh-CN" sz="2000" dirty="0">
                <a:solidFill>
                  <a:schemeClr val="tx1">
                    <a:lumMod val="75000"/>
                    <a:lumOff val="25000"/>
                  </a:schemeClr>
                </a:solidFill>
              </a:rPr>
              <a:t>improved</a:t>
            </a:r>
            <a:r>
              <a:rPr lang="zh-CN" altLang="zh-CN" sz="2000" dirty="0">
                <a:solidFill>
                  <a:schemeClr val="tx1">
                    <a:lumMod val="75000"/>
                    <a:lumOff val="25000"/>
                  </a:schemeClr>
                </a:solidFill>
              </a:rPr>
              <a:t>（病情好转）的病人，但并不知道相差多少。</a:t>
            </a:r>
          </a:p>
          <a:p>
            <a:r>
              <a:rPr lang="en-US" altLang="zh-CN" sz="2000" dirty="0">
                <a:solidFill>
                  <a:schemeClr val="tx1">
                    <a:lumMod val="75000"/>
                    <a:lumOff val="25000"/>
                  </a:schemeClr>
                </a:solidFill>
              </a:rPr>
              <a:t>       </a:t>
            </a:r>
            <a:r>
              <a:rPr lang="zh-CN" altLang="zh-CN" sz="2000" dirty="0">
                <a:solidFill>
                  <a:schemeClr val="tx1">
                    <a:lumMod val="75000"/>
                    <a:lumOff val="25000"/>
                  </a:schemeClr>
                </a:solidFill>
              </a:rPr>
              <a:t>类别变量（名义型变量、响应变量）和有序类别（有序型）变量在</a:t>
            </a:r>
            <a:r>
              <a:rPr lang="en-US" altLang="zh-CN" sz="2000" dirty="0">
                <a:solidFill>
                  <a:schemeClr val="tx1">
                    <a:lumMod val="75000"/>
                    <a:lumOff val="25000"/>
                  </a:schemeClr>
                </a:solidFill>
              </a:rPr>
              <a:t>R</a:t>
            </a:r>
            <a:r>
              <a:rPr lang="zh-CN" altLang="zh-CN" sz="2000" dirty="0">
                <a:solidFill>
                  <a:schemeClr val="tx1">
                    <a:lumMod val="75000"/>
                    <a:lumOff val="25000"/>
                  </a:schemeClr>
                </a:solidFill>
              </a:rPr>
              <a:t>中称为因子（</a:t>
            </a:r>
            <a:r>
              <a:rPr lang="en-US" altLang="zh-CN" sz="2000" dirty="0">
                <a:solidFill>
                  <a:schemeClr val="tx1">
                    <a:lumMod val="75000"/>
                    <a:lumOff val="25000"/>
                  </a:schemeClr>
                </a:solidFill>
              </a:rPr>
              <a:t>factor</a:t>
            </a:r>
            <a:r>
              <a:rPr lang="zh-CN" altLang="zh-CN" sz="2000" dirty="0">
                <a:solidFill>
                  <a:schemeClr val="tx1">
                    <a:lumMod val="75000"/>
                    <a:lumOff val="25000"/>
                  </a:schemeClr>
                </a:solidFill>
              </a:rPr>
              <a:t>）。因子在</a:t>
            </a:r>
            <a:r>
              <a:rPr lang="en-US" altLang="zh-CN" sz="2000" dirty="0">
                <a:solidFill>
                  <a:schemeClr val="tx1">
                    <a:lumMod val="75000"/>
                    <a:lumOff val="25000"/>
                  </a:schemeClr>
                </a:solidFill>
              </a:rPr>
              <a:t>R</a:t>
            </a:r>
            <a:r>
              <a:rPr lang="zh-CN" altLang="zh-CN" sz="2000" dirty="0">
                <a:solidFill>
                  <a:schemeClr val="tx1">
                    <a:lumMod val="75000"/>
                    <a:lumOff val="25000"/>
                  </a:schemeClr>
                </a:solidFill>
              </a:rPr>
              <a:t>中非常重要，因为它决定了数据的分析方式以及如何进行视觉呈现。</a:t>
            </a:r>
          </a:p>
        </p:txBody>
      </p:sp>
      <p:sp>
        <p:nvSpPr>
          <p:cNvPr id="10" name="文本框 27"/>
          <p:cNvSpPr txBox="1"/>
          <p:nvPr/>
        </p:nvSpPr>
        <p:spPr>
          <a:xfrm>
            <a:off x="6401867" y="234392"/>
            <a:ext cx="1433830" cy="299085"/>
          </a:xfrm>
          <a:prstGeom prst="rect">
            <a:avLst/>
          </a:prstGeom>
          <a:noFill/>
        </p:spPr>
        <p:txBody>
          <a:bodyPr wrap="none" rtlCol="0">
            <a:spAutoFit/>
          </a:bodyPr>
          <a:lstStyle/>
          <a:p>
            <a:r>
              <a:rPr lang="zh-CN" altLang="en-US" sz="1350" dirty="0">
                <a:solidFill>
                  <a:prstClr val="white"/>
                </a:solidFill>
              </a:rPr>
              <a:t>第三章 数据类型</a:t>
            </a:r>
          </a:p>
        </p:txBody>
      </p:sp>
    </p:spTree>
    <p:extLst>
      <p:ext uri="{BB962C8B-B14F-4D97-AF65-F5344CB8AC3E}">
        <p14:creationId xmlns:p14="http://schemas.microsoft.com/office/powerpoint/2010/main" val="196954105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2985113" cy="415498"/>
          </a:xfrm>
          <a:prstGeom prst="rect">
            <a:avLst/>
          </a:prstGeom>
          <a:noFill/>
        </p:spPr>
        <p:txBody>
          <a:bodyPr wrap="none" rtlCol="0">
            <a:spAutoFit/>
          </a:bodyPr>
          <a:lstStyle/>
          <a:p>
            <a:r>
              <a:rPr lang="en-US" altLang="zh-CN" sz="2100" b="1" spc="225" dirty="0">
                <a:solidFill>
                  <a:prstClr val="white"/>
                </a:solidFill>
              </a:rPr>
              <a:t>1.1</a:t>
            </a:r>
            <a:r>
              <a:rPr lang="zh-CN" altLang="en-US" sz="2100" b="1" spc="225" dirty="0">
                <a:solidFill>
                  <a:prstClr val="white"/>
                </a:solidFill>
              </a:rPr>
              <a:t>为什么学习</a:t>
            </a:r>
            <a:r>
              <a:rPr lang="en-US" altLang="zh-CN" sz="2100" b="1" spc="225" dirty="0">
                <a:solidFill>
                  <a:prstClr val="white"/>
                </a:solidFill>
              </a:rPr>
              <a:t>R</a:t>
            </a:r>
            <a:r>
              <a:rPr lang="zh-CN" altLang="en-US" sz="2100" b="1" spc="225" dirty="0">
                <a:solidFill>
                  <a:prstClr val="white"/>
                </a:solidFill>
              </a:rPr>
              <a:t>语言</a:t>
            </a: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401867" y="234392"/>
            <a:ext cx="1101584" cy="300082"/>
          </a:xfrm>
          <a:prstGeom prst="rect">
            <a:avLst/>
          </a:prstGeom>
          <a:noFill/>
        </p:spPr>
        <p:txBody>
          <a:bodyPr wrap="none" rtlCol="0">
            <a:spAutoFit/>
          </a:bodyPr>
          <a:lstStyle/>
          <a:p>
            <a:r>
              <a:rPr lang="zh-CN" altLang="en-US" sz="1350" dirty="0">
                <a:solidFill>
                  <a:prstClr val="white"/>
                </a:solidFill>
              </a:rPr>
              <a:t>第一章 绪论</a:t>
            </a:r>
          </a:p>
        </p:txBody>
      </p:sp>
      <p:sp>
        <p:nvSpPr>
          <p:cNvPr id="13" name="文本框 12"/>
          <p:cNvSpPr txBox="1"/>
          <p:nvPr/>
        </p:nvSpPr>
        <p:spPr>
          <a:xfrm>
            <a:off x="541465" y="781992"/>
            <a:ext cx="2764443"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en-US" altLang="zh-CN" sz="2400" dirty="0">
                <a:solidFill>
                  <a:schemeClr val="tx1">
                    <a:lumMod val="75000"/>
                    <a:lumOff val="25000"/>
                  </a:schemeClr>
                </a:solidFill>
              </a:rPr>
              <a:t>R</a:t>
            </a:r>
            <a:r>
              <a:rPr lang="zh-CN" altLang="zh-CN" sz="2400" dirty="0">
                <a:solidFill>
                  <a:schemeClr val="tx1">
                    <a:lumMod val="75000"/>
                    <a:lumOff val="25000"/>
                  </a:schemeClr>
                </a:solidFill>
              </a:rPr>
              <a:t>语言主要优势</a:t>
            </a:r>
            <a:endParaRPr kumimoji="1" lang="zh-CN" altLang="zh-CN" sz="2400" dirty="0">
              <a:solidFill>
                <a:schemeClr val="tx1">
                  <a:lumMod val="75000"/>
                  <a:lumOff val="25000"/>
                </a:schemeClr>
              </a:solidFill>
            </a:endParaRPr>
          </a:p>
        </p:txBody>
      </p:sp>
      <p:sp>
        <p:nvSpPr>
          <p:cNvPr id="11" name="矩形 10"/>
          <p:cNvSpPr/>
          <p:nvPr/>
        </p:nvSpPr>
        <p:spPr>
          <a:xfrm>
            <a:off x="1088879" y="1429602"/>
            <a:ext cx="7154789" cy="398780"/>
          </a:xfrm>
          <a:prstGeom prst="rect">
            <a:avLst/>
          </a:prstGeom>
        </p:spPr>
        <p:txBody>
          <a:bodyPr wrap="square">
            <a:spAutoFit/>
          </a:bodyPr>
          <a:lstStyle/>
          <a:p>
            <a:pPr algn="just"/>
            <a:r>
              <a:rPr lang="zh-CN" altLang="zh-CN" sz="2000" dirty="0">
                <a:solidFill>
                  <a:schemeClr val="tx1">
                    <a:lumMod val="75000"/>
                    <a:lumOff val="25000"/>
                  </a:schemeClr>
                </a:solidFill>
              </a:rPr>
              <a:t>（</a:t>
            </a:r>
            <a:r>
              <a:rPr lang="en-US" altLang="zh-CN" sz="2000" dirty="0">
                <a:solidFill>
                  <a:schemeClr val="tx1">
                    <a:lumMod val="75000"/>
                    <a:lumOff val="25000"/>
                  </a:schemeClr>
                </a:solidFill>
              </a:rPr>
              <a:t>3</a:t>
            </a:r>
            <a:r>
              <a:rPr lang="zh-CN" altLang="zh-CN" sz="2000" dirty="0">
                <a:solidFill>
                  <a:schemeClr val="tx1">
                    <a:lumMod val="75000"/>
                    <a:lumOff val="25000"/>
                  </a:schemeClr>
                </a:solidFill>
              </a:rPr>
              <a:t>）算法覆盖广，软件扩展易</a:t>
            </a:r>
          </a:p>
        </p:txBody>
      </p:sp>
      <p:pic>
        <p:nvPicPr>
          <p:cNvPr id="3074" name="图片 114"/>
          <p:cNvPicPr>
            <a:picLocks noChangeAspect="1" noChangeArrowheads="1"/>
          </p:cNvPicPr>
          <p:nvPr/>
        </p:nvPicPr>
        <p:blipFill>
          <a:blip r:embed="rId2">
            <a:extLst>
              <a:ext uri="{28A0092B-C50C-407E-A947-70E740481C1C}">
                <a14:useLocalDpi xmlns:a14="http://schemas.microsoft.com/office/drawing/2010/main" val="0"/>
              </a:ext>
            </a:extLst>
          </a:blip>
          <a:srcRect t="3621" b="2785"/>
          <a:stretch>
            <a:fillRect/>
          </a:stretch>
        </p:blipFill>
        <p:spPr bwMode="auto">
          <a:xfrm>
            <a:off x="1543049" y="2080455"/>
            <a:ext cx="5547067" cy="3628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612984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p:nvSpPr>
        <p:spPr>
          <a:xfrm>
            <a:off x="541465" y="781992"/>
            <a:ext cx="2764443"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kumimoji="1" lang="zh-CN" altLang="en-US" sz="2400" dirty="0">
                <a:solidFill>
                  <a:schemeClr val="tx1">
                    <a:lumMod val="75000"/>
                    <a:lumOff val="25000"/>
                  </a:schemeClr>
                </a:solidFill>
              </a:rPr>
              <a:t>因子</a:t>
            </a:r>
          </a:p>
        </p:txBody>
      </p:sp>
      <p:grpSp>
        <p:nvGrpSpPr>
          <p:cNvPr id="22" name="组合 21"/>
          <p:cNvGrpSpPr/>
          <p:nvPr/>
        </p:nvGrpSpPr>
        <p:grpSpPr>
          <a:xfrm>
            <a:off x="-1" y="-2439"/>
            <a:ext cx="9145786" cy="718410"/>
            <a:chOff x="-1" y="190175"/>
            <a:chExt cx="9145786" cy="525795"/>
          </a:xfrm>
        </p:grpSpPr>
        <p:sp>
          <p:nvSpPr>
            <p:cNvPr id="23" name="任意多边形 22"/>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23"/>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 name="任意多边形 24"/>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6" name="文本框 6"/>
          <p:cNvSpPr txBox="1"/>
          <p:nvPr/>
        </p:nvSpPr>
        <p:spPr>
          <a:xfrm>
            <a:off x="452232" y="173917"/>
            <a:ext cx="1874231" cy="415498"/>
          </a:xfrm>
          <a:prstGeom prst="rect">
            <a:avLst/>
          </a:prstGeom>
          <a:noFill/>
        </p:spPr>
        <p:txBody>
          <a:bodyPr wrap="none" rtlCol="0">
            <a:spAutoFit/>
          </a:bodyPr>
          <a:lstStyle/>
          <a:p>
            <a:r>
              <a:rPr lang="en-US" altLang="zh-CN" sz="2100" b="1" spc="225" dirty="0">
                <a:solidFill>
                  <a:prstClr val="white"/>
                </a:solidFill>
              </a:rPr>
              <a:t>2.1</a:t>
            </a:r>
            <a:r>
              <a:rPr lang="zh-CN" altLang="en-US" sz="2100" b="1" spc="225" dirty="0">
                <a:solidFill>
                  <a:prstClr val="white"/>
                </a:solidFill>
              </a:rPr>
              <a:t>新手上路</a:t>
            </a:r>
          </a:p>
        </p:txBody>
      </p:sp>
      <p:sp>
        <p:nvSpPr>
          <p:cNvPr id="27"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8" name="文本框 27"/>
          <p:cNvSpPr txBox="1"/>
          <p:nvPr/>
        </p:nvSpPr>
        <p:spPr>
          <a:xfrm>
            <a:off x="6401867" y="234392"/>
            <a:ext cx="1561646" cy="300082"/>
          </a:xfrm>
          <a:prstGeom prst="rect">
            <a:avLst/>
          </a:prstGeom>
          <a:noFill/>
        </p:spPr>
        <p:txBody>
          <a:bodyPr wrap="none" rtlCol="0">
            <a:spAutoFit/>
          </a:bodyPr>
          <a:lstStyle/>
          <a:p>
            <a:r>
              <a:rPr lang="zh-CN" altLang="en-US" sz="1350" dirty="0">
                <a:solidFill>
                  <a:prstClr val="white"/>
                </a:solidFill>
              </a:rPr>
              <a:t>第二章 </a:t>
            </a:r>
            <a:r>
              <a:rPr lang="en-US" altLang="zh-CN" sz="1350" dirty="0">
                <a:solidFill>
                  <a:prstClr val="white"/>
                </a:solidFill>
              </a:rPr>
              <a:t>R</a:t>
            </a:r>
            <a:r>
              <a:rPr lang="zh-CN" altLang="en-US" sz="1350" dirty="0">
                <a:solidFill>
                  <a:prstClr val="white"/>
                </a:solidFill>
              </a:rPr>
              <a:t>语言入门</a:t>
            </a:r>
          </a:p>
        </p:txBody>
      </p:sp>
      <p:grpSp>
        <p:nvGrpSpPr>
          <p:cNvPr id="29" name="组合 28"/>
          <p:cNvGrpSpPr/>
          <p:nvPr/>
        </p:nvGrpSpPr>
        <p:grpSpPr>
          <a:xfrm>
            <a:off x="-1" y="-2439"/>
            <a:ext cx="9145786" cy="718410"/>
            <a:chOff x="-1" y="190175"/>
            <a:chExt cx="9145786" cy="525795"/>
          </a:xfrm>
        </p:grpSpPr>
        <p:sp>
          <p:nvSpPr>
            <p:cNvPr id="30" name="任意多边形 2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1" name="任意多边形 30"/>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2" name="任意多边形 31"/>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33"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3.2 </a:t>
            </a:r>
            <a:r>
              <a:rPr lang="zh-CN" altLang="en-US" sz="2100" b="1" spc="225" dirty="0">
                <a:solidFill>
                  <a:prstClr val="white"/>
                </a:solidFill>
              </a:rPr>
              <a:t>数据结构</a:t>
            </a:r>
          </a:p>
        </p:txBody>
      </p:sp>
      <p:sp>
        <p:nvSpPr>
          <p:cNvPr id="34"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4" name="TextBox 3"/>
          <p:cNvSpPr txBox="1"/>
          <p:nvPr/>
        </p:nvSpPr>
        <p:spPr>
          <a:xfrm>
            <a:off x="759655" y="1406769"/>
            <a:ext cx="7807570" cy="2862322"/>
          </a:xfrm>
          <a:prstGeom prst="rect">
            <a:avLst/>
          </a:prstGeom>
          <a:noFill/>
        </p:spPr>
        <p:txBody>
          <a:bodyPr wrap="square" rtlCol="0">
            <a:spAutoFit/>
          </a:bodyPr>
          <a:lstStyle/>
          <a:p>
            <a:pPr algn="just"/>
            <a:r>
              <a:rPr lang="en-US" altLang="zh-CN" sz="2000" dirty="0"/>
              <a:t>      </a:t>
            </a:r>
            <a:r>
              <a:rPr lang="en-US" altLang="zh-CN" sz="2000" dirty="0">
                <a:solidFill>
                  <a:schemeClr val="tx1">
                    <a:lumMod val="75000"/>
                    <a:lumOff val="25000"/>
                  </a:schemeClr>
                </a:solidFill>
              </a:rPr>
              <a:t> </a:t>
            </a:r>
            <a:r>
              <a:rPr lang="zh-CN" altLang="zh-CN" sz="2000" dirty="0">
                <a:solidFill>
                  <a:schemeClr val="tx1">
                    <a:lumMod val="75000"/>
                    <a:lumOff val="25000"/>
                  </a:schemeClr>
                </a:solidFill>
              </a:rPr>
              <a:t>函数</a:t>
            </a:r>
            <a:r>
              <a:rPr lang="en-US" altLang="zh-CN" sz="2000" dirty="0">
                <a:solidFill>
                  <a:schemeClr val="tx1">
                    <a:lumMod val="75000"/>
                    <a:lumOff val="25000"/>
                  </a:schemeClr>
                </a:solidFill>
              </a:rPr>
              <a:t>factor()</a:t>
            </a:r>
            <a:r>
              <a:rPr lang="zh-CN" altLang="zh-CN" sz="2000" dirty="0">
                <a:solidFill>
                  <a:schemeClr val="tx1">
                    <a:lumMod val="75000"/>
                    <a:lumOff val="25000"/>
                  </a:schemeClr>
                </a:solidFill>
              </a:rPr>
              <a:t>以一个整数向量的形式存储类别值，整数的取值范围是</a:t>
            </a:r>
            <a:r>
              <a:rPr lang="en-US" altLang="zh-CN" sz="2000" dirty="0">
                <a:solidFill>
                  <a:schemeClr val="tx1">
                    <a:lumMod val="75000"/>
                    <a:lumOff val="25000"/>
                  </a:schemeClr>
                </a:solidFill>
              </a:rPr>
              <a:t>[2... k ]</a:t>
            </a:r>
            <a:r>
              <a:rPr lang="zh-CN" altLang="zh-CN" sz="2000" dirty="0">
                <a:solidFill>
                  <a:schemeClr val="tx1">
                    <a:lumMod val="75000"/>
                    <a:lumOff val="25000"/>
                  </a:schemeClr>
                </a:solidFill>
              </a:rPr>
              <a:t>（其中</a:t>
            </a:r>
            <a:r>
              <a:rPr lang="en-US" altLang="zh-CN" sz="2000" dirty="0">
                <a:solidFill>
                  <a:schemeClr val="tx1">
                    <a:lumMod val="75000"/>
                    <a:lumOff val="25000"/>
                  </a:schemeClr>
                </a:solidFill>
              </a:rPr>
              <a:t>k </a:t>
            </a:r>
            <a:r>
              <a:rPr lang="zh-CN" altLang="zh-CN" sz="2000" dirty="0">
                <a:solidFill>
                  <a:schemeClr val="tx1">
                    <a:lumMod val="75000"/>
                    <a:lumOff val="25000"/>
                  </a:schemeClr>
                </a:solidFill>
              </a:rPr>
              <a:t>是名义型变量中唯一值的个数），同时一个由字符串（原始值）组成的内部向量将映射到这些整数上。</a:t>
            </a:r>
          </a:p>
          <a:p>
            <a:pPr algn="just"/>
            <a:r>
              <a:rPr lang="zh-CN" altLang="zh-CN" sz="2000" dirty="0">
                <a:solidFill>
                  <a:schemeClr val="tx1">
                    <a:lumMod val="75000"/>
                    <a:lumOff val="25000"/>
                  </a:schemeClr>
                </a:solidFill>
              </a:rPr>
              <a:t>举例来说，假设有向量：</a:t>
            </a:r>
          </a:p>
          <a:p>
            <a:pPr algn="just"/>
            <a:r>
              <a:rPr lang="en-US" altLang="zh-CN" sz="2000" dirty="0">
                <a:solidFill>
                  <a:schemeClr val="tx1">
                    <a:lumMod val="75000"/>
                    <a:lumOff val="25000"/>
                  </a:schemeClr>
                </a:solidFill>
              </a:rPr>
              <a:t>       diabetes&lt;-c(</a:t>
            </a:r>
            <a:r>
              <a:rPr lang="zh-CN" altLang="zh-CN" sz="2000" dirty="0">
                <a:solidFill>
                  <a:schemeClr val="tx1">
                    <a:lumMod val="75000"/>
                    <a:lumOff val="25000"/>
                  </a:schemeClr>
                </a:solidFill>
              </a:rPr>
              <a:t>“</a:t>
            </a:r>
            <a:r>
              <a:rPr lang="en-US" altLang="zh-CN" sz="2000" dirty="0">
                <a:solidFill>
                  <a:schemeClr val="tx1">
                    <a:lumMod val="75000"/>
                    <a:lumOff val="25000"/>
                  </a:schemeClr>
                </a:solidFill>
              </a:rPr>
              <a:t>type1</a:t>
            </a:r>
            <a:r>
              <a:rPr lang="zh-CN" altLang="zh-CN" sz="2000" dirty="0">
                <a:solidFill>
                  <a:schemeClr val="tx1">
                    <a:lumMod val="75000"/>
                    <a:lumOff val="25000"/>
                  </a:schemeClr>
                </a:solidFill>
              </a:rPr>
              <a:t>”</a:t>
            </a:r>
            <a:r>
              <a:rPr lang="en-US" altLang="zh-CN" sz="2000" dirty="0">
                <a:solidFill>
                  <a:schemeClr val="tx1">
                    <a:lumMod val="75000"/>
                    <a:lumOff val="25000"/>
                  </a:schemeClr>
                </a:solidFill>
              </a:rPr>
              <a:t>,</a:t>
            </a:r>
            <a:r>
              <a:rPr lang="zh-CN" altLang="zh-CN" sz="2000" dirty="0">
                <a:solidFill>
                  <a:schemeClr val="tx1">
                    <a:lumMod val="75000"/>
                    <a:lumOff val="25000"/>
                  </a:schemeClr>
                </a:solidFill>
              </a:rPr>
              <a:t>“</a:t>
            </a:r>
            <a:r>
              <a:rPr lang="en-US" altLang="zh-CN" sz="2000" dirty="0">
                <a:solidFill>
                  <a:schemeClr val="tx1">
                    <a:lumMod val="75000"/>
                    <a:lumOff val="25000"/>
                  </a:schemeClr>
                </a:solidFill>
              </a:rPr>
              <a:t>type2</a:t>
            </a:r>
            <a:r>
              <a:rPr lang="zh-CN" altLang="zh-CN" sz="2000" dirty="0">
                <a:solidFill>
                  <a:schemeClr val="tx1">
                    <a:lumMod val="75000"/>
                    <a:lumOff val="25000"/>
                  </a:schemeClr>
                </a:solidFill>
              </a:rPr>
              <a:t>”</a:t>
            </a:r>
            <a:r>
              <a:rPr lang="en-US" altLang="zh-CN" sz="2000" dirty="0">
                <a:solidFill>
                  <a:schemeClr val="tx1">
                    <a:lumMod val="75000"/>
                    <a:lumOff val="25000"/>
                  </a:schemeClr>
                </a:solidFill>
              </a:rPr>
              <a:t>, </a:t>
            </a:r>
            <a:r>
              <a:rPr lang="zh-CN" altLang="zh-CN" sz="2000" dirty="0">
                <a:solidFill>
                  <a:schemeClr val="tx1">
                    <a:lumMod val="75000"/>
                    <a:lumOff val="25000"/>
                  </a:schemeClr>
                </a:solidFill>
              </a:rPr>
              <a:t>“</a:t>
            </a:r>
            <a:r>
              <a:rPr lang="en-US" altLang="zh-CN" sz="2000" dirty="0">
                <a:solidFill>
                  <a:schemeClr val="tx1">
                    <a:lumMod val="75000"/>
                    <a:lumOff val="25000"/>
                  </a:schemeClr>
                </a:solidFill>
              </a:rPr>
              <a:t>type1</a:t>
            </a:r>
            <a:r>
              <a:rPr lang="zh-CN" altLang="zh-CN" sz="2000" dirty="0">
                <a:solidFill>
                  <a:schemeClr val="tx1">
                    <a:lumMod val="75000"/>
                    <a:lumOff val="25000"/>
                  </a:schemeClr>
                </a:solidFill>
              </a:rPr>
              <a:t>”</a:t>
            </a:r>
            <a:r>
              <a:rPr lang="en-US" altLang="zh-CN" sz="2000" dirty="0">
                <a:solidFill>
                  <a:schemeClr val="tx1">
                    <a:lumMod val="75000"/>
                    <a:lumOff val="25000"/>
                  </a:schemeClr>
                </a:solidFill>
              </a:rPr>
              <a:t>, </a:t>
            </a:r>
            <a:r>
              <a:rPr lang="zh-CN" altLang="zh-CN" sz="2000" dirty="0">
                <a:solidFill>
                  <a:schemeClr val="tx1">
                    <a:lumMod val="75000"/>
                    <a:lumOff val="25000"/>
                  </a:schemeClr>
                </a:solidFill>
              </a:rPr>
              <a:t>“</a:t>
            </a:r>
            <a:r>
              <a:rPr lang="en-US" altLang="zh-CN" sz="2000" dirty="0">
                <a:solidFill>
                  <a:schemeClr val="tx1">
                    <a:lumMod val="75000"/>
                    <a:lumOff val="25000"/>
                  </a:schemeClr>
                </a:solidFill>
              </a:rPr>
              <a:t>type1</a:t>
            </a:r>
            <a:r>
              <a:rPr lang="zh-CN" altLang="zh-CN" sz="2000" dirty="0">
                <a:solidFill>
                  <a:schemeClr val="tx1">
                    <a:lumMod val="75000"/>
                    <a:lumOff val="25000"/>
                  </a:schemeClr>
                </a:solidFill>
              </a:rPr>
              <a:t>”</a:t>
            </a:r>
            <a:r>
              <a:rPr lang="en-US" altLang="zh-CN" sz="2000" dirty="0">
                <a:solidFill>
                  <a:schemeClr val="tx1">
                    <a:lumMod val="75000"/>
                    <a:lumOff val="25000"/>
                  </a:schemeClr>
                </a:solidFill>
              </a:rPr>
              <a:t>)</a:t>
            </a:r>
            <a:endParaRPr lang="zh-CN" altLang="zh-CN" sz="2000" dirty="0">
              <a:solidFill>
                <a:schemeClr val="tx1">
                  <a:lumMod val="75000"/>
                  <a:lumOff val="25000"/>
                </a:schemeClr>
              </a:solidFill>
            </a:endParaRPr>
          </a:p>
          <a:p>
            <a:pPr algn="just"/>
            <a:r>
              <a:rPr lang="zh-CN" altLang="zh-CN" sz="2000" dirty="0">
                <a:solidFill>
                  <a:schemeClr val="tx1">
                    <a:lumMod val="75000"/>
                    <a:lumOff val="25000"/>
                  </a:schemeClr>
                </a:solidFill>
              </a:rPr>
              <a:t>语句</a:t>
            </a:r>
            <a:r>
              <a:rPr lang="en-US" altLang="zh-CN" sz="2000" dirty="0">
                <a:solidFill>
                  <a:schemeClr val="tx1">
                    <a:lumMod val="75000"/>
                    <a:lumOff val="25000"/>
                  </a:schemeClr>
                </a:solidFill>
              </a:rPr>
              <a:t>diabetes &lt;- factor(diabetes)</a:t>
            </a:r>
            <a:r>
              <a:rPr lang="zh-CN" altLang="zh-CN" sz="2000" dirty="0">
                <a:solidFill>
                  <a:schemeClr val="tx1">
                    <a:lumMod val="75000"/>
                    <a:lumOff val="25000"/>
                  </a:schemeClr>
                </a:solidFill>
              </a:rPr>
              <a:t>将此向量存储为</a:t>
            </a:r>
            <a:r>
              <a:rPr lang="en-US" altLang="zh-CN" sz="2000" dirty="0">
                <a:solidFill>
                  <a:schemeClr val="tx1">
                    <a:lumMod val="75000"/>
                    <a:lumOff val="25000"/>
                  </a:schemeClr>
                </a:solidFill>
              </a:rPr>
              <a:t>(1, 2, 1, 1)</a:t>
            </a:r>
            <a:r>
              <a:rPr lang="zh-CN" altLang="zh-CN" sz="2000" dirty="0">
                <a:solidFill>
                  <a:schemeClr val="tx1">
                    <a:lumMod val="75000"/>
                    <a:lumOff val="25000"/>
                  </a:schemeClr>
                </a:solidFill>
              </a:rPr>
              <a:t>，并在内部将其关联为</a:t>
            </a:r>
            <a:r>
              <a:rPr lang="en-US" altLang="zh-CN" sz="2000" dirty="0">
                <a:solidFill>
                  <a:schemeClr val="tx1">
                    <a:lumMod val="75000"/>
                    <a:lumOff val="25000"/>
                  </a:schemeClr>
                </a:solidFill>
              </a:rPr>
              <a:t>1=Type1</a:t>
            </a:r>
            <a:r>
              <a:rPr lang="zh-CN" altLang="zh-CN" sz="2000" dirty="0">
                <a:solidFill>
                  <a:schemeClr val="tx1">
                    <a:lumMod val="75000"/>
                    <a:lumOff val="25000"/>
                  </a:schemeClr>
                </a:solidFill>
              </a:rPr>
              <a:t>和</a:t>
            </a:r>
            <a:r>
              <a:rPr lang="en-US" altLang="zh-CN" sz="2000" dirty="0">
                <a:solidFill>
                  <a:schemeClr val="tx1">
                    <a:lumMod val="75000"/>
                    <a:lumOff val="25000"/>
                  </a:schemeClr>
                </a:solidFill>
              </a:rPr>
              <a:t>2=Type2</a:t>
            </a:r>
            <a:r>
              <a:rPr lang="zh-CN" altLang="zh-CN" sz="2000" dirty="0">
                <a:solidFill>
                  <a:schemeClr val="tx1">
                    <a:lumMod val="75000"/>
                    <a:lumOff val="25000"/>
                  </a:schemeClr>
                </a:solidFill>
              </a:rPr>
              <a:t>（具体赋值根据字母顺序而定）。针对向量</a:t>
            </a:r>
            <a:r>
              <a:rPr lang="en-US" altLang="zh-CN" sz="2000" dirty="0">
                <a:solidFill>
                  <a:schemeClr val="tx1">
                    <a:lumMod val="75000"/>
                    <a:lumOff val="25000"/>
                  </a:schemeClr>
                </a:solidFill>
              </a:rPr>
              <a:t>diabetes</a:t>
            </a:r>
            <a:r>
              <a:rPr lang="zh-CN" altLang="zh-CN" sz="2000" dirty="0">
                <a:solidFill>
                  <a:schemeClr val="tx1">
                    <a:lumMod val="75000"/>
                    <a:lumOff val="25000"/>
                  </a:schemeClr>
                </a:solidFill>
              </a:rPr>
              <a:t>进行的任何分析都会将其作为名义型变量对待，并自动选择适合这一测量尺度的统计方法。</a:t>
            </a:r>
          </a:p>
        </p:txBody>
      </p:sp>
      <p:sp>
        <p:nvSpPr>
          <p:cNvPr id="10" name="文本框 27"/>
          <p:cNvSpPr txBox="1"/>
          <p:nvPr/>
        </p:nvSpPr>
        <p:spPr>
          <a:xfrm>
            <a:off x="6401867" y="234392"/>
            <a:ext cx="1433830" cy="299085"/>
          </a:xfrm>
          <a:prstGeom prst="rect">
            <a:avLst/>
          </a:prstGeom>
          <a:noFill/>
        </p:spPr>
        <p:txBody>
          <a:bodyPr wrap="none" rtlCol="0">
            <a:spAutoFit/>
          </a:bodyPr>
          <a:lstStyle/>
          <a:p>
            <a:r>
              <a:rPr lang="zh-CN" altLang="en-US" sz="1350" dirty="0">
                <a:solidFill>
                  <a:prstClr val="white"/>
                </a:solidFill>
              </a:rPr>
              <a:t>第三章 数据类型</a:t>
            </a:r>
          </a:p>
        </p:txBody>
      </p:sp>
    </p:spTree>
    <p:extLst>
      <p:ext uri="{BB962C8B-B14F-4D97-AF65-F5344CB8AC3E}">
        <p14:creationId xmlns:p14="http://schemas.microsoft.com/office/powerpoint/2010/main" val="2606337108"/>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p:nvSpPr>
        <p:spPr>
          <a:xfrm>
            <a:off x="541465" y="781992"/>
            <a:ext cx="2764443"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kumimoji="1" lang="zh-CN" altLang="en-US" sz="2400" dirty="0">
                <a:solidFill>
                  <a:schemeClr val="tx1">
                    <a:lumMod val="75000"/>
                    <a:lumOff val="25000"/>
                  </a:schemeClr>
                </a:solidFill>
              </a:rPr>
              <a:t>因子</a:t>
            </a:r>
          </a:p>
        </p:txBody>
      </p:sp>
      <p:grpSp>
        <p:nvGrpSpPr>
          <p:cNvPr id="22" name="组合 21"/>
          <p:cNvGrpSpPr/>
          <p:nvPr/>
        </p:nvGrpSpPr>
        <p:grpSpPr>
          <a:xfrm>
            <a:off x="-1" y="-2439"/>
            <a:ext cx="9145786" cy="718410"/>
            <a:chOff x="-1" y="190175"/>
            <a:chExt cx="9145786" cy="525795"/>
          </a:xfrm>
        </p:grpSpPr>
        <p:sp>
          <p:nvSpPr>
            <p:cNvPr id="23" name="任意多边形 22"/>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23"/>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 name="任意多边形 24"/>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6" name="文本框 6"/>
          <p:cNvSpPr txBox="1"/>
          <p:nvPr/>
        </p:nvSpPr>
        <p:spPr>
          <a:xfrm>
            <a:off x="452232" y="173917"/>
            <a:ext cx="1874231" cy="415498"/>
          </a:xfrm>
          <a:prstGeom prst="rect">
            <a:avLst/>
          </a:prstGeom>
          <a:noFill/>
        </p:spPr>
        <p:txBody>
          <a:bodyPr wrap="none" rtlCol="0">
            <a:spAutoFit/>
          </a:bodyPr>
          <a:lstStyle/>
          <a:p>
            <a:r>
              <a:rPr lang="en-US" altLang="zh-CN" sz="2100" b="1" spc="225" dirty="0">
                <a:solidFill>
                  <a:prstClr val="white"/>
                </a:solidFill>
              </a:rPr>
              <a:t>2.1</a:t>
            </a:r>
            <a:r>
              <a:rPr lang="zh-CN" altLang="en-US" sz="2100" b="1" spc="225" dirty="0">
                <a:solidFill>
                  <a:prstClr val="white"/>
                </a:solidFill>
              </a:rPr>
              <a:t>新手上路</a:t>
            </a:r>
          </a:p>
        </p:txBody>
      </p:sp>
      <p:sp>
        <p:nvSpPr>
          <p:cNvPr id="27"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8" name="文本框 27"/>
          <p:cNvSpPr txBox="1"/>
          <p:nvPr/>
        </p:nvSpPr>
        <p:spPr>
          <a:xfrm>
            <a:off x="6401867" y="234392"/>
            <a:ext cx="1561646" cy="300082"/>
          </a:xfrm>
          <a:prstGeom prst="rect">
            <a:avLst/>
          </a:prstGeom>
          <a:noFill/>
        </p:spPr>
        <p:txBody>
          <a:bodyPr wrap="none" rtlCol="0">
            <a:spAutoFit/>
          </a:bodyPr>
          <a:lstStyle/>
          <a:p>
            <a:r>
              <a:rPr lang="zh-CN" altLang="en-US" sz="1350" dirty="0">
                <a:solidFill>
                  <a:prstClr val="white"/>
                </a:solidFill>
              </a:rPr>
              <a:t>第二章 </a:t>
            </a:r>
            <a:r>
              <a:rPr lang="en-US" altLang="zh-CN" sz="1350" dirty="0">
                <a:solidFill>
                  <a:prstClr val="white"/>
                </a:solidFill>
              </a:rPr>
              <a:t>R</a:t>
            </a:r>
            <a:r>
              <a:rPr lang="zh-CN" altLang="en-US" sz="1350" dirty="0">
                <a:solidFill>
                  <a:prstClr val="white"/>
                </a:solidFill>
              </a:rPr>
              <a:t>语言入门</a:t>
            </a:r>
          </a:p>
        </p:txBody>
      </p:sp>
      <p:grpSp>
        <p:nvGrpSpPr>
          <p:cNvPr id="29" name="组合 28"/>
          <p:cNvGrpSpPr/>
          <p:nvPr/>
        </p:nvGrpSpPr>
        <p:grpSpPr>
          <a:xfrm>
            <a:off x="-1" y="-2439"/>
            <a:ext cx="9145786" cy="718410"/>
            <a:chOff x="-1" y="190175"/>
            <a:chExt cx="9145786" cy="525795"/>
          </a:xfrm>
        </p:grpSpPr>
        <p:sp>
          <p:nvSpPr>
            <p:cNvPr id="30" name="任意多边形 2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1" name="任意多边形 30"/>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2" name="任意多边形 31"/>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33"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3.2 </a:t>
            </a:r>
            <a:r>
              <a:rPr lang="zh-CN" altLang="en-US" sz="2100" b="1" spc="225" dirty="0">
                <a:solidFill>
                  <a:prstClr val="white"/>
                </a:solidFill>
              </a:rPr>
              <a:t>数据结构</a:t>
            </a:r>
          </a:p>
        </p:txBody>
      </p:sp>
      <p:sp>
        <p:nvSpPr>
          <p:cNvPr id="34"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4" name="TextBox 3"/>
          <p:cNvSpPr txBox="1"/>
          <p:nvPr/>
        </p:nvSpPr>
        <p:spPr>
          <a:xfrm>
            <a:off x="759655" y="1406769"/>
            <a:ext cx="7807570" cy="2246769"/>
          </a:xfrm>
          <a:prstGeom prst="rect">
            <a:avLst/>
          </a:prstGeom>
          <a:noFill/>
        </p:spPr>
        <p:txBody>
          <a:bodyPr wrap="square" rtlCol="0">
            <a:spAutoFit/>
          </a:bodyPr>
          <a:lstStyle/>
          <a:p>
            <a:r>
              <a:rPr lang="en-US" altLang="zh-CN" sz="2000" dirty="0"/>
              <a:t>      </a:t>
            </a:r>
            <a:r>
              <a:rPr lang="zh-CN" altLang="zh-CN" sz="2000" dirty="0">
                <a:solidFill>
                  <a:schemeClr val="tx1">
                    <a:lumMod val="75000"/>
                    <a:lumOff val="25000"/>
                  </a:schemeClr>
                </a:solidFill>
              </a:rPr>
              <a:t>要表示有序型变量，需要为函数</a:t>
            </a:r>
            <a:r>
              <a:rPr lang="en-US" altLang="zh-CN" sz="2000" dirty="0">
                <a:solidFill>
                  <a:schemeClr val="tx1">
                    <a:lumMod val="75000"/>
                    <a:lumOff val="25000"/>
                  </a:schemeClr>
                </a:solidFill>
              </a:rPr>
              <a:t>factor()</a:t>
            </a:r>
            <a:r>
              <a:rPr lang="zh-CN" altLang="zh-CN" sz="2000" dirty="0">
                <a:solidFill>
                  <a:schemeClr val="tx1">
                    <a:lumMod val="75000"/>
                    <a:lumOff val="25000"/>
                  </a:schemeClr>
                </a:solidFill>
              </a:rPr>
              <a:t>指定参数</a:t>
            </a:r>
            <a:r>
              <a:rPr lang="en-US" altLang="zh-CN" sz="2000" dirty="0">
                <a:solidFill>
                  <a:schemeClr val="tx1">
                    <a:lumMod val="75000"/>
                    <a:lumOff val="25000"/>
                  </a:schemeClr>
                </a:solidFill>
              </a:rPr>
              <a:t>ordered=TRUE</a:t>
            </a:r>
            <a:r>
              <a:rPr lang="zh-CN" altLang="zh-CN" sz="2000" dirty="0">
                <a:solidFill>
                  <a:schemeClr val="tx1">
                    <a:lumMod val="75000"/>
                    <a:lumOff val="25000"/>
                  </a:schemeClr>
                </a:solidFill>
              </a:rPr>
              <a:t>。给定向量：</a:t>
            </a:r>
          </a:p>
          <a:p>
            <a:r>
              <a:rPr lang="en-US" altLang="zh-CN" sz="2000" dirty="0">
                <a:solidFill>
                  <a:schemeClr val="tx1">
                    <a:lumMod val="75000"/>
                    <a:lumOff val="25000"/>
                  </a:schemeClr>
                </a:solidFill>
              </a:rPr>
              <a:t>      status&lt;-c(</a:t>
            </a:r>
            <a:r>
              <a:rPr lang="zh-CN" altLang="zh-CN" sz="2000" dirty="0">
                <a:solidFill>
                  <a:schemeClr val="tx1">
                    <a:lumMod val="75000"/>
                    <a:lumOff val="25000"/>
                  </a:schemeClr>
                </a:solidFill>
              </a:rPr>
              <a:t>“</a:t>
            </a:r>
            <a:r>
              <a:rPr lang="en-US" altLang="zh-CN" sz="2000" dirty="0">
                <a:solidFill>
                  <a:schemeClr val="tx1">
                    <a:lumMod val="75000"/>
                    <a:lumOff val="25000"/>
                  </a:schemeClr>
                </a:solidFill>
              </a:rPr>
              <a:t>Poor</a:t>
            </a:r>
            <a:r>
              <a:rPr lang="zh-CN" altLang="zh-CN" sz="2000" dirty="0">
                <a:solidFill>
                  <a:schemeClr val="tx1">
                    <a:lumMod val="75000"/>
                    <a:lumOff val="25000"/>
                  </a:schemeClr>
                </a:solidFill>
              </a:rPr>
              <a:t>”</a:t>
            </a:r>
            <a:r>
              <a:rPr lang="en-US" altLang="zh-CN" sz="2000" dirty="0">
                <a:solidFill>
                  <a:schemeClr val="tx1">
                    <a:lumMod val="75000"/>
                    <a:lumOff val="25000"/>
                  </a:schemeClr>
                </a:solidFill>
              </a:rPr>
              <a:t>, </a:t>
            </a:r>
            <a:r>
              <a:rPr lang="zh-CN" altLang="zh-CN" sz="2000" dirty="0">
                <a:solidFill>
                  <a:schemeClr val="tx1">
                    <a:lumMod val="75000"/>
                    <a:lumOff val="25000"/>
                  </a:schemeClr>
                </a:solidFill>
              </a:rPr>
              <a:t>“</a:t>
            </a:r>
            <a:r>
              <a:rPr lang="en-US" altLang="zh-CN" sz="2000" dirty="0">
                <a:solidFill>
                  <a:schemeClr val="tx1">
                    <a:lumMod val="75000"/>
                    <a:lumOff val="25000"/>
                  </a:schemeClr>
                </a:solidFill>
              </a:rPr>
              <a:t>Improved</a:t>
            </a:r>
            <a:r>
              <a:rPr lang="zh-CN" altLang="zh-CN" sz="2000" dirty="0">
                <a:solidFill>
                  <a:schemeClr val="tx1">
                    <a:lumMod val="75000"/>
                    <a:lumOff val="25000"/>
                  </a:schemeClr>
                </a:solidFill>
              </a:rPr>
              <a:t>”</a:t>
            </a:r>
            <a:r>
              <a:rPr lang="en-US" altLang="zh-CN" sz="2000" dirty="0">
                <a:solidFill>
                  <a:schemeClr val="tx1">
                    <a:lumMod val="75000"/>
                    <a:lumOff val="25000"/>
                  </a:schemeClr>
                </a:solidFill>
              </a:rPr>
              <a:t>, </a:t>
            </a:r>
            <a:r>
              <a:rPr lang="zh-CN" altLang="zh-CN" sz="2000" dirty="0">
                <a:solidFill>
                  <a:schemeClr val="tx1">
                    <a:lumMod val="75000"/>
                    <a:lumOff val="25000"/>
                  </a:schemeClr>
                </a:solidFill>
              </a:rPr>
              <a:t>“</a:t>
            </a:r>
            <a:r>
              <a:rPr lang="en-US" altLang="zh-CN" sz="2000" dirty="0">
                <a:solidFill>
                  <a:schemeClr val="tx1">
                    <a:lumMod val="75000"/>
                    <a:lumOff val="25000"/>
                  </a:schemeClr>
                </a:solidFill>
              </a:rPr>
              <a:t>Excellent</a:t>
            </a:r>
            <a:r>
              <a:rPr lang="zh-CN" altLang="zh-CN" sz="2000" dirty="0">
                <a:solidFill>
                  <a:schemeClr val="tx1">
                    <a:lumMod val="75000"/>
                    <a:lumOff val="25000"/>
                  </a:schemeClr>
                </a:solidFill>
              </a:rPr>
              <a:t>”</a:t>
            </a:r>
            <a:r>
              <a:rPr lang="en-US" altLang="zh-CN" sz="2000" dirty="0">
                <a:solidFill>
                  <a:schemeClr val="tx1">
                    <a:lumMod val="75000"/>
                    <a:lumOff val="25000"/>
                  </a:schemeClr>
                </a:solidFill>
              </a:rPr>
              <a:t>, </a:t>
            </a:r>
            <a:r>
              <a:rPr lang="zh-CN" altLang="zh-CN" sz="2000" dirty="0">
                <a:solidFill>
                  <a:schemeClr val="tx1">
                    <a:lumMod val="75000"/>
                    <a:lumOff val="25000"/>
                  </a:schemeClr>
                </a:solidFill>
              </a:rPr>
              <a:t>“</a:t>
            </a:r>
            <a:r>
              <a:rPr lang="en-US" altLang="zh-CN" sz="2000" dirty="0">
                <a:solidFill>
                  <a:schemeClr val="tx1">
                    <a:lumMod val="75000"/>
                    <a:lumOff val="25000"/>
                  </a:schemeClr>
                </a:solidFill>
              </a:rPr>
              <a:t>Poor</a:t>
            </a:r>
            <a:r>
              <a:rPr lang="zh-CN" altLang="zh-CN" sz="2000" dirty="0">
                <a:solidFill>
                  <a:schemeClr val="tx1">
                    <a:lumMod val="75000"/>
                    <a:lumOff val="25000"/>
                  </a:schemeClr>
                </a:solidFill>
              </a:rPr>
              <a:t>”</a:t>
            </a:r>
            <a:r>
              <a:rPr lang="en-US" altLang="zh-CN" sz="2000" dirty="0">
                <a:solidFill>
                  <a:schemeClr val="tx1">
                    <a:lumMod val="75000"/>
                    <a:lumOff val="25000"/>
                  </a:schemeClr>
                </a:solidFill>
              </a:rPr>
              <a:t>)</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      </a:t>
            </a:r>
            <a:r>
              <a:rPr lang="zh-CN" altLang="zh-CN" sz="2000" dirty="0">
                <a:solidFill>
                  <a:schemeClr val="tx1">
                    <a:lumMod val="75000"/>
                    <a:lumOff val="25000"/>
                  </a:schemeClr>
                </a:solidFill>
              </a:rPr>
              <a:t>语句</a:t>
            </a:r>
            <a:r>
              <a:rPr lang="en-US" altLang="zh-CN" sz="2000" dirty="0">
                <a:solidFill>
                  <a:schemeClr val="tx1">
                    <a:lumMod val="75000"/>
                    <a:lumOff val="25000"/>
                  </a:schemeClr>
                </a:solidFill>
              </a:rPr>
              <a:t>status &lt;- factor(status, ordered=TRUE)</a:t>
            </a:r>
            <a:r>
              <a:rPr lang="zh-CN" altLang="zh-CN" sz="2000" dirty="0">
                <a:solidFill>
                  <a:schemeClr val="tx1">
                    <a:lumMod val="75000"/>
                    <a:lumOff val="25000"/>
                  </a:schemeClr>
                </a:solidFill>
              </a:rPr>
              <a:t>会将向量编码为</a:t>
            </a:r>
            <a:r>
              <a:rPr lang="en-US" altLang="zh-CN" sz="2000" dirty="0">
                <a:solidFill>
                  <a:schemeClr val="tx1">
                    <a:lumMod val="75000"/>
                    <a:lumOff val="25000"/>
                  </a:schemeClr>
                </a:solidFill>
              </a:rPr>
              <a:t>(3, 2, 1, 3)</a:t>
            </a:r>
            <a:r>
              <a:rPr lang="zh-CN" altLang="zh-CN" sz="2000" dirty="0">
                <a:solidFill>
                  <a:schemeClr val="tx1">
                    <a:lumMod val="75000"/>
                    <a:lumOff val="25000"/>
                  </a:schemeClr>
                </a:solidFill>
              </a:rPr>
              <a:t>，并在内部将这些值关联为</a:t>
            </a:r>
            <a:r>
              <a:rPr lang="en-US" altLang="zh-CN" sz="2000" dirty="0">
                <a:solidFill>
                  <a:schemeClr val="tx1">
                    <a:lumMod val="75000"/>
                    <a:lumOff val="25000"/>
                  </a:schemeClr>
                </a:solidFill>
              </a:rPr>
              <a:t>1=Excellent</a:t>
            </a:r>
            <a:r>
              <a:rPr lang="zh-CN" altLang="zh-CN" sz="2000" dirty="0">
                <a:solidFill>
                  <a:schemeClr val="tx1">
                    <a:lumMod val="75000"/>
                    <a:lumOff val="25000"/>
                  </a:schemeClr>
                </a:solidFill>
              </a:rPr>
              <a:t>、</a:t>
            </a:r>
            <a:r>
              <a:rPr lang="en-US" altLang="zh-CN" sz="2000" dirty="0">
                <a:solidFill>
                  <a:schemeClr val="tx1">
                    <a:lumMod val="75000"/>
                    <a:lumOff val="25000"/>
                  </a:schemeClr>
                </a:solidFill>
              </a:rPr>
              <a:t>2=Improved</a:t>
            </a:r>
            <a:r>
              <a:rPr lang="zh-CN" altLang="zh-CN" sz="2000" dirty="0">
                <a:solidFill>
                  <a:schemeClr val="tx1">
                    <a:lumMod val="75000"/>
                    <a:lumOff val="25000"/>
                  </a:schemeClr>
                </a:solidFill>
              </a:rPr>
              <a:t>以及</a:t>
            </a:r>
            <a:r>
              <a:rPr lang="en-US" altLang="zh-CN" sz="2000" dirty="0">
                <a:solidFill>
                  <a:schemeClr val="tx1">
                    <a:lumMod val="75000"/>
                    <a:lumOff val="25000"/>
                  </a:schemeClr>
                </a:solidFill>
              </a:rPr>
              <a:t>3=Poor</a:t>
            </a:r>
            <a:r>
              <a:rPr lang="zh-CN" altLang="zh-CN" sz="2000" dirty="0">
                <a:solidFill>
                  <a:schemeClr val="tx1">
                    <a:lumMod val="75000"/>
                    <a:lumOff val="25000"/>
                  </a:schemeClr>
                </a:solidFill>
              </a:rPr>
              <a:t>。另外，针对此向量进行的任何分析都会将其作为有序型变量对待，并自动选择合适的统计方法。</a:t>
            </a:r>
            <a:r>
              <a:rPr lang="en-US" altLang="zh-CN" sz="2000" dirty="0">
                <a:solidFill>
                  <a:schemeClr val="tx1">
                    <a:lumMod val="75000"/>
                    <a:lumOff val="25000"/>
                  </a:schemeClr>
                </a:solidFill>
              </a:rPr>
              <a:t> </a:t>
            </a:r>
          </a:p>
        </p:txBody>
      </p:sp>
      <p:sp>
        <p:nvSpPr>
          <p:cNvPr id="10" name="文本框 27"/>
          <p:cNvSpPr txBox="1"/>
          <p:nvPr/>
        </p:nvSpPr>
        <p:spPr>
          <a:xfrm>
            <a:off x="6401867" y="234392"/>
            <a:ext cx="1433830" cy="299085"/>
          </a:xfrm>
          <a:prstGeom prst="rect">
            <a:avLst/>
          </a:prstGeom>
          <a:noFill/>
        </p:spPr>
        <p:txBody>
          <a:bodyPr wrap="none" rtlCol="0">
            <a:spAutoFit/>
          </a:bodyPr>
          <a:lstStyle/>
          <a:p>
            <a:r>
              <a:rPr lang="zh-CN" altLang="en-US" sz="1350" dirty="0">
                <a:solidFill>
                  <a:prstClr val="white"/>
                </a:solidFill>
              </a:rPr>
              <a:t>第三章 数据类型</a:t>
            </a:r>
          </a:p>
        </p:txBody>
      </p:sp>
    </p:spTree>
    <p:extLst>
      <p:ext uri="{BB962C8B-B14F-4D97-AF65-F5344CB8AC3E}">
        <p14:creationId xmlns:p14="http://schemas.microsoft.com/office/powerpoint/2010/main" val="201539094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p:nvSpPr>
        <p:spPr>
          <a:xfrm>
            <a:off x="541465" y="781992"/>
            <a:ext cx="2764443"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kumimoji="1" lang="zh-CN" altLang="en-US" sz="2400" dirty="0">
                <a:solidFill>
                  <a:schemeClr val="tx1">
                    <a:lumMod val="75000"/>
                    <a:lumOff val="25000"/>
                  </a:schemeClr>
                </a:solidFill>
              </a:rPr>
              <a:t>因子</a:t>
            </a:r>
          </a:p>
        </p:txBody>
      </p:sp>
      <p:grpSp>
        <p:nvGrpSpPr>
          <p:cNvPr id="22" name="组合 21"/>
          <p:cNvGrpSpPr/>
          <p:nvPr/>
        </p:nvGrpSpPr>
        <p:grpSpPr>
          <a:xfrm>
            <a:off x="-1" y="-2439"/>
            <a:ext cx="9145786" cy="718410"/>
            <a:chOff x="-1" y="190175"/>
            <a:chExt cx="9145786" cy="525795"/>
          </a:xfrm>
        </p:grpSpPr>
        <p:sp>
          <p:nvSpPr>
            <p:cNvPr id="23" name="任意多边形 22"/>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23"/>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 name="任意多边形 24"/>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6" name="文本框 6"/>
          <p:cNvSpPr txBox="1"/>
          <p:nvPr/>
        </p:nvSpPr>
        <p:spPr>
          <a:xfrm>
            <a:off x="452232" y="173917"/>
            <a:ext cx="1874231" cy="415498"/>
          </a:xfrm>
          <a:prstGeom prst="rect">
            <a:avLst/>
          </a:prstGeom>
          <a:noFill/>
        </p:spPr>
        <p:txBody>
          <a:bodyPr wrap="none" rtlCol="0">
            <a:spAutoFit/>
          </a:bodyPr>
          <a:lstStyle/>
          <a:p>
            <a:r>
              <a:rPr lang="en-US" altLang="zh-CN" sz="2100" b="1" spc="225" dirty="0">
                <a:solidFill>
                  <a:prstClr val="white"/>
                </a:solidFill>
              </a:rPr>
              <a:t>2.1</a:t>
            </a:r>
            <a:r>
              <a:rPr lang="zh-CN" altLang="en-US" sz="2100" b="1" spc="225" dirty="0">
                <a:solidFill>
                  <a:prstClr val="white"/>
                </a:solidFill>
              </a:rPr>
              <a:t>新手上路</a:t>
            </a:r>
          </a:p>
        </p:txBody>
      </p:sp>
      <p:sp>
        <p:nvSpPr>
          <p:cNvPr id="27"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8" name="文本框 27"/>
          <p:cNvSpPr txBox="1"/>
          <p:nvPr/>
        </p:nvSpPr>
        <p:spPr>
          <a:xfrm>
            <a:off x="6401867" y="234392"/>
            <a:ext cx="1561646" cy="300082"/>
          </a:xfrm>
          <a:prstGeom prst="rect">
            <a:avLst/>
          </a:prstGeom>
          <a:noFill/>
        </p:spPr>
        <p:txBody>
          <a:bodyPr wrap="none" rtlCol="0">
            <a:spAutoFit/>
          </a:bodyPr>
          <a:lstStyle/>
          <a:p>
            <a:r>
              <a:rPr lang="zh-CN" altLang="en-US" sz="1350" dirty="0">
                <a:solidFill>
                  <a:prstClr val="white"/>
                </a:solidFill>
              </a:rPr>
              <a:t>第二章 </a:t>
            </a:r>
            <a:r>
              <a:rPr lang="en-US" altLang="zh-CN" sz="1350" dirty="0">
                <a:solidFill>
                  <a:prstClr val="white"/>
                </a:solidFill>
              </a:rPr>
              <a:t>R</a:t>
            </a:r>
            <a:r>
              <a:rPr lang="zh-CN" altLang="en-US" sz="1350" dirty="0">
                <a:solidFill>
                  <a:prstClr val="white"/>
                </a:solidFill>
              </a:rPr>
              <a:t>语言入门</a:t>
            </a:r>
          </a:p>
        </p:txBody>
      </p:sp>
      <p:grpSp>
        <p:nvGrpSpPr>
          <p:cNvPr id="29" name="组合 28"/>
          <p:cNvGrpSpPr/>
          <p:nvPr/>
        </p:nvGrpSpPr>
        <p:grpSpPr>
          <a:xfrm>
            <a:off x="-1" y="-2439"/>
            <a:ext cx="9145786" cy="718410"/>
            <a:chOff x="-1" y="190175"/>
            <a:chExt cx="9145786" cy="525795"/>
          </a:xfrm>
        </p:grpSpPr>
        <p:sp>
          <p:nvSpPr>
            <p:cNvPr id="30" name="任意多边形 2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1" name="任意多边形 30"/>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2" name="任意多边形 31"/>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33"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3.2 </a:t>
            </a:r>
            <a:r>
              <a:rPr lang="zh-CN" altLang="en-US" sz="2100" b="1" spc="225" dirty="0">
                <a:solidFill>
                  <a:prstClr val="white"/>
                </a:solidFill>
              </a:rPr>
              <a:t>数据结构</a:t>
            </a:r>
          </a:p>
        </p:txBody>
      </p:sp>
      <p:sp>
        <p:nvSpPr>
          <p:cNvPr id="34"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4" name="TextBox 3"/>
          <p:cNvSpPr txBox="1"/>
          <p:nvPr/>
        </p:nvSpPr>
        <p:spPr>
          <a:xfrm>
            <a:off x="759655" y="1406769"/>
            <a:ext cx="7807570" cy="1938992"/>
          </a:xfrm>
          <a:prstGeom prst="rect">
            <a:avLst/>
          </a:prstGeom>
          <a:noFill/>
        </p:spPr>
        <p:txBody>
          <a:bodyPr wrap="square" rtlCol="0">
            <a:spAutoFit/>
          </a:bodyPr>
          <a:lstStyle/>
          <a:p>
            <a:r>
              <a:rPr lang="en-US" altLang="zh-CN" sz="2000" dirty="0"/>
              <a:t>     </a:t>
            </a:r>
            <a:r>
              <a:rPr lang="zh-CN" altLang="zh-CN" sz="2000" dirty="0">
                <a:solidFill>
                  <a:schemeClr val="tx1">
                    <a:lumMod val="75000"/>
                    <a:lumOff val="25000"/>
                  </a:schemeClr>
                </a:solidFill>
              </a:rPr>
              <a:t>通过指定</a:t>
            </a:r>
            <a:r>
              <a:rPr lang="en-US" altLang="zh-CN" sz="2000" dirty="0">
                <a:solidFill>
                  <a:schemeClr val="tx1">
                    <a:lumMod val="75000"/>
                    <a:lumOff val="25000"/>
                  </a:schemeClr>
                </a:solidFill>
              </a:rPr>
              <a:t>levels</a:t>
            </a:r>
            <a:r>
              <a:rPr lang="zh-CN" altLang="zh-CN" sz="2000" dirty="0">
                <a:solidFill>
                  <a:schemeClr val="tx1">
                    <a:lumMod val="75000"/>
                    <a:lumOff val="25000"/>
                  </a:schemeClr>
                </a:solidFill>
              </a:rPr>
              <a:t>选项来覆盖默认排序。例如：</a:t>
            </a:r>
          </a:p>
          <a:p>
            <a:r>
              <a:rPr lang="en-US" altLang="zh-CN" sz="2000" dirty="0">
                <a:solidFill>
                  <a:schemeClr val="tx1">
                    <a:lumMod val="75000"/>
                    <a:lumOff val="25000"/>
                  </a:schemeClr>
                </a:solidFill>
              </a:rPr>
              <a:t>     status&lt;-factor(status, levels=c(</a:t>
            </a:r>
            <a:r>
              <a:rPr lang="zh-CN" altLang="zh-CN" sz="2000" dirty="0">
                <a:solidFill>
                  <a:schemeClr val="tx1">
                    <a:lumMod val="75000"/>
                    <a:lumOff val="25000"/>
                  </a:schemeClr>
                </a:solidFill>
              </a:rPr>
              <a:t>“</a:t>
            </a:r>
            <a:r>
              <a:rPr lang="en-US" altLang="zh-CN" sz="2000" dirty="0">
                <a:solidFill>
                  <a:schemeClr val="tx1">
                    <a:lumMod val="75000"/>
                    <a:lumOff val="25000"/>
                  </a:schemeClr>
                </a:solidFill>
              </a:rPr>
              <a:t>Poor</a:t>
            </a:r>
            <a:r>
              <a:rPr lang="zh-CN" altLang="zh-CN" sz="2000" dirty="0">
                <a:solidFill>
                  <a:schemeClr val="tx1">
                    <a:lumMod val="75000"/>
                    <a:lumOff val="25000"/>
                  </a:schemeClr>
                </a:solidFill>
              </a:rPr>
              <a:t>”</a:t>
            </a:r>
            <a:r>
              <a:rPr lang="en-US" altLang="zh-CN" sz="2000" dirty="0">
                <a:solidFill>
                  <a:schemeClr val="tx1">
                    <a:lumMod val="75000"/>
                    <a:lumOff val="25000"/>
                  </a:schemeClr>
                </a:solidFill>
              </a:rPr>
              <a:t>,</a:t>
            </a:r>
            <a:r>
              <a:rPr lang="zh-CN" altLang="zh-CN" sz="2000" dirty="0">
                <a:solidFill>
                  <a:schemeClr val="tx1">
                    <a:lumMod val="75000"/>
                    <a:lumOff val="25000"/>
                  </a:schemeClr>
                </a:solidFill>
              </a:rPr>
              <a:t>“</a:t>
            </a:r>
            <a:r>
              <a:rPr lang="en-US" altLang="zh-CN" sz="2000" dirty="0">
                <a:solidFill>
                  <a:schemeClr val="tx1">
                    <a:lumMod val="75000"/>
                    <a:lumOff val="25000"/>
                  </a:schemeClr>
                </a:solidFill>
              </a:rPr>
              <a:t>Improved</a:t>
            </a:r>
            <a:r>
              <a:rPr lang="zh-CN" altLang="zh-CN" sz="2000" dirty="0">
                <a:solidFill>
                  <a:schemeClr val="tx1">
                    <a:lumMod val="75000"/>
                    <a:lumOff val="25000"/>
                  </a:schemeClr>
                </a:solidFill>
              </a:rPr>
              <a:t>”</a:t>
            </a:r>
            <a:r>
              <a:rPr lang="en-US" altLang="zh-CN" sz="2000" dirty="0">
                <a:solidFill>
                  <a:schemeClr val="tx1">
                    <a:lumMod val="75000"/>
                    <a:lumOff val="25000"/>
                  </a:schemeClr>
                </a:solidFill>
              </a:rPr>
              <a:t>, </a:t>
            </a:r>
            <a:r>
              <a:rPr lang="zh-CN" altLang="zh-CN" sz="2000" dirty="0">
                <a:solidFill>
                  <a:schemeClr val="tx1">
                    <a:lumMod val="75000"/>
                    <a:lumOff val="25000"/>
                  </a:schemeClr>
                </a:solidFill>
              </a:rPr>
              <a:t>“</a:t>
            </a:r>
            <a:r>
              <a:rPr lang="en-US" altLang="zh-CN" sz="2000" dirty="0">
                <a:solidFill>
                  <a:schemeClr val="tx1">
                    <a:lumMod val="75000"/>
                    <a:lumOff val="25000"/>
                  </a:schemeClr>
                </a:solidFill>
              </a:rPr>
              <a:t>Excellent</a:t>
            </a:r>
            <a:r>
              <a:rPr lang="zh-CN" altLang="zh-CN" sz="2000" dirty="0">
                <a:solidFill>
                  <a:schemeClr val="tx1">
                    <a:lumMod val="75000"/>
                    <a:lumOff val="25000"/>
                  </a:schemeClr>
                </a:solidFill>
              </a:rPr>
              <a:t>”</a:t>
            </a:r>
            <a:r>
              <a:rPr lang="en-US" altLang="zh-CN" sz="2000" dirty="0">
                <a:solidFill>
                  <a:schemeClr val="tx1">
                    <a:lumMod val="75000"/>
                    <a:lumOff val="25000"/>
                  </a:schemeClr>
                </a:solidFill>
              </a:rPr>
              <a:t>))</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     </a:t>
            </a:r>
            <a:r>
              <a:rPr lang="zh-CN" altLang="zh-CN" sz="2000" dirty="0">
                <a:solidFill>
                  <a:schemeClr val="tx1">
                    <a:lumMod val="75000"/>
                    <a:lumOff val="25000"/>
                  </a:schemeClr>
                </a:solidFill>
              </a:rPr>
              <a:t>各水平的赋值将为</a:t>
            </a:r>
            <a:r>
              <a:rPr lang="en-US" altLang="zh-CN" sz="2000" dirty="0">
                <a:solidFill>
                  <a:schemeClr val="tx1">
                    <a:lumMod val="75000"/>
                    <a:lumOff val="25000"/>
                  </a:schemeClr>
                </a:solidFill>
              </a:rPr>
              <a:t>1=Poor</a:t>
            </a:r>
            <a:r>
              <a:rPr lang="zh-CN" altLang="zh-CN" sz="2000" dirty="0">
                <a:solidFill>
                  <a:schemeClr val="tx1">
                    <a:lumMod val="75000"/>
                    <a:lumOff val="25000"/>
                  </a:schemeClr>
                </a:solidFill>
              </a:rPr>
              <a:t>、</a:t>
            </a:r>
            <a:r>
              <a:rPr lang="en-US" altLang="zh-CN" sz="2000" dirty="0">
                <a:solidFill>
                  <a:schemeClr val="tx1">
                    <a:lumMod val="75000"/>
                    <a:lumOff val="25000"/>
                  </a:schemeClr>
                </a:solidFill>
              </a:rPr>
              <a:t>2=Improved</a:t>
            </a:r>
            <a:r>
              <a:rPr lang="zh-CN" altLang="zh-CN" sz="2000" dirty="0">
                <a:solidFill>
                  <a:schemeClr val="tx1">
                    <a:lumMod val="75000"/>
                    <a:lumOff val="25000"/>
                  </a:schemeClr>
                </a:solidFill>
              </a:rPr>
              <a:t>、</a:t>
            </a:r>
            <a:r>
              <a:rPr lang="en-US" altLang="zh-CN" sz="2000" dirty="0">
                <a:solidFill>
                  <a:schemeClr val="tx1">
                    <a:lumMod val="75000"/>
                    <a:lumOff val="25000"/>
                  </a:schemeClr>
                </a:solidFill>
              </a:rPr>
              <a:t>3=Excellent</a:t>
            </a:r>
            <a:r>
              <a:rPr lang="zh-CN" altLang="zh-CN" sz="2000" dirty="0">
                <a:solidFill>
                  <a:schemeClr val="tx1">
                    <a:lumMod val="75000"/>
                    <a:lumOff val="25000"/>
                  </a:schemeClr>
                </a:solidFill>
              </a:rPr>
              <a:t>。请保证指定的水平与数据中的真实值相匹配，因为任何在数据中出现而未在参数中列举的数据都将被设为缺失值。</a:t>
            </a:r>
          </a:p>
        </p:txBody>
      </p:sp>
      <p:sp>
        <p:nvSpPr>
          <p:cNvPr id="10" name="文本框 27"/>
          <p:cNvSpPr txBox="1"/>
          <p:nvPr/>
        </p:nvSpPr>
        <p:spPr>
          <a:xfrm>
            <a:off x="6401867" y="234392"/>
            <a:ext cx="1433830" cy="299085"/>
          </a:xfrm>
          <a:prstGeom prst="rect">
            <a:avLst/>
          </a:prstGeom>
          <a:noFill/>
        </p:spPr>
        <p:txBody>
          <a:bodyPr wrap="none" rtlCol="0">
            <a:spAutoFit/>
          </a:bodyPr>
          <a:lstStyle/>
          <a:p>
            <a:r>
              <a:rPr lang="zh-CN" altLang="en-US" sz="1350" dirty="0">
                <a:solidFill>
                  <a:prstClr val="white"/>
                </a:solidFill>
              </a:rPr>
              <a:t>第三章 数据类型</a:t>
            </a:r>
          </a:p>
        </p:txBody>
      </p:sp>
    </p:spTree>
    <p:extLst>
      <p:ext uri="{BB962C8B-B14F-4D97-AF65-F5344CB8AC3E}">
        <p14:creationId xmlns:p14="http://schemas.microsoft.com/office/powerpoint/2010/main" val="162091835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690257" y="854039"/>
            <a:ext cx="7832784" cy="781050"/>
            <a:chOff x="2788580" y="1152524"/>
            <a:chExt cx="3730770" cy="781050"/>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4"/>
            <p:cNvSpPr txBox="1"/>
            <p:nvPr/>
          </p:nvSpPr>
          <p:spPr>
            <a:xfrm>
              <a:off x="3910533" y="1169836"/>
              <a:ext cx="1322924" cy="521970"/>
            </a:xfrm>
            <a:prstGeom prst="rect">
              <a:avLst/>
            </a:prstGeom>
            <a:noFill/>
          </p:spPr>
          <p:txBody>
            <a:bodyPr wrap="none" rtlCol="0">
              <a:spAutoFit/>
            </a:bodyPr>
            <a:lstStyle/>
            <a:p>
              <a:pPr algn="ctr"/>
              <a:r>
                <a:rPr lang="zh-CN" altLang="en-US" sz="2800" dirty="0">
                  <a:solidFill>
                    <a:srgbClr val="C00000"/>
                  </a:solidFill>
                </a:rPr>
                <a:t>第三章 数据类型</a:t>
              </a:r>
            </a:p>
          </p:txBody>
        </p:sp>
      </p:grpSp>
      <p:grpSp>
        <p:nvGrpSpPr>
          <p:cNvPr id="67" name="组合 66"/>
          <p:cNvGrpSpPr/>
          <p:nvPr/>
        </p:nvGrpSpPr>
        <p:grpSpPr>
          <a:xfrm>
            <a:off x="1751094" y="3336955"/>
            <a:ext cx="5693399" cy="415498"/>
            <a:chOff x="1807265" y="2462595"/>
            <a:chExt cx="5693399" cy="415498"/>
          </a:xfrm>
        </p:grpSpPr>
        <p:sp>
          <p:nvSpPr>
            <p:cNvPr id="47" name="圆角矩形 46"/>
            <p:cNvSpPr/>
            <p:nvPr/>
          </p:nvSpPr>
          <p:spPr>
            <a:xfrm>
              <a:off x="1807265" y="2478527"/>
              <a:ext cx="5693399" cy="394154"/>
            </a:xfrm>
            <a:prstGeom prst="roundRect">
              <a:avLst>
                <a:gd name="adj" fmla="val 20658"/>
              </a:avLst>
            </a:prstGeom>
            <a:solidFill>
              <a:srgbClr val="3D89B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矩形 47"/>
            <p:cNvSpPr/>
            <p:nvPr/>
          </p:nvSpPr>
          <p:spPr>
            <a:xfrm>
              <a:off x="1883286" y="2462595"/>
              <a:ext cx="5312673" cy="415498"/>
            </a:xfrm>
            <a:prstGeom prst="rect">
              <a:avLst/>
            </a:prstGeom>
          </p:spPr>
          <p:txBody>
            <a:bodyPr wrap="none">
              <a:spAutoFit/>
            </a:bodyPr>
            <a:lstStyle/>
            <a:p>
              <a:r>
                <a:rPr lang="en-US" altLang="zh-CN" sz="2100" spc="225" dirty="0">
                  <a:solidFill>
                    <a:schemeClr val="bg1"/>
                  </a:solidFill>
                  <a:latin typeface="微软雅黑" panose="020B0503020204020204" pitchFamily="34" charset="-122"/>
                  <a:ea typeface="微软雅黑" panose="020B0503020204020204" pitchFamily="34" charset="-122"/>
                </a:rPr>
                <a:t>3.4</a:t>
              </a:r>
              <a:r>
                <a:rPr lang="zh-CN" altLang="en-US" sz="2100" spc="225" dirty="0">
                  <a:solidFill>
                    <a:schemeClr val="bg1"/>
                  </a:solidFill>
                  <a:latin typeface="微软雅黑" panose="020B0503020204020204" pitchFamily="34" charset="-122"/>
                  <a:ea typeface="微软雅黑" panose="020B0503020204020204" pitchFamily="34" charset="-122"/>
                </a:rPr>
                <a:t>　</a:t>
              </a:r>
              <a:r>
                <a:rPr lang="zh-CN" altLang="zh-CN" sz="2100" spc="225" dirty="0">
                  <a:solidFill>
                    <a:schemeClr val="bg1"/>
                  </a:solidFill>
                  <a:latin typeface="微软雅黑" panose="020B0503020204020204" pitchFamily="34" charset="-122"/>
                  <a:ea typeface="微软雅黑" panose="020B0503020204020204" pitchFamily="34" charset="-122"/>
                </a:rPr>
                <a:t>用于数据处理和转换的常用函数</a:t>
              </a:r>
              <a:endParaRPr lang="zh-CN" altLang="en-US" sz="2100" spc="225" dirty="0">
                <a:solidFill>
                  <a:schemeClr val="bg1"/>
                </a:solidFill>
                <a:latin typeface="微软雅黑" panose="020B0503020204020204" pitchFamily="34" charset="-122"/>
                <a:ea typeface="微软雅黑" panose="020B0503020204020204" pitchFamily="34" charset="-122"/>
              </a:endParaRPr>
            </a:p>
          </p:txBody>
        </p:sp>
      </p:grpSp>
      <p:grpSp>
        <p:nvGrpSpPr>
          <p:cNvPr id="68" name="组合 67"/>
          <p:cNvGrpSpPr/>
          <p:nvPr/>
        </p:nvGrpSpPr>
        <p:grpSpPr>
          <a:xfrm>
            <a:off x="1751096" y="2696479"/>
            <a:ext cx="5693399" cy="426278"/>
            <a:chOff x="1807265" y="2935089"/>
            <a:chExt cx="5693399" cy="426278"/>
          </a:xfrm>
        </p:grpSpPr>
        <p:sp>
          <p:nvSpPr>
            <p:cNvPr id="49"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矩形 49"/>
            <p:cNvSpPr/>
            <p:nvPr/>
          </p:nvSpPr>
          <p:spPr>
            <a:xfrm>
              <a:off x="1881814" y="2945869"/>
              <a:ext cx="2143536"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3.2</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数据结构</a:t>
              </a:r>
            </a:p>
          </p:txBody>
        </p:sp>
      </p:gr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6" name="组合 25"/>
          <p:cNvGrpSpPr/>
          <p:nvPr/>
        </p:nvGrpSpPr>
        <p:grpSpPr>
          <a:xfrm>
            <a:off x="1751095" y="2091117"/>
            <a:ext cx="5693399" cy="426278"/>
            <a:chOff x="1807265" y="2935089"/>
            <a:chExt cx="5693399" cy="426278"/>
          </a:xfrm>
        </p:grpSpPr>
        <p:sp>
          <p:nvSpPr>
            <p:cNvPr id="27" name="圆角矩形 26"/>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 name="矩形 27"/>
            <p:cNvSpPr/>
            <p:nvPr/>
          </p:nvSpPr>
          <p:spPr>
            <a:xfrm>
              <a:off x="1881814" y="2945869"/>
              <a:ext cx="2441694"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3.1</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变量与常量</a:t>
              </a:r>
            </a:p>
          </p:txBody>
        </p:sp>
      </p:grpSp>
    </p:spTree>
    <p:extLst>
      <p:ext uri="{BB962C8B-B14F-4D97-AF65-F5344CB8AC3E}">
        <p14:creationId xmlns:p14="http://schemas.microsoft.com/office/powerpoint/2010/main" val="398978495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p:nvSpPr>
        <p:spPr>
          <a:xfrm>
            <a:off x="541465" y="781992"/>
            <a:ext cx="5465440"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用于管理</a:t>
            </a:r>
            <a:r>
              <a:rPr lang="en-US" altLang="zh-CN" sz="2400" dirty="0">
                <a:solidFill>
                  <a:schemeClr val="tx1">
                    <a:lumMod val="75000"/>
                    <a:lumOff val="25000"/>
                  </a:schemeClr>
                </a:solidFill>
              </a:rPr>
              <a:t>R</a:t>
            </a:r>
            <a:r>
              <a:rPr lang="zh-CN" altLang="zh-CN" sz="2400" dirty="0">
                <a:solidFill>
                  <a:schemeClr val="tx1">
                    <a:lumMod val="75000"/>
                    <a:lumOff val="25000"/>
                  </a:schemeClr>
                </a:solidFill>
              </a:rPr>
              <a:t>工作空间的函数</a:t>
            </a:r>
            <a:endParaRPr kumimoji="1" lang="zh-CN" altLang="zh-CN" sz="2400" dirty="0">
              <a:solidFill>
                <a:schemeClr val="tx1">
                  <a:lumMod val="75000"/>
                  <a:lumOff val="25000"/>
                </a:schemeClr>
              </a:solidFill>
            </a:endParaRPr>
          </a:p>
        </p:txBody>
      </p:sp>
      <p:grpSp>
        <p:nvGrpSpPr>
          <p:cNvPr id="21" name="组合 20"/>
          <p:cNvGrpSpPr/>
          <p:nvPr/>
        </p:nvGrpSpPr>
        <p:grpSpPr>
          <a:xfrm>
            <a:off x="-1" y="-2439"/>
            <a:ext cx="9145786" cy="718410"/>
            <a:chOff x="-1" y="190175"/>
            <a:chExt cx="9145786" cy="525795"/>
          </a:xfrm>
        </p:grpSpPr>
        <p:sp>
          <p:nvSpPr>
            <p:cNvPr id="22" name="任意多边形 21"/>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23"/>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5" name="文本框 6"/>
          <p:cNvSpPr txBox="1"/>
          <p:nvPr/>
        </p:nvSpPr>
        <p:spPr>
          <a:xfrm>
            <a:off x="452232" y="173917"/>
            <a:ext cx="1874231" cy="415498"/>
          </a:xfrm>
          <a:prstGeom prst="rect">
            <a:avLst/>
          </a:prstGeom>
          <a:noFill/>
        </p:spPr>
        <p:txBody>
          <a:bodyPr wrap="none" rtlCol="0">
            <a:spAutoFit/>
          </a:bodyPr>
          <a:lstStyle/>
          <a:p>
            <a:r>
              <a:rPr lang="en-US" altLang="zh-CN" sz="2100" b="1" spc="225" dirty="0">
                <a:solidFill>
                  <a:prstClr val="white"/>
                </a:solidFill>
              </a:rPr>
              <a:t>2.1</a:t>
            </a:r>
            <a:r>
              <a:rPr lang="zh-CN" altLang="en-US" sz="2100" b="1" spc="225" dirty="0">
                <a:solidFill>
                  <a:prstClr val="white"/>
                </a:solidFill>
              </a:rPr>
              <a:t>新手上路</a:t>
            </a:r>
          </a:p>
        </p:txBody>
      </p:sp>
      <p:sp>
        <p:nvSpPr>
          <p:cNvPr id="26"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7" name="文本框 27"/>
          <p:cNvSpPr txBox="1"/>
          <p:nvPr/>
        </p:nvSpPr>
        <p:spPr>
          <a:xfrm>
            <a:off x="6401867" y="234392"/>
            <a:ext cx="1561646" cy="300082"/>
          </a:xfrm>
          <a:prstGeom prst="rect">
            <a:avLst/>
          </a:prstGeom>
          <a:noFill/>
        </p:spPr>
        <p:txBody>
          <a:bodyPr wrap="none" rtlCol="0">
            <a:spAutoFit/>
          </a:bodyPr>
          <a:lstStyle/>
          <a:p>
            <a:r>
              <a:rPr lang="zh-CN" altLang="en-US" sz="1350" dirty="0">
                <a:solidFill>
                  <a:prstClr val="white"/>
                </a:solidFill>
              </a:rPr>
              <a:t>第二章 </a:t>
            </a:r>
            <a:r>
              <a:rPr lang="en-US" altLang="zh-CN" sz="1350" dirty="0">
                <a:solidFill>
                  <a:prstClr val="white"/>
                </a:solidFill>
              </a:rPr>
              <a:t>R</a:t>
            </a:r>
            <a:r>
              <a:rPr lang="zh-CN" altLang="en-US" sz="1350" dirty="0">
                <a:solidFill>
                  <a:prstClr val="white"/>
                </a:solidFill>
              </a:rPr>
              <a:t>语言入门</a:t>
            </a:r>
          </a:p>
        </p:txBody>
      </p:sp>
      <p:grpSp>
        <p:nvGrpSpPr>
          <p:cNvPr id="28" name="组合 27"/>
          <p:cNvGrpSpPr/>
          <p:nvPr/>
        </p:nvGrpSpPr>
        <p:grpSpPr>
          <a:xfrm>
            <a:off x="-1" y="-2439"/>
            <a:ext cx="9145786" cy="718410"/>
            <a:chOff x="-1" y="190175"/>
            <a:chExt cx="9145786" cy="525795"/>
          </a:xfrm>
        </p:grpSpPr>
        <p:sp>
          <p:nvSpPr>
            <p:cNvPr id="29" name="任意多边形 28"/>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0" name="任意多边形 29"/>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1" name="任意多边形 30"/>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32" name="文本框 6"/>
          <p:cNvSpPr txBox="1"/>
          <p:nvPr/>
        </p:nvSpPr>
        <p:spPr>
          <a:xfrm>
            <a:off x="452232" y="173917"/>
            <a:ext cx="4926349" cy="415498"/>
          </a:xfrm>
          <a:prstGeom prst="rect">
            <a:avLst/>
          </a:prstGeom>
          <a:noFill/>
        </p:spPr>
        <p:txBody>
          <a:bodyPr wrap="none" rtlCol="0">
            <a:spAutoFit/>
          </a:bodyPr>
          <a:lstStyle/>
          <a:p>
            <a:r>
              <a:rPr lang="en-US" altLang="zh-CN" sz="2100" b="1" spc="225" dirty="0">
                <a:solidFill>
                  <a:prstClr val="white"/>
                </a:solidFill>
              </a:rPr>
              <a:t>3.3 </a:t>
            </a:r>
            <a:r>
              <a:rPr lang="zh-CN" altLang="zh-CN" sz="2100" b="1" spc="225" dirty="0">
                <a:solidFill>
                  <a:schemeClr val="bg1"/>
                </a:solidFill>
                <a:latin typeface="微软雅黑" panose="020B0503020204020204" pitchFamily="34" charset="-122"/>
                <a:ea typeface="微软雅黑" panose="020B0503020204020204" pitchFamily="34" charset="-122"/>
              </a:rPr>
              <a:t>用于数据处理和转换的常用函</a:t>
            </a:r>
            <a:r>
              <a:rPr lang="zh-CN" altLang="zh-CN" sz="2100" spc="225" dirty="0">
                <a:solidFill>
                  <a:schemeClr val="bg1"/>
                </a:solidFill>
                <a:latin typeface="微软雅黑" panose="020B0503020204020204" pitchFamily="34" charset="-122"/>
                <a:ea typeface="微软雅黑" panose="020B0503020204020204" pitchFamily="34" charset="-122"/>
              </a:rPr>
              <a:t>数</a:t>
            </a:r>
            <a:endParaRPr lang="zh-CN" altLang="en-US" sz="2100" b="1" spc="225" dirty="0">
              <a:solidFill>
                <a:prstClr val="white"/>
              </a:solidFill>
            </a:endParaRPr>
          </a:p>
        </p:txBody>
      </p:sp>
      <p:sp>
        <p:nvSpPr>
          <p:cNvPr id="33"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graphicFrame>
        <p:nvGraphicFramePr>
          <p:cNvPr id="11" name="表格 10"/>
          <p:cNvGraphicFramePr>
            <a:graphicFrameLocks noGrp="1"/>
          </p:cNvGraphicFramePr>
          <p:nvPr/>
        </p:nvGraphicFramePr>
        <p:xfrm>
          <a:off x="350837" y="1520685"/>
          <a:ext cx="8439151" cy="3501480"/>
        </p:xfrm>
        <a:graphic>
          <a:graphicData uri="http://schemas.openxmlformats.org/drawingml/2006/table">
            <a:tbl>
              <a:tblPr firstRow="1" firstCol="1" bandRow="1">
                <a:tableStyleId>{5C22544A-7EE6-4342-B048-85BDC9FD1C3A}</a:tableStyleId>
              </a:tblPr>
              <a:tblGrid>
                <a:gridCol w="4248058">
                  <a:extLst>
                    <a:ext uri="{9D8B030D-6E8A-4147-A177-3AD203B41FA5}">
                      <a16:colId xmlns:a16="http://schemas.microsoft.com/office/drawing/2014/main" val="20000"/>
                    </a:ext>
                  </a:extLst>
                </a:gridCol>
                <a:gridCol w="4191093">
                  <a:extLst>
                    <a:ext uri="{9D8B030D-6E8A-4147-A177-3AD203B41FA5}">
                      <a16:colId xmlns:a16="http://schemas.microsoft.com/office/drawing/2014/main" val="20001"/>
                    </a:ext>
                  </a:extLst>
                </a:gridCol>
              </a:tblGrid>
              <a:tr h="350148">
                <a:tc>
                  <a:txBody>
                    <a:bodyPr/>
                    <a:lstStyle/>
                    <a:p>
                      <a:pPr algn="l">
                        <a:spcAft>
                          <a:spcPts val="0"/>
                        </a:spcAft>
                      </a:pPr>
                      <a:r>
                        <a:rPr lang="zh-CN" sz="1800" kern="0">
                          <a:effectLst/>
                        </a:rPr>
                        <a:t>函数</a:t>
                      </a:r>
                      <a:endParaRPr lang="zh-CN" sz="1800" kern="100">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zh-CN" sz="1800" kern="0">
                          <a:effectLst/>
                        </a:rPr>
                        <a:t>用途</a:t>
                      </a:r>
                      <a:endParaRPr lang="zh-CN" sz="1800" kern="100">
                        <a:effectLst/>
                        <a:latin typeface="等线" panose="02010600030101010101" charset="-122"/>
                        <a:cs typeface="Times New Roman" panose="02020603050405020304"/>
                      </a:endParaRPr>
                    </a:p>
                  </a:txBody>
                  <a:tcPr marL="68580" marR="68580" marT="0" marB="0"/>
                </a:tc>
                <a:extLst>
                  <a:ext uri="{0D108BD9-81ED-4DB2-BD59-A6C34878D82A}">
                    <a16:rowId xmlns:a16="http://schemas.microsoft.com/office/drawing/2014/main" val="10000"/>
                  </a:ext>
                </a:extLst>
              </a:tr>
              <a:tr h="350148">
                <a:tc>
                  <a:txBody>
                    <a:bodyPr/>
                    <a:lstStyle/>
                    <a:p>
                      <a:pPr algn="l">
                        <a:spcAft>
                          <a:spcPts val="0"/>
                        </a:spcAft>
                      </a:pPr>
                      <a:r>
                        <a:rPr lang="en-US" sz="1800" kern="0">
                          <a:effectLst/>
                        </a:rPr>
                        <a:t>length(object)</a:t>
                      </a:r>
                      <a:endParaRPr lang="zh-CN" sz="1800" kern="100">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zh-CN" sz="1800" kern="0">
                          <a:solidFill>
                            <a:schemeClr val="tx1">
                              <a:lumMod val="75000"/>
                              <a:lumOff val="25000"/>
                            </a:schemeClr>
                          </a:solidFill>
                          <a:effectLst/>
                        </a:rPr>
                        <a:t>显示对象中元素</a:t>
                      </a:r>
                      <a:r>
                        <a:rPr lang="en-US" sz="1800" kern="0">
                          <a:solidFill>
                            <a:schemeClr val="tx1">
                              <a:lumMod val="75000"/>
                              <a:lumOff val="25000"/>
                            </a:schemeClr>
                          </a:solidFill>
                          <a:effectLst/>
                        </a:rPr>
                        <a:t>/</a:t>
                      </a:r>
                      <a:r>
                        <a:rPr lang="zh-CN" sz="1800" kern="0">
                          <a:solidFill>
                            <a:schemeClr val="tx1">
                              <a:lumMod val="75000"/>
                              <a:lumOff val="25000"/>
                            </a:schemeClr>
                          </a:solidFill>
                          <a:effectLst/>
                        </a:rPr>
                        <a:t>成分的数量</a:t>
                      </a:r>
                      <a:endParaRPr lang="zh-CN" sz="1800" kern="0">
                        <a:solidFill>
                          <a:schemeClr val="tx1">
                            <a:lumMod val="75000"/>
                            <a:lumOff val="25000"/>
                          </a:schemeClr>
                        </a:solidFill>
                        <a:effectLst/>
                        <a:latin typeface="等线" panose="02010600030101010101" charset="-122"/>
                        <a:cs typeface="Times New Roman" panose="02020603050405020304"/>
                      </a:endParaRPr>
                    </a:p>
                  </a:txBody>
                  <a:tcPr marL="68580" marR="68580" marT="0" marB="0"/>
                </a:tc>
                <a:extLst>
                  <a:ext uri="{0D108BD9-81ED-4DB2-BD59-A6C34878D82A}">
                    <a16:rowId xmlns:a16="http://schemas.microsoft.com/office/drawing/2014/main" val="10001"/>
                  </a:ext>
                </a:extLst>
              </a:tr>
              <a:tr h="350148">
                <a:tc>
                  <a:txBody>
                    <a:bodyPr/>
                    <a:lstStyle/>
                    <a:p>
                      <a:pPr algn="l">
                        <a:spcAft>
                          <a:spcPts val="0"/>
                        </a:spcAft>
                      </a:pPr>
                      <a:r>
                        <a:rPr lang="en-US" sz="1800" kern="0">
                          <a:effectLst/>
                        </a:rPr>
                        <a:t>dim(object)</a:t>
                      </a:r>
                      <a:endParaRPr lang="zh-CN" sz="1800" kern="100">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zh-CN" sz="1800" kern="0">
                          <a:solidFill>
                            <a:schemeClr val="tx1">
                              <a:lumMod val="75000"/>
                              <a:lumOff val="25000"/>
                            </a:schemeClr>
                          </a:solidFill>
                          <a:effectLst/>
                        </a:rPr>
                        <a:t>显示对象的维度</a:t>
                      </a:r>
                      <a:endParaRPr lang="zh-CN" sz="1800" kern="0">
                        <a:solidFill>
                          <a:schemeClr val="tx1">
                            <a:lumMod val="75000"/>
                            <a:lumOff val="25000"/>
                          </a:schemeClr>
                        </a:solidFill>
                        <a:effectLst/>
                        <a:latin typeface="等线" panose="02010600030101010101" charset="-122"/>
                        <a:cs typeface="Times New Roman" panose="02020603050405020304"/>
                      </a:endParaRPr>
                    </a:p>
                  </a:txBody>
                  <a:tcPr marL="68580" marR="68580" marT="0" marB="0"/>
                </a:tc>
                <a:extLst>
                  <a:ext uri="{0D108BD9-81ED-4DB2-BD59-A6C34878D82A}">
                    <a16:rowId xmlns:a16="http://schemas.microsoft.com/office/drawing/2014/main" val="10002"/>
                  </a:ext>
                </a:extLst>
              </a:tr>
              <a:tr h="350148">
                <a:tc>
                  <a:txBody>
                    <a:bodyPr/>
                    <a:lstStyle/>
                    <a:p>
                      <a:pPr algn="l">
                        <a:spcAft>
                          <a:spcPts val="0"/>
                        </a:spcAft>
                      </a:pPr>
                      <a:r>
                        <a:rPr lang="en-US" sz="1800" kern="0">
                          <a:effectLst/>
                        </a:rPr>
                        <a:t>str(object)</a:t>
                      </a:r>
                      <a:endParaRPr lang="zh-CN" sz="1800" kern="100">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zh-CN" sz="1800" kern="0">
                          <a:solidFill>
                            <a:schemeClr val="tx1">
                              <a:lumMod val="75000"/>
                              <a:lumOff val="25000"/>
                            </a:schemeClr>
                          </a:solidFill>
                          <a:effectLst/>
                        </a:rPr>
                        <a:t>显示对象的结构</a:t>
                      </a:r>
                      <a:endParaRPr lang="zh-CN" sz="1800" kern="0">
                        <a:solidFill>
                          <a:schemeClr val="tx1">
                            <a:lumMod val="75000"/>
                            <a:lumOff val="25000"/>
                          </a:schemeClr>
                        </a:solidFill>
                        <a:effectLst/>
                        <a:latin typeface="等线" panose="02010600030101010101" charset="-122"/>
                        <a:cs typeface="Times New Roman" panose="02020603050405020304"/>
                      </a:endParaRPr>
                    </a:p>
                  </a:txBody>
                  <a:tcPr marL="68580" marR="68580" marT="0" marB="0"/>
                </a:tc>
                <a:extLst>
                  <a:ext uri="{0D108BD9-81ED-4DB2-BD59-A6C34878D82A}">
                    <a16:rowId xmlns:a16="http://schemas.microsoft.com/office/drawing/2014/main" val="10003"/>
                  </a:ext>
                </a:extLst>
              </a:tr>
              <a:tr h="350148">
                <a:tc>
                  <a:txBody>
                    <a:bodyPr/>
                    <a:lstStyle/>
                    <a:p>
                      <a:pPr algn="l">
                        <a:spcAft>
                          <a:spcPts val="0"/>
                        </a:spcAft>
                      </a:pPr>
                      <a:r>
                        <a:rPr lang="en-US" sz="1800" kern="0">
                          <a:effectLst/>
                        </a:rPr>
                        <a:t>class(object)</a:t>
                      </a:r>
                      <a:endParaRPr lang="zh-CN" sz="1800" kern="100">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zh-CN" sz="1800" kern="0">
                          <a:solidFill>
                            <a:schemeClr val="tx1">
                              <a:lumMod val="75000"/>
                              <a:lumOff val="25000"/>
                            </a:schemeClr>
                          </a:solidFill>
                          <a:effectLst/>
                        </a:rPr>
                        <a:t>显示对象的类别</a:t>
                      </a:r>
                      <a:endParaRPr lang="zh-CN" sz="1800" kern="0">
                        <a:solidFill>
                          <a:schemeClr val="tx1">
                            <a:lumMod val="75000"/>
                            <a:lumOff val="25000"/>
                          </a:schemeClr>
                        </a:solidFill>
                        <a:effectLst/>
                        <a:latin typeface="等线" panose="02010600030101010101" charset="-122"/>
                        <a:cs typeface="Times New Roman" panose="02020603050405020304"/>
                      </a:endParaRPr>
                    </a:p>
                  </a:txBody>
                  <a:tcPr marL="68580" marR="68580" marT="0" marB="0"/>
                </a:tc>
                <a:extLst>
                  <a:ext uri="{0D108BD9-81ED-4DB2-BD59-A6C34878D82A}">
                    <a16:rowId xmlns:a16="http://schemas.microsoft.com/office/drawing/2014/main" val="10004"/>
                  </a:ext>
                </a:extLst>
              </a:tr>
              <a:tr h="350148">
                <a:tc>
                  <a:txBody>
                    <a:bodyPr/>
                    <a:lstStyle/>
                    <a:p>
                      <a:pPr algn="l">
                        <a:spcAft>
                          <a:spcPts val="0"/>
                        </a:spcAft>
                      </a:pPr>
                      <a:r>
                        <a:rPr lang="en-US" sz="1800" kern="0">
                          <a:effectLst/>
                        </a:rPr>
                        <a:t>mode(object)</a:t>
                      </a:r>
                      <a:endParaRPr lang="zh-CN" sz="1800" kern="100">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zh-CN" sz="1800" kern="0">
                          <a:solidFill>
                            <a:schemeClr val="tx1">
                              <a:lumMod val="75000"/>
                              <a:lumOff val="25000"/>
                            </a:schemeClr>
                          </a:solidFill>
                          <a:effectLst/>
                        </a:rPr>
                        <a:t>显示对象的模式</a:t>
                      </a:r>
                      <a:endParaRPr lang="zh-CN" sz="1800" kern="0">
                        <a:solidFill>
                          <a:schemeClr val="tx1">
                            <a:lumMod val="75000"/>
                            <a:lumOff val="25000"/>
                          </a:schemeClr>
                        </a:solidFill>
                        <a:effectLst/>
                        <a:latin typeface="等线" panose="02010600030101010101" charset="-122"/>
                        <a:cs typeface="Times New Roman" panose="02020603050405020304"/>
                      </a:endParaRPr>
                    </a:p>
                  </a:txBody>
                  <a:tcPr marL="68580" marR="68580" marT="0" marB="0"/>
                </a:tc>
                <a:extLst>
                  <a:ext uri="{0D108BD9-81ED-4DB2-BD59-A6C34878D82A}">
                    <a16:rowId xmlns:a16="http://schemas.microsoft.com/office/drawing/2014/main" val="10005"/>
                  </a:ext>
                </a:extLst>
              </a:tr>
              <a:tr h="350148">
                <a:tc>
                  <a:txBody>
                    <a:bodyPr/>
                    <a:lstStyle/>
                    <a:p>
                      <a:pPr algn="l">
                        <a:spcAft>
                          <a:spcPts val="0"/>
                        </a:spcAft>
                      </a:pPr>
                      <a:r>
                        <a:rPr lang="en-US" sz="1800" kern="0">
                          <a:effectLst/>
                        </a:rPr>
                        <a:t>names(object)</a:t>
                      </a:r>
                      <a:endParaRPr lang="zh-CN" sz="1800" kern="100">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zh-CN" sz="1800" kern="0">
                          <a:solidFill>
                            <a:schemeClr val="tx1">
                              <a:lumMod val="75000"/>
                              <a:lumOff val="25000"/>
                            </a:schemeClr>
                          </a:solidFill>
                          <a:effectLst/>
                        </a:rPr>
                        <a:t>显示象中各成分的名称</a:t>
                      </a:r>
                      <a:endParaRPr lang="zh-CN" sz="1800" kern="0">
                        <a:solidFill>
                          <a:schemeClr val="tx1">
                            <a:lumMod val="75000"/>
                            <a:lumOff val="25000"/>
                          </a:schemeClr>
                        </a:solidFill>
                        <a:effectLst/>
                        <a:latin typeface="等线" panose="02010600030101010101" charset="-122"/>
                        <a:cs typeface="Times New Roman" panose="02020603050405020304"/>
                      </a:endParaRPr>
                    </a:p>
                  </a:txBody>
                  <a:tcPr marL="68580" marR="68580" marT="0" marB="0"/>
                </a:tc>
                <a:extLst>
                  <a:ext uri="{0D108BD9-81ED-4DB2-BD59-A6C34878D82A}">
                    <a16:rowId xmlns:a16="http://schemas.microsoft.com/office/drawing/2014/main" val="10006"/>
                  </a:ext>
                </a:extLst>
              </a:tr>
              <a:tr h="350148">
                <a:tc>
                  <a:txBody>
                    <a:bodyPr/>
                    <a:lstStyle/>
                    <a:p>
                      <a:pPr algn="just">
                        <a:spcAft>
                          <a:spcPts val="0"/>
                        </a:spcAft>
                      </a:pPr>
                      <a:r>
                        <a:rPr lang="en-US" sz="1800" kern="0">
                          <a:effectLst/>
                        </a:rPr>
                        <a:t>c(object,object,…)</a:t>
                      </a:r>
                      <a:endParaRPr lang="zh-CN" sz="1800" kern="100">
                        <a:effectLst/>
                        <a:latin typeface="等线" panose="02010600030101010101" charset="-122"/>
                        <a:cs typeface="Times New Roman" panose="02020603050405020304"/>
                      </a:endParaRPr>
                    </a:p>
                  </a:txBody>
                  <a:tcPr marL="68580" marR="68580" marT="0" marB="0"/>
                </a:tc>
                <a:tc>
                  <a:txBody>
                    <a:bodyPr/>
                    <a:lstStyle/>
                    <a:p>
                      <a:pPr algn="just">
                        <a:spcAft>
                          <a:spcPts val="0"/>
                        </a:spcAft>
                      </a:pPr>
                      <a:r>
                        <a:rPr lang="zh-CN" sz="1800" kern="0">
                          <a:solidFill>
                            <a:schemeClr val="tx1">
                              <a:lumMod val="75000"/>
                              <a:lumOff val="25000"/>
                            </a:schemeClr>
                          </a:solidFill>
                          <a:effectLst/>
                        </a:rPr>
                        <a:t>将对象合并入一个向量</a:t>
                      </a:r>
                      <a:endParaRPr lang="zh-CN" sz="1800" kern="0">
                        <a:solidFill>
                          <a:schemeClr val="tx1">
                            <a:lumMod val="75000"/>
                            <a:lumOff val="25000"/>
                          </a:schemeClr>
                        </a:solidFill>
                        <a:effectLst/>
                        <a:latin typeface="等线" panose="02010600030101010101" charset="-122"/>
                        <a:cs typeface="Times New Roman" panose="02020603050405020304"/>
                      </a:endParaRPr>
                    </a:p>
                  </a:txBody>
                  <a:tcPr marL="68580" marR="68580" marT="0" marB="0"/>
                </a:tc>
                <a:extLst>
                  <a:ext uri="{0D108BD9-81ED-4DB2-BD59-A6C34878D82A}">
                    <a16:rowId xmlns:a16="http://schemas.microsoft.com/office/drawing/2014/main" val="10007"/>
                  </a:ext>
                </a:extLst>
              </a:tr>
              <a:tr h="350148">
                <a:tc>
                  <a:txBody>
                    <a:bodyPr/>
                    <a:lstStyle/>
                    <a:p>
                      <a:pPr algn="l">
                        <a:spcAft>
                          <a:spcPts val="0"/>
                        </a:spcAft>
                      </a:pPr>
                      <a:r>
                        <a:rPr lang="en-US" sz="1800" kern="0">
                          <a:effectLst/>
                        </a:rPr>
                        <a:t>cbind(object,object,…)</a:t>
                      </a:r>
                      <a:endParaRPr lang="zh-CN" sz="1800" kern="100">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zh-CN" sz="1800" kern="0">
                          <a:solidFill>
                            <a:schemeClr val="tx1">
                              <a:lumMod val="75000"/>
                              <a:lumOff val="25000"/>
                            </a:schemeClr>
                          </a:solidFill>
                          <a:effectLst/>
                        </a:rPr>
                        <a:t>按列合并对象</a:t>
                      </a:r>
                      <a:endParaRPr lang="zh-CN" sz="1800" kern="0">
                        <a:solidFill>
                          <a:schemeClr val="tx1">
                            <a:lumMod val="75000"/>
                            <a:lumOff val="25000"/>
                          </a:schemeClr>
                        </a:solidFill>
                        <a:effectLst/>
                        <a:latin typeface="等线" panose="02010600030101010101" charset="-122"/>
                        <a:cs typeface="Times New Roman" panose="02020603050405020304"/>
                      </a:endParaRPr>
                    </a:p>
                  </a:txBody>
                  <a:tcPr marL="68580" marR="68580" marT="0" marB="0"/>
                </a:tc>
                <a:extLst>
                  <a:ext uri="{0D108BD9-81ED-4DB2-BD59-A6C34878D82A}">
                    <a16:rowId xmlns:a16="http://schemas.microsoft.com/office/drawing/2014/main" val="10008"/>
                  </a:ext>
                </a:extLst>
              </a:tr>
              <a:tr h="350148">
                <a:tc>
                  <a:txBody>
                    <a:bodyPr/>
                    <a:lstStyle/>
                    <a:p>
                      <a:pPr algn="l">
                        <a:spcAft>
                          <a:spcPts val="0"/>
                        </a:spcAft>
                      </a:pPr>
                      <a:r>
                        <a:rPr lang="en-US" sz="1800" kern="0">
                          <a:effectLst/>
                        </a:rPr>
                        <a:t>rbind(object,object,…)</a:t>
                      </a:r>
                      <a:endParaRPr lang="zh-CN" sz="1800" kern="100">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zh-CN" sz="1800" kern="0" dirty="0">
                          <a:solidFill>
                            <a:schemeClr val="tx1">
                              <a:lumMod val="75000"/>
                              <a:lumOff val="25000"/>
                            </a:schemeClr>
                          </a:solidFill>
                          <a:effectLst/>
                        </a:rPr>
                        <a:t>按行合并对象</a:t>
                      </a:r>
                      <a:endParaRPr lang="zh-CN" sz="1800" kern="0" dirty="0">
                        <a:solidFill>
                          <a:schemeClr val="tx1">
                            <a:lumMod val="75000"/>
                            <a:lumOff val="25000"/>
                          </a:schemeClr>
                        </a:solidFill>
                        <a:effectLst/>
                        <a:latin typeface="等线" panose="02010600030101010101" charset="-122"/>
                        <a:cs typeface="Times New Roman" panose="02020603050405020304"/>
                      </a:endParaRPr>
                    </a:p>
                  </a:txBody>
                  <a:tcPr marL="68580" marR="68580" marT="0" marB="0"/>
                </a:tc>
                <a:extLst>
                  <a:ext uri="{0D108BD9-81ED-4DB2-BD59-A6C34878D82A}">
                    <a16:rowId xmlns:a16="http://schemas.microsoft.com/office/drawing/2014/main" val="10009"/>
                  </a:ext>
                </a:extLst>
              </a:tr>
            </a:tbl>
          </a:graphicData>
        </a:graphic>
      </p:graphicFrame>
      <p:sp>
        <p:nvSpPr>
          <p:cNvPr id="10" name="文本框 27"/>
          <p:cNvSpPr txBox="1"/>
          <p:nvPr/>
        </p:nvSpPr>
        <p:spPr>
          <a:xfrm>
            <a:off x="6401867" y="234392"/>
            <a:ext cx="1433830" cy="299085"/>
          </a:xfrm>
          <a:prstGeom prst="rect">
            <a:avLst/>
          </a:prstGeom>
          <a:noFill/>
        </p:spPr>
        <p:txBody>
          <a:bodyPr wrap="none" rtlCol="0">
            <a:spAutoFit/>
          </a:bodyPr>
          <a:lstStyle/>
          <a:p>
            <a:r>
              <a:rPr lang="zh-CN" altLang="en-US" sz="1350" dirty="0">
                <a:solidFill>
                  <a:prstClr val="white"/>
                </a:solidFill>
              </a:rPr>
              <a:t>第三章 数据类型</a:t>
            </a:r>
          </a:p>
        </p:txBody>
      </p:sp>
    </p:spTree>
    <p:extLst>
      <p:ext uri="{BB962C8B-B14F-4D97-AF65-F5344CB8AC3E}">
        <p14:creationId xmlns:p14="http://schemas.microsoft.com/office/powerpoint/2010/main" val="51958977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p:nvSpPr>
        <p:spPr>
          <a:xfrm>
            <a:off x="541465" y="781992"/>
            <a:ext cx="5465440"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用于管理</a:t>
            </a:r>
            <a:r>
              <a:rPr lang="en-US" altLang="zh-CN" sz="2400" dirty="0">
                <a:solidFill>
                  <a:schemeClr val="tx1">
                    <a:lumMod val="75000"/>
                    <a:lumOff val="25000"/>
                  </a:schemeClr>
                </a:solidFill>
              </a:rPr>
              <a:t>R</a:t>
            </a:r>
            <a:r>
              <a:rPr lang="zh-CN" altLang="zh-CN" sz="2400" dirty="0">
                <a:solidFill>
                  <a:schemeClr val="tx1">
                    <a:lumMod val="75000"/>
                    <a:lumOff val="25000"/>
                  </a:schemeClr>
                </a:solidFill>
              </a:rPr>
              <a:t>工作空间的函数</a:t>
            </a:r>
            <a:endParaRPr kumimoji="1" lang="zh-CN" altLang="zh-CN" sz="2400" dirty="0">
              <a:solidFill>
                <a:schemeClr val="tx1">
                  <a:lumMod val="75000"/>
                  <a:lumOff val="25000"/>
                </a:schemeClr>
              </a:solidFill>
            </a:endParaRPr>
          </a:p>
        </p:txBody>
      </p:sp>
      <p:grpSp>
        <p:nvGrpSpPr>
          <p:cNvPr id="21" name="组合 20"/>
          <p:cNvGrpSpPr/>
          <p:nvPr/>
        </p:nvGrpSpPr>
        <p:grpSpPr>
          <a:xfrm>
            <a:off x="-1" y="-2439"/>
            <a:ext cx="9145786" cy="718410"/>
            <a:chOff x="-1" y="190175"/>
            <a:chExt cx="9145786" cy="525795"/>
          </a:xfrm>
        </p:grpSpPr>
        <p:sp>
          <p:nvSpPr>
            <p:cNvPr id="22" name="任意多边形 21"/>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23"/>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5" name="文本框 6"/>
          <p:cNvSpPr txBox="1"/>
          <p:nvPr/>
        </p:nvSpPr>
        <p:spPr>
          <a:xfrm>
            <a:off x="452232" y="173917"/>
            <a:ext cx="1874231" cy="415498"/>
          </a:xfrm>
          <a:prstGeom prst="rect">
            <a:avLst/>
          </a:prstGeom>
          <a:noFill/>
        </p:spPr>
        <p:txBody>
          <a:bodyPr wrap="none" rtlCol="0">
            <a:spAutoFit/>
          </a:bodyPr>
          <a:lstStyle/>
          <a:p>
            <a:r>
              <a:rPr lang="en-US" altLang="zh-CN" sz="2100" b="1" spc="225" dirty="0">
                <a:solidFill>
                  <a:prstClr val="white"/>
                </a:solidFill>
              </a:rPr>
              <a:t>2.1</a:t>
            </a:r>
            <a:r>
              <a:rPr lang="zh-CN" altLang="en-US" sz="2100" b="1" spc="225" dirty="0">
                <a:solidFill>
                  <a:prstClr val="white"/>
                </a:solidFill>
              </a:rPr>
              <a:t>新手上路</a:t>
            </a:r>
          </a:p>
        </p:txBody>
      </p:sp>
      <p:sp>
        <p:nvSpPr>
          <p:cNvPr id="26"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7" name="文本框 27"/>
          <p:cNvSpPr txBox="1"/>
          <p:nvPr/>
        </p:nvSpPr>
        <p:spPr>
          <a:xfrm>
            <a:off x="6401867" y="234392"/>
            <a:ext cx="1561646" cy="300082"/>
          </a:xfrm>
          <a:prstGeom prst="rect">
            <a:avLst/>
          </a:prstGeom>
          <a:noFill/>
        </p:spPr>
        <p:txBody>
          <a:bodyPr wrap="none" rtlCol="0">
            <a:spAutoFit/>
          </a:bodyPr>
          <a:lstStyle/>
          <a:p>
            <a:r>
              <a:rPr lang="zh-CN" altLang="en-US" sz="1350" dirty="0">
                <a:solidFill>
                  <a:prstClr val="white"/>
                </a:solidFill>
              </a:rPr>
              <a:t>第二章 </a:t>
            </a:r>
            <a:r>
              <a:rPr lang="en-US" altLang="zh-CN" sz="1350" dirty="0">
                <a:solidFill>
                  <a:prstClr val="white"/>
                </a:solidFill>
              </a:rPr>
              <a:t>R</a:t>
            </a:r>
            <a:r>
              <a:rPr lang="zh-CN" altLang="en-US" sz="1350" dirty="0">
                <a:solidFill>
                  <a:prstClr val="white"/>
                </a:solidFill>
              </a:rPr>
              <a:t>语言入门</a:t>
            </a:r>
          </a:p>
        </p:txBody>
      </p:sp>
      <p:grpSp>
        <p:nvGrpSpPr>
          <p:cNvPr id="28" name="组合 27"/>
          <p:cNvGrpSpPr/>
          <p:nvPr/>
        </p:nvGrpSpPr>
        <p:grpSpPr>
          <a:xfrm>
            <a:off x="-1" y="-2439"/>
            <a:ext cx="9145786" cy="718410"/>
            <a:chOff x="-1" y="190175"/>
            <a:chExt cx="9145786" cy="525795"/>
          </a:xfrm>
        </p:grpSpPr>
        <p:sp>
          <p:nvSpPr>
            <p:cNvPr id="29" name="任意多边形 28"/>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0" name="任意多边形 29"/>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1" name="任意多边形 30"/>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32" name="文本框 6"/>
          <p:cNvSpPr txBox="1"/>
          <p:nvPr/>
        </p:nvSpPr>
        <p:spPr>
          <a:xfrm>
            <a:off x="452232" y="173917"/>
            <a:ext cx="4926349" cy="415498"/>
          </a:xfrm>
          <a:prstGeom prst="rect">
            <a:avLst/>
          </a:prstGeom>
          <a:noFill/>
        </p:spPr>
        <p:txBody>
          <a:bodyPr wrap="none" rtlCol="0">
            <a:spAutoFit/>
          </a:bodyPr>
          <a:lstStyle/>
          <a:p>
            <a:r>
              <a:rPr lang="en-US" altLang="zh-CN" sz="2100" b="1" spc="225" dirty="0">
                <a:solidFill>
                  <a:prstClr val="white"/>
                </a:solidFill>
              </a:rPr>
              <a:t>3.3 </a:t>
            </a:r>
            <a:r>
              <a:rPr lang="zh-CN" altLang="zh-CN" sz="2100" b="1" spc="225" dirty="0">
                <a:solidFill>
                  <a:schemeClr val="bg1"/>
                </a:solidFill>
                <a:latin typeface="微软雅黑" panose="020B0503020204020204" pitchFamily="34" charset="-122"/>
                <a:ea typeface="微软雅黑" panose="020B0503020204020204" pitchFamily="34" charset="-122"/>
              </a:rPr>
              <a:t>用于数据处理和转换的常用函</a:t>
            </a:r>
            <a:r>
              <a:rPr lang="zh-CN" altLang="zh-CN" sz="2100" spc="225" dirty="0">
                <a:solidFill>
                  <a:schemeClr val="bg1"/>
                </a:solidFill>
                <a:latin typeface="微软雅黑" panose="020B0503020204020204" pitchFamily="34" charset="-122"/>
                <a:ea typeface="微软雅黑" panose="020B0503020204020204" pitchFamily="34" charset="-122"/>
              </a:rPr>
              <a:t>数</a:t>
            </a:r>
            <a:endParaRPr lang="zh-CN" altLang="en-US" sz="2100" b="1" spc="225" dirty="0">
              <a:solidFill>
                <a:prstClr val="white"/>
              </a:solidFill>
            </a:endParaRPr>
          </a:p>
        </p:txBody>
      </p:sp>
      <p:sp>
        <p:nvSpPr>
          <p:cNvPr id="33"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graphicFrame>
        <p:nvGraphicFramePr>
          <p:cNvPr id="4" name="表格 3"/>
          <p:cNvGraphicFramePr>
            <a:graphicFrameLocks noGrp="1"/>
          </p:cNvGraphicFramePr>
          <p:nvPr/>
        </p:nvGraphicFramePr>
        <p:xfrm>
          <a:off x="300979" y="1687515"/>
          <a:ext cx="8489009" cy="3883290"/>
        </p:xfrm>
        <a:graphic>
          <a:graphicData uri="http://schemas.openxmlformats.org/drawingml/2006/table">
            <a:tbl>
              <a:tblPr firstRow="1" firstCol="1" bandRow="1">
                <a:tableStyleId>{5C22544A-7EE6-4342-B048-85BDC9FD1C3A}</a:tableStyleId>
              </a:tblPr>
              <a:tblGrid>
                <a:gridCol w="3117470">
                  <a:extLst>
                    <a:ext uri="{9D8B030D-6E8A-4147-A177-3AD203B41FA5}">
                      <a16:colId xmlns:a16="http://schemas.microsoft.com/office/drawing/2014/main" val="20000"/>
                    </a:ext>
                  </a:extLst>
                </a:gridCol>
                <a:gridCol w="5371539">
                  <a:extLst>
                    <a:ext uri="{9D8B030D-6E8A-4147-A177-3AD203B41FA5}">
                      <a16:colId xmlns:a16="http://schemas.microsoft.com/office/drawing/2014/main" val="20001"/>
                    </a:ext>
                  </a:extLst>
                </a:gridCol>
              </a:tblGrid>
              <a:tr h="388329">
                <a:tc>
                  <a:txBody>
                    <a:bodyPr/>
                    <a:lstStyle/>
                    <a:p>
                      <a:pPr algn="l">
                        <a:spcAft>
                          <a:spcPts val="0"/>
                        </a:spcAft>
                      </a:pPr>
                      <a:r>
                        <a:rPr lang="zh-CN" sz="1800" kern="0">
                          <a:effectLst/>
                        </a:rPr>
                        <a:t>函数</a:t>
                      </a:r>
                      <a:endParaRPr lang="zh-CN" sz="1800" kern="100">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zh-CN" sz="1800" kern="0">
                          <a:effectLst/>
                        </a:rPr>
                        <a:t>用途</a:t>
                      </a:r>
                      <a:endParaRPr lang="zh-CN" sz="1800" kern="100">
                        <a:effectLst/>
                        <a:latin typeface="等线" panose="02010600030101010101" charset="-122"/>
                        <a:cs typeface="Times New Roman" panose="02020603050405020304"/>
                      </a:endParaRPr>
                    </a:p>
                  </a:txBody>
                  <a:tcPr marL="68580" marR="68580" marT="0" marB="0"/>
                </a:tc>
                <a:extLst>
                  <a:ext uri="{0D108BD9-81ED-4DB2-BD59-A6C34878D82A}">
                    <a16:rowId xmlns:a16="http://schemas.microsoft.com/office/drawing/2014/main" val="10000"/>
                  </a:ext>
                </a:extLst>
              </a:tr>
              <a:tr h="388329">
                <a:tc>
                  <a:txBody>
                    <a:bodyPr/>
                    <a:lstStyle/>
                    <a:p>
                      <a:pPr algn="l">
                        <a:spcAft>
                          <a:spcPts val="0"/>
                        </a:spcAft>
                      </a:pPr>
                      <a:r>
                        <a:rPr lang="en-US" sz="1800" kern="0">
                          <a:effectLst/>
                        </a:rPr>
                        <a:t>length(object)</a:t>
                      </a:r>
                      <a:endParaRPr lang="zh-CN" sz="1800" kern="100">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zh-CN" sz="1800" kern="0">
                          <a:solidFill>
                            <a:schemeClr val="tx1">
                              <a:lumMod val="75000"/>
                              <a:lumOff val="25000"/>
                            </a:schemeClr>
                          </a:solidFill>
                          <a:effectLst/>
                        </a:rPr>
                        <a:t>显示对象中元素</a:t>
                      </a:r>
                      <a:r>
                        <a:rPr lang="en-US" sz="1800" kern="0">
                          <a:solidFill>
                            <a:schemeClr val="tx1">
                              <a:lumMod val="75000"/>
                              <a:lumOff val="25000"/>
                            </a:schemeClr>
                          </a:solidFill>
                          <a:effectLst/>
                        </a:rPr>
                        <a:t>/</a:t>
                      </a:r>
                      <a:r>
                        <a:rPr lang="zh-CN" sz="1800" kern="0">
                          <a:solidFill>
                            <a:schemeClr val="tx1">
                              <a:lumMod val="75000"/>
                              <a:lumOff val="25000"/>
                            </a:schemeClr>
                          </a:solidFill>
                          <a:effectLst/>
                        </a:rPr>
                        <a:t>成分的数量</a:t>
                      </a:r>
                      <a:endParaRPr lang="zh-CN" sz="1800" kern="0">
                        <a:solidFill>
                          <a:schemeClr val="tx1">
                            <a:lumMod val="75000"/>
                            <a:lumOff val="25000"/>
                          </a:schemeClr>
                        </a:solidFill>
                        <a:effectLst/>
                        <a:latin typeface="等线" panose="02010600030101010101" charset="-122"/>
                        <a:cs typeface="Times New Roman" panose="02020603050405020304"/>
                      </a:endParaRPr>
                    </a:p>
                  </a:txBody>
                  <a:tcPr marL="68580" marR="68580" marT="0" marB="0"/>
                </a:tc>
                <a:extLst>
                  <a:ext uri="{0D108BD9-81ED-4DB2-BD59-A6C34878D82A}">
                    <a16:rowId xmlns:a16="http://schemas.microsoft.com/office/drawing/2014/main" val="10001"/>
                  </a:ext>
                </a:extLst>
              </a:tr>
              <a:tr h="388329">
                <a:tc>
                  <a:txBody>
                    <a:bodyPr/>
                    <a:lstStyle/>
                    <a:p>
                      <a:pPr algn="l">
                        <a:spcAft>
                          <a:spcPts val="0"/>
                        </a:spcAft>
                      </a:pPr>
                      <a:r>
                        <a:rPr lang="en-US" sz="1800" kern="0">
                          <a:effectLst/>
                        </a:rPr>
                        <a:t>dim(object)</a:t>
                      </a:r>
                      <a:endParaRPr lang="zh-CN" sz="1800" kern="100">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zh-CN" sz="1800" kern="0">
                          <a:solidFill>
                            <a:schemeClr val="tx1">
                              <a:lumMod val="75000"/>
                              <a:lumOff val="25000"/>
                            </a:schemeClr>
                          </a:solidFill>
                          <a:effectLst/>
                        </a:rPr>
                        <a:t>显示对象的维度</a:t>
                      </a:r>
                      <a:endParaRPr lang="zh-CN" sz="1800" kern="0">
                        <a:solidFill>
                          <a:schemeClr val="tx1">
                            <a:lumMod val="75000"/>
                            <a:lumOff val="25000"/>
                          </a:schemeClr>
                        </a:solidFill>
                        <a:effectLst/>
                        <a:latin typeface="等线" panose="02010600030101010101" charset="-122"/>
                        <a:cs typeface="Times New Roman" panose="02020603050405020304"/>
                      </a:endParaRPr>
                    </a:p>
                  </a:txBody>
                  <a:tcPr marL="68580" marR="68580" marT="0" marB="0"/>
                </a:tc>
                <a:extLst>
                  <a:ext uri="{0D108BD9-81ED-4DB2-BD59-A6C34878D82A}">
                    <a16:rowId xmlns:a16="http://schemas.microsoft.com/office/drawing/2014/main" val="10002"/>
                  </a:ext>
                </a:extLst>
              </a:tr>
              <a:tr h="388329">
                <a:tc>
                  <a:txBody>
                    <a:bodyPr/>
                    <a:lstStyle/>
                    <a:p>
                      <a:pPr algn="l">
                        <a:spcAft>
                          <a:spcPts val="0"/>
                        </a:spcAft>
                      </a:pPr>
                      <a:r>
                        <a:rPr lang="en-US" sz="1800" kern="0">
                          <a:effectLst/>
                        </a:rPr>
                        <a:t>str(object)</a:t>
                      </a:r>
                      <a:endParaRPr lang="zh-CN" sz="1800" kern="100">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zh-CN" sz="1800" kern="0">
                          <a:solidFill>
                            <a:schemeClr val="tx1">
                              <a:lumMod val="75000"/>
                              <a:lumOff val="25000"/>
                            </a:schemeClr>
                          </a:solidFill>
                          <a:effectLst/>
                        </a:rPr>
                        <a:t>显示对象的结构</a:t>
                      </a:r>
                      <a:endParaRPr lang="zh-CN" sz="1800" kern="0">
                        <a:solidFill>
                          <a:schemeClr val="tx1">
                            <a:lumMod val="75000"/>
                            <a:lumOff val="25000"/>
                          </a:schemeClr>
                        </a:solidFill>
                        <a:effectLst/>
                        <a:latin typeface="等线" panose="02010600030101010101" charset="-122"/>
                        <a:cs typeface="Times New Roman" panose="02020603050405020304"/>
                      </a:endParaRPr>
                    </a:p>
                  </a:txBody>
                  <a:tcPr marL="68580" marR="68580" marT="0" marB="0"/>
                </a:tc>
                <a:extLst>
                  <a:ext uri="{0D108BD9-81ED-4DB2-BD59-A6C34878D82A}">
                    <a16:rowId xmlns:a16="http://schemas.microsoft.com/office/drawing/2014/main" val="10003"/>
                  </a:ext>
                </a:extLst>
              </a:tr>
              <a:tr h="388329">
                <a:tc>
                  <a:txBody>
                    <a:bodyPr/>
                    <a:lstStyle/>
                    <a:p>
                      <a:pPr algn="l">
                        <a:spcAft>
                          <a:spcPts val="0"/>
                        </a:spcAft>
                      </a:pPr>
                      <a:r>
                        <a:rPr lang="en-US" sz="1800" kern="0">
                          <a:effectLst/>
                        </a:rPr>
                        <a:t>class(object)</a:t>
                      </a:r>
                      <a:endParaRPr lang="zh-CN" sz="1800" kern="100">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zh-CN" sz="1800" kern="0">
                          <a:solidFill>
                            <a:schemeClr val="tx1">
                              <a:lumMod val="75000"/>
                              <a:lumOff val="25000"/>
                            </a:schemeClr>
                          </a:solidFill>
                          <a:effectLst/>
                        </a:rPr>
                        <a:t>显示对象的类别</a:t>
                      </a:r>
                      <a:endParaRPr lang="zh-CN" sz="1800" kern="0">
                        <a:solidFill>
                          <a:schemeClr val="tx1">
                            <a:lumMod val="75000"/>
                            <a:lumOff val="25000"/>
                          </a:schemeClr>
                        </a:solidFill>
                        <a:effectLst/>
                        <a:latin typeface="等线" panose="02010600030101010101" charset="-122"/>
                        <a:cs typeface="Times New Roman" panose="02020603050405020304"/>
                      </a:endParaRPr>
                    </a:p>
                  </a:txBody>
                  <a:tcPr marL="68580" marR="68580" marT="0" marB="0"/>
                </a:tc>
                <a:extLst>
                  <a:ext uri="{0D108BD9-81ED-4DB2-BD59-A6C34878D82A}">
                    <a16:rowId xmlns:a16="http://schemas.microsoft.com/office/drawing/2014/main" val="10004"/>
                  </a:ext>
                </a:extLst>
              </a:tr>
              <a:tr h="388329">
                <a:tc>
                  <a:txBody>
                    <a:bodyPr/>
                    <a:lstStyle/>
                    <a:p>
                      <a:pPr algn="l">
                        <a:spcAft>
                          <a:spcPts val="0"/>
                        </a:spcAft>
                      </a:pPr>
                      <a:r>
                        <a:rPr lang="en-US" sz="1800" kern="0">
                          <a:effectLst/>
                        </a:rPr>
                        <a:t>mode(object)</a:t>
                      </a:r>
                      <a:endParaRPr lang="zh-CN" sz="1800" kern="100">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zh-CN" sz="1800" kern="0" dirty="0">
                          <a:solidFill>
                            <a:schemeClr val="tx1">
                              <a:lumMod val="75000"/>
                              <a:lumOff val="25000"/>
                            </a:schemeClr>
                          </a:solidFill>
                          <a:effectLst/>
                        </a:rPr>
                        <a:t>显示对象的模式</a:t>
                      </a:r>
                      <a:endParaRPr lang="zh-CN" sz="1800" kern="0" dirty="0">
                        <a:solidFill>
                          <a:schemeClr val="tx1">
                            <a:lumMod val="75000"/>
                            <a:lumOff val="25000"/>
                          </a:schemeClr>
                        </a:solidFill>
                        <a:effectLst/>
                        <a:latin typeface="等线" panose="02010600030101010101" charset="-122"/>
                        <a:cs typeface="Times New Roman" panose="02020603050405020304"/>
                      </a:endParaRPr>
                    </a:p>
                  </a:txBody>
                  <a:tcPr marL="68580" marR="68580" marT="0" marB="0"/>
                </a:tc>
                <a:extLst>
                  <a:ext uri="{0D108BD9-81ED-4DB2-BD59-A6C34878D82A}">
                    <a16:rowId xmlns:a16="http://schemas.microsoft.com/office/drawing/2014/main" val="10005"/>
                  </a:ext>
                </a:extLst>
              </a:tr>
              <a:tr h="388329">
                <a:tc>
                  <a:txBody>
                    <a:bodyPr/>
                    <a:lstStyle/>
                    <a:p>
                      <a:pPr algn="l">
                        <a:spcAft>
                          <a:spcPts val="0"/>
                        </a:spcAft>
                      </a:pPr>
                      <a:r>
                        <a:rPr lang="en-US" sz="1800" kern="0">
                          <a:effectLst/>
                        </a:rPr>
                        <a:t>names(object)</a:t>
                      </a:r>
                      <a:endParaRPr lang="zh-CN" sz="1800" kern="100">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zh-CN" sz="1800" kern="0">
                          <a:solidFill>
                            <a:schemeClr val="tx1">
                              <a:lumMod val="75000"/>
                              <a:lumOff val="25000"/>
                            </a:schemeClr>
                          </a:solidFill>
                          <a:effectLst/>
                        </a:rPr>
                        <a:t>显示象中各成分的名称</a:t>
                      </a:r>
                      <a:endParaRPr lang="zh-CN" sz="1800" kern="0">
                        <a:solidFill>
                          <a:schemeClr val="tx1">
                            <a:lumMod val="75000"/>
                            <a:lumOff val="25000"/>
                          </a:schemeClr>
                        </a:solidFill>
                        <a:effectLst/>
                        <a:latin typeface="等线" panose="02010600030101010101" charset="-122"/>
                        <a:cs typeface="Times New Roman" panose="02020603050405020304"/>
                      </a:endParaRPr>
                    </a:p>
                  </a:txBody>
                  <a:tcPr marL="68580" marR="68580" marT="0" marB="0"/>
                </a:tc>
                <a:extLst>
                  <a:ext uri="{0D108BD9-81ED-4DB2-BD59-A6C34878D82A}">
                    <a16:rowId xmlns:a16="http://schemas.microsoft.com/office/drawing/2014/main" val="10006"/>
                  </a:ext>
                </a:extLst>
              </a:tr>
              <a:tr h="388329">
                <a:tc>
                  <a:txBody>
                    <a:bodyPr/>
                    <a:lstStyle/>
                    <a:p>
                      <a:pPr algn="just">
                        <a:spcAft>
                          <a:spcPts val="0"/>
                        </a:spcAft>
                      </a:pPr>
                      <a:r>
                        <a:rPr lang="en-US" sz="1800" kern="0">
                          <a:effectLst/>
                        </a:rPr>
                        <a:t>c(object,object,…)</a:t>
                      </a:r>
                      <a:endParaRPr lang="zh-CN" sz="1800" kern="100">
                        <a:effectLst/>
                        <a:latin typeface="等线" panose="02010600030101010101" charset="-122"/>
                        <a:cs typeface="Times New Roman" panose="02020603050405020304"/>
                      </a:endParaRPr>
                    </a:p>
                  </a:txBody>
                  <a:tcPr marL="68580" marR="68580" marT="0" marB="0"/>
                </a:tc>
                <a:tc>
                  <a:txBody>
                    <a:bodyPr/>
                    <a:lstStyle/>
                    <a:p>
                      <a:pPr algn="just">
                        <a:spcAft>
                          <a:spcPts val="0"/>
                        </a:spcAft>
                      </a:pPr>
                      <a:r>
                        <a:rPr lang="zh-CN" sz="1800" kern="0">
                          <a:solidFill>
                            <a:schemeClr val="tx1">
                              <a:lumMod val="75000"/>
                              <a:lumOff val="25000"/>
                            </a:schemeClr>
                          </a:solidFill>
                          <a:effectLst/>
                        </a:rPr>
                        <a:t>将对象合并入一个向量</a:t>
                      </a:r>
                      <a:endParaRPr lang="zh-CN" sz="1800" kern="0">
                        <a:solidFill>
                          <a:schemeClr val="tx1">
                            <a:lumMod val="75000"/>
                            <a:lumOff val="25000"/>
                          </a:schemeClr>
                        </a:solidFill>
                        <a:effectLst/>
                        <a:latin typeface="等线" panose="02010600030101010101" charset="-122"/>
                        <a:cs typeface="Times New Roman" panose="02020603050405020304"/>
                      </a:endParaRPr>
                    </a:p>
                  </a:txBody>
                  <a:tcPr marL="68580" marR="68580" marT="0" marB="0"/>
                </a:tc>
                <a:extLst>
                  <a:ext uri="{0D108BD9-81ED-4DB2-BD59-A6C34878D82A}">
                    <a16:rowId xmlns:a16="http://schemas.microsoft.com/office/drawing/2014/main" val="10007"/>
                  </a:ext>
                </a:extLst>
              </a:tr>
              <a:tr h="388329">
                <a:tc>
                  <a:txBody>
                    <a:bodyPr/>
                    <a:lstStyle/>
                    <a:p>
                      <a:pPr algn="l">
                        <a:spcAft>
                          <a:spcPts val="0"/>
                        </a:spcAft>
                      </a:pPr>
                      <a:r>
                        <a:rPr lang="en-US" sz="1800" kern="0">
                          <a:effectLst/>
                        </a:rPr>
                        <a:t>cbind(object,object,…)</a:t>
                      </a:r>
                      <a:endParaRPr lang="zh-CN" sz="1800" kern="100">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zh-CN" sz="1800" kern="0">
                          <a:solidFill>
                            <a:schemeClr val="tx1">
                              <a:lumMod val="75000"/>
                              <a:lumOff val="25000"/>
                            </a:schemeClr>
                          </a:solidFill>
                          <a:effectLst/>
                        </a:rPr>
                        <a:t>按列合并对象</a:t>
                      </a:r>
                      <a:endParaRPr lang="zh-CN" sz="1800" kern="0">
                        <a:solidFill>
                          <a:schemeClr val="tx1">
                            <a:lumMod val="75000"/>
                            <a:lumOff val="25000"/>
                          </a:schemeClr>
                        </a:solidFill>
                        <a:effectLst/>
                        <a:latin typeface="等线" panose="02010600030101010101" charset="-122"/>
                        <a:cs typeface="Times New Roman" panose="02020603050405020304"/>
                      </a:endParaRPr>
                    </a:p>
                  </a:txBody>
                  <a:tcPr marL="68580" marR="68580" marT="0" marB="0"/>
                </a:tc>
                <a:extLst>
                  <a:ext uri="{0D108BD9-81ED-4DB2-BD59-A6C34878D82A}">
                    <a16:rowId xmlns:a16="http://schemas.microsoft.com/office/drawing/2014/main" val="10008"/>
                  </a:ext>
                </a:extLst>
              </a:tr>
              <a:tr h="388329">
                <a:tc>
                  <a:txBody>
                    <a:bodyPr/>
                    <a:lstStyle/>
                    <a:p>
                      <a:pPr algn="l">
                        <a:spcAft>
                          <a:spcPts val="0"/>
                        </a:spcAft>
                      </a:pPr>
                      <a:r>
                        <a:rPr lang="en-US" sz="1800" kern="0">
                          <a:effectLst/>
                        </a:rPr>
                        <a:t>rbind(object,object,…)</a:t>
                      </a:r>
                      <a:endParaRPr lang="zh-CN" sz="1800" kern="100">
                        <a:effectLst/>
                        <a:latin typeface="等线" panose="02010600030101010101" charset="-122"/>
                        <a:cs typeface="Times New Roman" panose="02020603050405020304"/>
                      </a:endParaRPr>
                    </a:p>
                  </a:txBody>
                  <a:tcPr marL="68580" marR="68580" marT="0" marB="0"/>
                </a:tc>
                <a:tc>
                  <a:txBody>
                    <a:bodyPr/>
                    <a:lstStyle/>
                    <a:p>
                      <a:pPr algn="l">
                        <a:spcAft>
                          <a:spcPts val="0"/>
                        </a:spcAft>
                      </a:pPr>
                      <a:r>
                        <a:rPr lang="zh-CN" sz="1800" kern="0" dirty="0">
                          <a:solidFill>
                            <a:schemeClr val="tx1">
                              <a:lumMod val="75000"/>
                              <a:lumOff val="25000"/>
                            </a:schemeClr>
                          </a:solidFill>
                          <a:effectLst/>
                        </a:rPr>
                        <a:t>按行合并对象</a:t>
                      </a:r>
                      <a:endParaRPr lang="zh-CN" sz="1800" kern="0" dirty="0">
                        <a:solidFill>
                          <a:schemeClr val="tx1">
                            <a:lumMod val="75000"/>
                            <a:lumOff val="25000"/>
                          </a:schemeClr>
                        </a:solidFill>
                        <a:effectLst/>
                        <a:latin typeface="等线" panose="02010600030101010101" charset="-122"/>
                        <a:cs typeface="Times New Roman" panose="02020603050405020304"/>
                      </a:endParaRPr>
                    </a:p>
                  </a:txBody>
                  <a:tcPr marL="68580" marR="68580" marT="0" marB="0"/>
                </a:tc>
                <a:extLst>
                  <a:ext uri="{0D108BD9-81ED-4DB2-BD59-A6C34878D82A}">
                    <a16:rowId xmlns:a16="http://schemas.microsoft.com/office/drawing/2014/main" val="10009"/>
                  </a:ext>
                </a:extLst>
              </a:tr>
            </a:tbl>
          </a:graphicData>
        </a:graphic>
      </p:graphicFrame>
      <p:sp>
        <p:nvSpPr>
          <p:cNvPr id="10" name="文本框 27"/>
          <p:cNvSpPr txBox="1"/>
          <p:nvPr/>
        </p:nvSpPr>
        <p:spPr>
          <a:xfrm>
            <a:off x="6401867" y="234392"/>
            <a:ext cx="1433830" cy="299085"/>
          </a:xfrm>
          <a:prstGeom prst="rect">
            <a:avLst/>
          </a:prstGeom>
          <a:noFill/>
        </p:spPr>
        <p:txBody>
          <a:bodyPr wrap="none" rtlCol="0">
            <a:spAutoFit/>
          </a:bodyPr>
          <a:lstStyle/>
          <a:p>
            <a:r>
              <a:rPr lang="zh-CN" altLang="en-US" sz="1350" dirty="0">
                <a:solidFill>
                  <a:prstClr val="white"/>
                </a:solidFill>
              </a:rPr>
              <a:t>第三章 数据类型</a:t>
            </a:r>
          </a:p>
        </p:txBody>
      </p:sp>
    </p:spTree>
    <p:extLst>
      <p:ext uri="{BB962C8B-B14F-4D97-AF65-F5344CB8AC3E}">
        <p14:creationId xmlns:p14="http://schemas.microsoft.com/office/powerpoint/2010/main" val="699423702"/>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p:nvSpPr>
        <p:spPr>
          <a:xfrm>
            <a:off x="541465" y="781992"/>
            <a:ext cx="5465440"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用于管理</a:t>
            </a:r>
            <a:r>
              <a:rPr lang="en-US" altLang="zh-CN" sz="2400" dirty="0">
                <a:solidFill>
                  <a:schemeClr val="tx1">
                    <a:lumMod val="75000"/>
                    <a:lumOff val="25000"/>
                  </a:schemeClr>
                </a:solidFill>
              </a:rPr>
              <a:t>R</a:t>
            </a:r>
            <a:r>
              <a:rPr lang="zh-CN" altLang="zh-CN" sz="2400" dirty="0">
                <a:solidFill>
                  <a:schemeClr val="tx1">
                    <a:lumMod val="75000"/>
                    <a:lumOff val="25000"/>
                  </a:schemeClr>
                </a:solidFill>
              </a:rPr>
              <a:t>工作空间的函数</a:t>
            </a:r>
            <a:endParaRPr kumimoji="1" lang="zh-CN" altLang="zh-CN" sz="2400" dirty="0">
              <a:solidFill>
                <a:schemeClr val="tx1">
                  <a:lumMod val="75000"/>
                  <a:lumOff val="25000"/>
                </a:schemeClr>
              </a:solidFill>
            </a:endParaRPr>
          </a:p>
        </p:txBody>
      </p:sp>
      <p:grpSp>
        <p:nvGrpSpPr>
          <p:cNvPr id="21" name="组合 20"/>
          <p:cNvGrpSpPr/>
          <p:nvPr/>
        </p:nvGrpSpPr>
        <p:grpSpPr>
          <a:xfrm>
            <a:off x="-1" y="-2439"/>
            <a:ext cx="9145786" cy="718410"/>
            <a:chOff x="-1" y="190175"/>
            <a:chExt cx="9145786" cy="525795"/>
          </a:xfrm>
        </p:grpSpPr>
        <p:sp>
          <p:nvSpPr>
            <p:cNvPr id="22" name="任意多边形 21"/>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23"/>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5" name="文本框 6"/>
          <p:cNvSpPr txBox="1"/>
          <p:nvPr/>
        </p:nvSpPr>
        <p:spPr>
          <a:xfrm>
            <a:off x="452232" y="173917"/>
            <a:ext cx="1874231" cy="415498"/>
          </a:xfrm>
          <a:prstGeom prst="rect">
            <a:avLst/>
          </a:prstGeom>
          <a:noFill/>
        </p:spPr>
        <p:txBody>
          <a:bodyPr wrap="none" rtlCol="0">
            <a:spAutoFit/>
          </a:bodyPr>
          <a:lstStyle/>
          <a:p>
            <a:r>
              <a:rPr lang="en-US" altLang="zh-CN" sz="2100" b="1" spc="225" dirty="0">
                <a:solidFill>
                  <a:prstClr val="white"/>
                </a:solidFill>
              </a:rPr>
              <a:t>2.1</a:t>
            </a:r>
            <a:r>
              <a:rPr lang="zh-CN" altLang="en-US" sz="2100" b="1" spc="225" dirty="0">
                <a:solidFill>
                  <a:prstClr val="white"/>
                </a:solidFill>
              </a:rPr>
              <a:t>新手上路</a:t>
            </a:r>
          </a:p>
        </p:txBody>
      </p:sp>
      <p:sp>
        <p:nvSpPr>
          <p:cNvPr id="26"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7" name="文本框 27"/>
          <p:cNvSpPr txBox="1"/>
          <p:nvPr/>
        </p:nvSpPr>
        <p:spPr>
          <a:xfrm>
            <a:off x="6401867" y="234392"/>
            <a:ext cx="1561646" cy="300082"/>
          </a:xfrm>
          <a:prstGeom prst="rect">
            <a:avLst/>
          </a:prstGeom>
          <a:noFill/>
        </p:spPr>
        <p:txBody>
          <a:bodyPr wrap="none" rtlCol="0">
            <a:spAutoFit/>
          </a:bodyPr>
          <a:lstStyle/>
          <a:p>
            <a:r>
              <a:rPr lang="zh-CN" altLang="en-US" sz="1350" dirty="0">
                <a:solidFill>
                  <a:prstClr val="white"/>
                </a:solidFill>
              </a:rPr>
              <a:t>第二章 </a:t>
            </a:r>
            <a:r>
              <a:rPr lang="en-US" altLang="zh-CN" sz="1350" dirty="0">
                <a:solidFill>
                  <a:prstClr val="white"/>
                </a:solidFill>
              </a:rPr>
              <a:t>R</a:t>
            </a:r>
            <a:r>
              <a:rPr lang="zh-CN" altLang="en-US" sz="1350" dirty="0">
                <a:solidFill>
                  <a:prstClr val="white"/>
                </a:solidFill>
              </a:rPr>
              <a:t>语言入门</a:t>
            </a:r>
          </a:p>
        </p:txBody>
      </p:sp>
      <p:grpSp>
        <p:nvGrpSpPr>
          <p:cNvPr id="28" name="组合 27"/>
          <p:cNvGrpSpPr/>
          <p:nvPr/>
        </p:nvGrpSpPr>
        <p:grpSpPr>
          <a:xfrm>
            <a:off x="-1" y="-2439"/>
            <a:ext cx="9145786" cy="718410"/>
            <a:chOff x="-1" y="190175"/>
            <a:chExt cx="9145786" cy="525795"/>
          </a:xfrm>
        </p:grpSpPr>
        <p:sp>
          <p:nvSpPr>
            <p:cNvPr id="29" name="任意多边形 28"/>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0" name="任意多边形 29"/>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1" name="任意多边形 30"/>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32" name="文本框 6"/>
          <p:cNvSpPr txBox="1"/>
          <p:nvPr/>
        </p:nvSpPr>
        <p:spPr>
          <a:xfrm>
            <a:off x="452232" y="173917"/>
            <a:ext cx="4926349" cy="415498"/>
          </a:xfrm>
          <a:prstGeom prst="rect">
            <a:avLst/>
          </a:prstGeom>
          <a:noFill/>
        </p:spPr>
        <p:txBody>
          <a:bodyPr wrap="none" rtlCol="0">
            <a:spAutoFit/>
          </a:bodyPr>
          <a:lstStyle/>
          <a:p>
            <a:r>
              <a:rPr lang="en-US" altLang="zh-CN" sz="2100" b="1" spc="225" dirty="0">
                <a:solidFill>
                  <a:prstClr val="white"/>
                </a:solidFill>
              </a:rPr>
              <a:t>3.3 </a:t>
            </a:r>
            <a:r>
              <a:rPr lang="zh-CN" altLang="zh-CN" sz="2100" b="1" spc="225" dirty="0">
                <a:solidFill>
                  <a:schemeClr val="bg1"/>
                </a:solidFill>
                <a:latin typeface="微软雅黑" panose="020B0503020204020204" pitchFamily="34" charset="-122"/>
                <a:ea typeface="微软雅黑" panose="020B0503020204020204" pitchFamily="34" charset="-122"/>
              </a:rPr>
              <a:t>用于数据处理和转换的常用函</a:t>
            </a:r>
            <a:r>
              <a:rPr lang="zh-CN" altLang="zh-CN" sz="2100" spc="225" dirty="0">
                <a:solidFill>
                  <a:schemeClr val="bg1"/>
                </a:solidFill>
                <a:latin typeface="微软雅黑" panose="020B0503020204020204" pitchFamily="34" charset="-122"/>
                <a:ea typeface="微软雅黑" panose="020B0503020204020204" pitchFamily="34" charset="-122"/>
              </a:rPr>
              <a:t>数</a:t>
            </a:r>
            <a:endParaRPr lang="zh-CN" altLang="en-US" sz="2100" b="1" spc="225" dirty="0">
              <a:solidFill>
                <a:prstClr val="white"/>
              </a:solidFill>
            </a:endParaRPr>
          </a:p>
        </p:txBody>
      </p:sp>
      <p:sp>
        <p:nvSpPr>
          <p:cNvPr id="33"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graphicFrame>
        <p:nvGraphicFramePr>
          <p:cNvPr id="5" name="表格 4"/>
          <p:cNvGraphicFramePr>
            <a:graphicFrameLocks noGrp="1"/>
          </p:cNvGraphicFramePr>
          <p:nvPr/>
        </p:nvGraphicFramePr>
        <p:xfrm>
          <a:off x="650047" y="1815453"/>
          <a:ext cx="7832772" cy="3670947"/>
        </p:xfrm>
        <a:graphic>
          <a:graphicData uri="http://schemas.openxmlformats.org/drawingml/2006/table">
            <a:tbl>
              <a:tblPr firstRow="1" firstCol="1" bandRow="1">
                <a:tableStyleId>{5C22544A-7EE6-4342-B048-85BDC9FD1C3A}</a:tableStyleId>
              </a:tblPr>
              <a:tblGrid>
                <a:gridCol w="1654810">
                  <a:extLst>
                    <a:ext uri="{9D8B030D-6E8A-4147-A177-3AD203B41FA5}">
                      <a16:colId xmlns:a16="http://schemas.microsoft.com/office/drawing/2014/main" val="20000"/>
                    </a:ext>
                  </a:extLst>
                </a:gridCol>
                <a:gridCol w="2435955">
                  <a:extLst>
                    <a:ext uri="{9D8B030D-6E8A-4147-A177-3AD203B41FA5}">
                      <a16:colId xmlns:a16="http://schemas.microsoft.com/office/drawing/2014/main" val="20001"/>
                    </a:ext>
                  </a:extLst>
                </a:gridCol>
                <a:gridCol w="1457765">
                  <a:extLst>
                    <a:ext uri="{9D8B030D-6E8A-4147-A177-3AD203B41FA5}">
                      <a16:colId xmlns:a16="http://schemas.microsoft.com/office/drawing/2014/main" val="20002"/>
                    </a:ext>
                  </a:extLst>
                </a:gridCol>
                <a:gridCol w="2284242">
                  <a:extLst>
                    <a:ext uri="{9D8B030D-6E8A-4147-A177-3AD203B41FA5}">
                      <a16:colId xmlns:a16="http://schemas.microsoft.com/office/drawing/2014/main" val="20003"/>
                    </a:ext>
                  </a:extLst>
                </a:gridCol>
              </a:tblGrid>
              <a:tr h="899173">
                <a:tc>
                  <a:txBody>
                    <a:bodyPr/>
                    <a:lstStyle/>
                    <a:p>
                      <a:pPr algn="just">
                        <a:spcAft>
                          <a:spcPts val="0"/>
                        </a:spcAft>
                      </a:pPr>
                      <a:r>
                        <a:rPr lang="en-US" sz="1800" kern="100">
                          <a:effectLst/>
                        </a:rPr>
                        <a:t> </a:t>
                      </a:r>
                      <a:endParaRPr lang="zh-CN" sz="1800" kern="100">
                        <a:effectLst/>
                        <a:latin typeface="等线" panose="02010600030101010101" charset="-122"/>
                        <a:cs typeface="Times New Roman" panose="02020603050405020304"/>
                      </a:endParaRPr>
                    </a:p>
                  </a:txBody>
                  <a:tcPr marL="28575" marR="28575" marT="28575" marB="28575" anchor="ctr"/>
                </a:tc>
                <a:tc>
                  <a:txBody>
                    <a:bodyPr/>
                    <a:lstStyle/>
                    <a:p>
                      <a:pPr algn="just">
                        <a:spcAft>
                          <a:spcPts val="0"/>
                        </a:spcAft>
                      </a:pPr>
                      <a:r>
                        <a:rPr lang="en-US" sz="1800" kern="100">
                          <a:effectLst/>
                        </a:rPr>
                        <a:t>to one long vector</a:t>
                      </a:r>
                      <a:endParaRPr lang="zh-CN" sz="1800" kern="100">
                        <a:effectLst/>
                        <a:latin typeface="等线" panose="02010600030101010101" charset="-122"/>
                        <a:cs typeface="Times New Roman" panose="02020603050405020304"/>
                      </a:endParaRPr>
                    </a:p>
                  </a:txBody>
                  <a:tcPr marL="28575" marR="28575" marT="28575" marB="28575" anchor="ctr"/>
                </a:tc>
                <a:tc>
                  <a:txBody>
                    <a:bodyPr/>
                    <a:lstStyle/>
                    <a:p>
                      <a:pPr algn="just">
                        <a:spcAft>
                          <a:spcPts val="0"/>
                        </a:spcAft>
                      </a:pPr>
                      <a:r>
                        <a:rPr lang="en-US" sz="1800" kern="100">
                          <a:effectLst/>
                        </a:rPr>
                        <a:t>To matrix</a:t>
                      </a:r>
                      <a:endParaRPr lang="zh-CN" sz="1800" kern="100">
                        <a:effectLst/>
                        <a:latin typeface="等线" panose="02010600030101010101" charset="-122"/>
                        <a:cs typeface="Times New Roman" panose="02020603050405020304"/>
                      </a:endParaRPr>
                    </a:p>
                  </a:txBody>
                  <a:tcPr marL="28575" marR="28575" marT="28575" marB="28575" anchor="ctr"/>
                </a:tc>
                <a:tc>
                  <a:txBody>
                    <a:bodyPr/>
                    <a:lstStyle/>
                    <a:p>
                      <a:pPr algn="just">
                        <a:spcAft>
                          <a:spcPts val="0"/>
                        </a:spcAft>
                      </a:pPr>
                      <a:r>
                        <a:rPr lang="en-US" sz="1800" kern="100">
                          <a:effectLst/>
                        </a:rPr>
                        <a:t>To data frame</a:t>
                      </a:r>
                      <a:endParaRPr lang="zh-CN" sz="1800" kern="100">
                        <a:effectLst/>
                        <a:latin typeface="等线" panose="02010600030101010101" charset="-122"/>
                        <a:cs typeface="Times New Roman" panose="02020603050405020304"/>
                      </a:endParaRPr>
                    </a:p>
                  </a:txBody>
                  <a:tcPr marL="28575" marR="28575" marT="28575" marB="28575" anchor="ctr"/>
                </a:tc>
                <a:extLst>
                  <a:ext uri="{0D108BD9-81ED-4DB2-BD59-A6C34878D82A}">
                    <a16:rowId xmlns:a16="http://schemas.microsoft.com/office/drawing/2014/main" val="10000"/>
                  </a:ext>
                </a:extLst>
              </a:tr>
              <a:tr h="801965">
                <a:tc>
                  <a:txBody>
                    <a:bodyPr/>
                    <a:lstStyle/>
                    <a:p>
                      <a:pPr algn="just">
                        <a:spcAft>
                          <a:spcPts val="0"/>
                        </a:spcAft>
                      </a:pPr>
                      <a:r>
                        <a:rPr lang="en-US" sz="1800" kern="100">
                          <a:effectLst/>
                        </a:rPr>
                        <a:t>From vector</a:t>
                      </a:r>
                      <a:endParaRPr lang="zh-CN" sz="1800" kern="100">
                        <a:effectLst/>
                        <a:latin typeface="等线" panose="02010600030101010101" charset="-122"/>
                        <a:cs typeface="Times New Roman" panose="02020603050405020304"/>
                      </a:endParaRPr>
                    </a:p>
                  </a:txBody>
                  <a:tcPr marL="28575" marR="28575" marT="28575" marB="28575" anchor="ctr"/>
                </a:tc>
                <a:tc>
                  <a:txBody>
                    <a:bodyPr/>
                    <a:lstStyle/>
                    <a:p>
                      <a:pPr algn="just">
                        <a:spcAft>
                          <a:spcPts val="0"/>
                        </a:spcAft>
                      </a:pPr>
                      <a:r>
                        <a:rPr lang="en-US" sz="1800" kern="100">
                          <a:solidFill>
                            <a:schemeClr val="tx1">
                              <a:lumMod val="75000"/>
                              <a:lumOff val="25000"/>
                            </a:schemeClr>
                          </a:solidFill>
                          <a:effectLst/>
                        </a:rPr>
                        <a:t>c(x,y)</a:t>
                      </a:r>
                      <a:endParaRPr lang="en-US" sz="1800" kern="100">
                        <a:solidFill>
                          <a:schemeClr val="tx1">
                            <a:lumMod val="75000"/>
                            <a:lumOff val="25000"/>
                          </a:schemeClr>
                        </a:solidFill>
                        <a:effectLst/>
                        <a:latin typeface="等线" panose="02010600030101010101" charset="-122"/>
                        <a:cs typeface="Times New Roman" panose="02020603050405020304"/>
                      </a:endParaRPr>
                    </a:p>
                  </a:txBody>
                  <a:tcPr marL="28575" marR="28575" marT="28575" marB="28575" anchor="ctr"/>
                </a:tc>
                <a:tc>
                  <a:txBody>
                    <a:bodyPr/>
                    <a:lstStyle/>
                    <a:p>
                      <a:pPr algn="just">
                        <a:spcAft>
                          <a:spcPts val="0"/>
                        </a:spcAft>
                      </a:pPr>
                      <a:r>
                        <a:rPr lang="fr-FR" sz="1800" kern="100">
                          <a:solidFill>
                            <a:schemeClr val="tx1">
                              <a:lumMod val="75000"/>
                              <a:lumOff val="25000"/>
                            </a:schemeClr>
                          </a:solidFill>
                          <a:effectLst/>
                        </a:rPr>
                        <a:t>cbind(x,y)</a:t>
                      </a:r>
                      <a:endParaRPr lang="zh-CN" sz="1800" kern="100">
                        <a:solidFill>
                          <a:schemeClr val="tx1">
                            <a:lumMod val="75000"/>
                            <a:lumOff val="25000"/>
                          </a:schemeClr>
                        </a:solidFill>
                        <a:effectLst/>
                      </a:endParaRPr>
                    </a:p>
                    <a:p>
                      <a:pPr algn="just">
                        <a:spcAft>
                          <a:spcPts val="0"/>
                        </a:spcAft>
                      </a:pPr>
                      <a:r>
                        <a:rPr lang="fr-FR" sz="1800" kern="100">
                          <a:solidFill>
                            <a:schemeClr val="tx1">
                              <a:lumMod val="75000"/>
                              <a:lumOff val="25000"/>
                            </a:schemeClr>
                          </a:solidFill>
                          <a:effectLst/>
                        </a:rPr>
                        <a:t>rbind(x,y)</a:t>
                      </a:r>
                      <a:endParaRPr lang="fr-FR" sz="1800" kern="100">
                        <a:solidFill>
                          <a:schemeClr val="tx1">
                            <a:lumMod val="75000"/>
                            <a:lumOff val="25000"/>
                          </a:schemeClr>
                        </a:solidFill>
                        <a:effectLst/>
                        <a:latin typeface="等线" panose="02010600030101010101" charset="-122"/>
                        <a:cs typeface="Times New Roman" panose="02020603050405020304"/>
                      </a:endParaRPr>
                    </a:p>
                  </a:txBody>
                  <a:tcPr marL="28575" marR="28575" marT="28575" marB="28575" anchor="ctr"/>
                </a:tc>
                <a:tc>
                  <a:txBody>
                    <a:bodyPr/>
                    <a:lstStyle/>
                    <a:p>
                      <a:pPr algn="just">
                        <a:spcAft>
                          <a:spcPts val="0"/>
                        </a:spcAft>
                      </a:pPr>
                      <a:r>
                        <a:rPr lang="en-US" sz="1800" kern="100">
                          <a:solidFill>
                            <a:schemeClr val="tx1">
                              <a:lumMod val="75000"/>
                              <a:lumOff val="25000"/>
                            </a:schemeClr>
                          </a:solidFill>
                          <a:effectLst/>
                        </a:rPr>
                        <a:t>data.frame(x,y)</a:t>
                      </a:r>
                      <a:endParaRPr lang="en-US" sz="1800" kern="100">
                        <a:solidFill>
                          <a:schemeClr val="tx1">
                            <a:lumMod val="75000"/>
                            <a:lumOff val="25000"/>
                          </a:schemeClr>
                        </a:solidFill>
                        <a:effectLst/>
                        <a:latin typeface="等线" panose="02010600030101010101" charset="-122"/>
                        <a:cs typeface="Times New Roman" panose="02020603050405020304"/>
                      </a:endParaRPr>
                    </a:p>
                  </a:txBody>
                  <a:tcPr marL="28575" marR="28575" marT="28575" marB="28575" anchor="ctr"/>
                </a:tc>
                <a:extLst>
                  <a:ext uri="{0D108BD9-81ED-4DB2-BD59-A6C34878D82A}">
                    <a16:rowId xmlns:a16="http://schemas.microsoft.com/office/drawing/2014/main" val="10001"/>
                  </a:ext>
                </a:extLst>
              </a:tr>
              <a:tr h="801965">
                <a:tc>
                  <a:txBody>
                    <a:bodyPr/>
                    <a:lstStyle/>
                    <a:p>
                      <a:pPr algn="just">
                        <a:spcAft>
                          <a:spcPts val="0"/>
                        </a:spcAft>
                      </a:pPr>
                      <a:r>
                        <a:rPr lang="en-US" sz="1800" kern="100">
                          <a:effectLst/>
                        </a:rPr>
                        <a:t>From matrix</a:t>
                      </a:r>
                      <a:endParaRPr lang="zh-CN" sz="1800" kern="100">
                        <a:effectLst/>
                        <a:latin typeface="等线" panose="02010600030101010101" charset="-122"/>
                        <a:cs typeface="Times New Roman" panose="02020603050405020304"/>
                      </a:endParaRPr>
                    </a:p>
                  </a:txBody>
                  <a:tcPr marL="28575" marR="28575" marT="28575" marB="28575" anchor="ctr"/>
                </a:tc>
                <a:tc>
                  <a:txBody>
                    <a:bodyPr/>
                    <a:lstStyle/>
                    <a:p>
                      <a:pPr algn="just">
                        <a:spcAft>
                          <a:spcPts val="0"/>
                        </a:spcAft>
                      </a:pPr>
                      <a:r>
                        <a:rPr lang="en-US" sz="1800" kern="100">
                          <a:solidFill>
                            <a:schemeClr val="tx1">
                              <a:lumMod val="75000"/>
                              <a:lumOff val="25000"/>
                            </a:schemeClr>
                          </a:solidFill>
                          <a:effectLst/>
                        </a:rPr>
                        <a:t>as.vector(mymatrix)</a:t>
                      </a:r>
                      <a:endParaRPr lang="en-US" sz="1800" kern="100">
                        <a:solidFill>
                          <a:schemeClr val="tx1">
                            <a:lumMod val="75000"/>
                            <a:lumOff val="25000"/>
                          </a:schemeClr>
                        </a:solidFill>
                        <a:effectLst/>
                        <a:latin typeface="等线" panose="02010600030101010101" charset="-122"/>
                        <a:cs typeface="Times New Roman" panose="02020603050405020304"/>
                      </a:endParaRPr>
                    </a:p>
                  </a:txBody>
                  <a:tcPr marL="28575" marR="28575" marT="28575" marB="28575" anchor="ctr"/>
                </a:tc>
                <a:tc>
                  <a:txBody>
                    <a:bodyPr/>
                    <a:lstStyle/>
                    <a:p>
                      <a:pPr algn="just">
                        <a:spcAft>
                          <a:spcPts val="0"/>
                        </a:spcAft>
                      </a:pPr>
                      <a:r>
                        <a:rPr lang="en-US" sz="1800" kern="100">
                          <a:solidFill>
                            <a:schemeClr val="tx1">
                              <a:lumMod val="75000"/>
                              <a:lumOff val="25000"/>
                            </a:schemeClr>
                          </a:solidFill>
                          <a:effectLst/>
                        </a:rPr>
                        <a:t> </a:t>
                      </a:r>
                      <a:endParaRPr lang="en-US" sz="1800" kern="100">
                        <a:solidFill>
                          <a:schemeClr val="tx1">
                            <a:lumMod val="75000"/>
                            <a:lumOff val="25000"/>
                          </a:schemeClr>
                        </a:solidFill>
                        <a:effectLst/>
                        <a:latin typeface="等线" panose="02010600030101010101" charset="-122"/>
                        <a:cs typeface="Times New Roman" panose="02020603050405020304"/>
                      </a:endParaRPr>
                    </a:p>
                  </a:txBody>
                  <a:tcPr marL="28575" marR="28575" marT="28575" marB="28575" anchor="ctr"/>
                </a:tc>
                <a:tc>
                  <a:txBody>
                    <a:bodyPr/>
                    <a:lstStyle/>
                    <a:p>
                      <a:pPr algn="just">
                        <a:spcAft>
                          <a:spcPts val="0"/>
                        </a:spcAft>
                      </a:pPr>
                      <a:r>
                        <a:rPr lang="en-US" sz="1800" kern="100">
                          <a:solidFill>
                            <a:schemeClr val="tx1">
                              <a:lumMod val="75000"/>
                              <a:lumOff val="25000"/>
                            </a:schemeClr>
                          </a:solidFill>
                          <a:effectLst/>
                        </a:rPr>
                        <a:t>as.data.frame(mymatrix)</a:t>
                      </a:r>
                      <a:endParaRPr lang="en-US" sz="1800" kern="100">
                        <a:solidFill>
                          <a:schemeClr val="tx1">
                            <a:lumMod val="75000"/>
                            <a:lumOff val="25000"/>
                          </a:schemeClr>
                        </a:solidFill>
                        <a:effectLst/>
                        <a:latin typeface="等线" panose="02010600030101010101" charset="-122"/>
                        <a:cs typeface="Times New Roman" panose="02020603050405020304"/>
                      </a:endParaRPr>
                    </a:p>
                  </a:txBody>
                  <a:tcPr marL="28575" marR="28575" marT="28575" marB="28575" anchor="ctr"/>
                </a:tc>
                <a:extLst>
                  <a:ext uri="{0D108BD9-81ED-4DB2-BD59-A6C34878D82A}">
                    <a16:rowId xmlns:a16="http://schemas.microsoft.com/office/drawing/2014/main" val="10002"/>
                  </a:ext>
                </a:extLst>
              </a:tr>
              <a:tr h="1167844">
                <a:tc>
                  <a:txBody>
                    <a:bodyPr/>
                    <a:lstStyle/>
                    <a:p>
                      <a:pPr algn="just">
                        <a:spcAft>
                          <a:spcPts val="0"/>
                        </a:spcAft>
                      </a:pPr>
                      <a:r>
                        <a:rPr lang="en-US" sz="1800" kern="100">
                          <a:effectLst/>
                        </a:rPr>
                        <a:t>From data frame</a:t>
                      </a:r>
                      <a:endParaRPr lang="zh-CN" sz="1800" kern="100">
                        <a:effectLst/>
                        <a:latin typeface="等线" panose="02010600030101010101" charset="-122"/>
                        <a:cs typeface="Times New Roman" panose="02020603050405020304"/>
                      </a:endParaRPr>
                    </a:p>
                  </a:txBody>
                  <a:tcPr marL="28575" marR="28575" marT="28575" marB="28575" anchor="ctr"/>
                </a:tc>
                <a:tc>
                  <a:txBody>
                    <a:bodyPr/>
                    <a:lstStyle/>
                    <a:p>
                      <a:pPr algn="just">
                        <a:spcAft>
                          <a:spcPts val="0"/>
                        </a:spcAft>
                      </a:pPr>
                      <a:r>
                        <a:rPr lang="en-US" sz="1800" kern="100">
                          <a:solidFill>
                            <a:schemeClr val="tx1">
                              <a:lumMod val="75000"/>
                              <a:lumOff val="25000"/>
                            </a:schemeClr>
                          </a:solidFill>
                          <a:effectLst/>
                        </a:rPr>
                        <a:t> </a:t>
                      </a:r>
                      <a:endParaRPr lang="en-US" sz="1800" kern="100">
                        <a:solidFill>
                          <a:schemeClr val="tx1">
                            <a:lumMod val="75000"/>
                            <a:lumOff val="25000"/>
                          </a:schemeClr>
                        </a:solidFill>
                        <a:effectLst/>
                        <a:latin typeface="等线" panose="02010600030101010101" charset="-122"/>
                        <a:cs typeface="Times New Roman" panose="02020603050405020304"/>
                      </a:endParaRPr>
                    </a:p>
                  </a:txBody>
                  <a:tcPr marL="28575" marR="28575" marT="28575" marB="28575" anchor="ctr"/>
                </a:tc>
                <a:tc>
                  <a:txBody>
                    <a:bodyPr/>
                    <a:lstStyle/>
                    <a:p>
                      <a:pPr algn="just">
                        <a:spcAft>
                          <a:spcPts val="0"/>
                        </a:spcAft>
                      </a:pPr>
                      <a:r>
                        <a:rPr lang="en-US" sz="1800" kern="100">
                          <a:solidFill>
                            <a:schemeClr val="tx1">
                              <a:lumMod val="75000"/>
                              <a:lumOff val="25000"/>
                            </a:schemeClr>
                          </a:solidFill>
                          <a:effectLst/>
                        </a:rPr>
                        <a:t>as.matrix(myframe)</a:t>
                      </a:r>
                      <a:endParaRPr lang="en-US" sz="1800" kern="100">
                        <a:solidFill>
                          <a:schemeClr val="tx1">
                            <a:lumMod val="75000"/>
                            <a:lumOff val="25000"/>
                          </a:schemeClr>
                        </a:solidFill>
                        <a:effectLst/>
                        <a:latin typeface="等线" panose="02010600030101010101" charset="-122"/>
                        <a:cs typeface="Times New Roman" panose="02020603050405020304"/>
                      </a:endParaRPr>
                    </a:p>
                  </a:txBody>
                  <a:tcPr marL="28575" marR="28575" marT="28575" marB="28575" anchor="ctr"/>
                </a:tc>
                <a:tc>
                  <a:txBody>
                    <a:bodyPr/>
                    <a:lstStyle/>
                    <a:p>
                      <a:pPr algn="just">
                        <a:spcAft>
                          <a:spcPts val="0"/>
                        </a:spcAft>
                      </a:pPr>
                      <a:r>
                        <a:rPr lang="en-US" sz="1800" kern="100" dirty="0">
                          <a:solidFill>
                            <a:schemeClr val="tx1">
                              <a:lumMod val="75000"/>
                              <a:lumOff val="25000"/>
                            </a:schemeClr>
                          </a:solidFill>
                          <a:effectLst/>
                        </a:rPr>
                        <a:t> </a:t>
                      </a:r>
                      <a:endParaRPr lang="en-US" sz="1800" kern="100" dirty="0">
                        <a:solidFill>
                          <a:schemeClr val="tx1">
                            <a:lumMod val="75000"/>
                            <a:lumOff val="25000"/>
                          </a:schemeClr>
                        </a:solidFill>
                        <a:effectLst/>
                        <a:latin typeface="等线" panose="02010600030101010101" charset="-122"/>
                        <a:cs typeface="Times New Roman" panose="02020603050405020304"/>
                      </a:endParaRPr>
                    </a:p>
                  </a:txBody>
                  <a:tcPr marL="28575" marR="28575" marT="28575" marB="28575" anchor="ctr"/>
                </a:tc>
                <a:extLst>
                  <a:ext uri="{0D108BD9-81ED-4DB2-BD59-A6C34878D82A}">
                    <a16:rowId xmlns:a16="http://schemas.microsoft.com/office/drawing/2014/main" val="10003"/>
                  </a:ext>
                </a:extLst>
              </a:tr>
            </a:tbl>
          </a:graphicData>
        </a:graphic>
      </p:graphicFrame>
      <p:sp>
        <p:nvSpPr>
          <p:cNvPr id="10" name="文本框 27"/>
          <p:cNvSpPr txBox="1"/>
          <p:nvPr/>
        </p:nvSpPr>
        <p:spPr>
          <a:xfrm>
            <a:off x="6401867" y="234392"/>
            <a:ext cx="1433830" cy="299085"/>
          </a:xfrm>
          <a:prstGeom prst="rect">
            <a:avLst/>
          </a:prstGeom>
          <a:noFill/>
        </p:spPr>
        <p:txBody>
          <a:bodyPr wrap="none" rtlCol="0">
            <a:spAutoFit/>
          </a:bodyPr>
          <a:lstStyle/>
          <a:p>
            <a:r>
              <a:rPr lang="zh-CN" altLang="en-US" sz="1350" dirty="0">
                <a:solidFill>
                  <a:prstClr val="white"/>
                </a:solidFill>
              </a:rPr>
              <a:t>第三章 数据类型</a:t>
            </a:r>
          </a:p>
        </p:txBody>
      </p:sp>
    </p:spTree>
    <p:extLst>
      <p:ext uri="{BB962C8B-B14F-4D97-AF65-F5344CB8AC3E}">
        <p14:creationId xmlns:p14="http://schemas.microsoft.com/office/powerpoint/2010/main" val="294305440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690257" y="854039"/>
            <a:ext cx="7832784" cy="781050"/>
            <a:chOff x="2788580" y="1152524"/>
            <a:chExt cx="3730770" cy="781050"/>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4"/>
            <p:cNvSpPr txBox="1"/>
            <p:nvPr/>
          </p:nvSpPr>
          <p:spPr>
            <a:xfrm>
              <a:off x="3904225" y="1169836"/>
              <a:ext cx="1335538" cy="523220"/>
            </a:xfrm>
            <a:prstGeom prst="rect">
              <a:avLst/>
            </a:prstGeom>
            <a:noFill/>
          </p:spPr>
          <p:txBody>
            <a:bodyPr wrap="none" rtlCol="0">
              <a:spAutoFit/>
            </a:bodyPr>
            <a:lstStyle/>
            <a:p>
              <a:pPr algn="ctr"/>
              <a:r>
                <a:rPr lang="zh-CN" altLang="en-US" sz="2800" dirty="0">
                  <a:solidFill>
                    <a:srgbClr val="C00000"/>
                  </a:solidFill>
                </a:rPr>
                <a:t>第四章 数据准备</a:t>
              </a:r>
            </a:p>
          </p:txBody>
        </p:sp>
      </p:grpSp>
      <p:grpSp>
        <p:nvGrpSpPr>
          <p:cNvPr id="67" name="组合 66"/>
          <p:cNvGrpSpPr/>
          <p:nvPr/>
        </p:nvGrpSpPr>
        <p:grpSpPr>
          <a:xfrm>
            <a:off x="1751096" y="2048547"/>
            <a:ext cx="5693399" cy="415498"/>
            <a:chOff x="1807265" y="2462595"/>
            <a:chExt cx="5693399" cy="415498"/>
          </a:xfrm>
        </p:grpSpPr>
        <p:sp>
          <p:nvSpPr>
            <p:cNvPr id="47" name="圆角矩形 46"/>
            <p:cNvSpPr/>
            <p:nvPr/>
          </p:nvSpPr>
          <p:spPr>
            <a:xfrm>
              <a:off x="1807265" y="2478527"/>
              <a:ext cx="5693399" cy="394154"/>
            </a:xfrm>
            <a:prstGeom prst="roundRect">
              <a:avLst>
                <a:gd name="adj" fmla="val 20658"/>
              </a:avLst>
            </a:prstGeom>
            <a:solidFill>
              <a:srgbClr val="3D89B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矩形 47"/>
            <p:cNvSpPr/>
            <p:nvPr/>
          </p:nvSpPr>
          <p:spPr>
            <a:xfrm>
              <a:off x="1883286" y="2462595"/>
              <a:ext cx="2143536" cy="415498"/>
            </a:xfrm>
            <a:prstGeom prst="rect">
              <a:avLst/>
            </a:prstGeom>
          </p:spPr>
          <p:txBody>
            <a:bodyPr wrap="none">
              <a:spAutoFit/>
            </a:bodyPr>
            <a:lstStyle/>
            <a:p>
              <a:r>
                <a:rPr lang="en-US" altLang="zh-CN" sz="2100" spc="225" dirty="0">
                  <a:solidFill>
                    <a:schemeClr val="bg1"/>
                  </a:solidFill>
                  <a:latin typeface="微软雅黑" panose="020B0503020204020204" pitchFamily="34" charset="-122"/>
                  <a:ea typeface="微软雅黑" panose="020B0503020204020204" pitchFamily="34" charset="-122"/>
                </a:rPr>
                <a:t>4.1</a:t>
              </a:r>
              <a:r>
                <a:rPr lang="zh-CN" altLang="en-US" sz="2100" spc="225" dirty="0">
                  <a:solidFill>
                    <a:schemeClr val="bg1"/>
                  </a:solidFill>
                  <a:latin typeface="微软雅黑" panose="020B0503020204020204" pitchFamily="34" charset="-122"/>
                  <a:ea typeface="微软雅黑" panose="020B0503020204020204" pitchFamily="34" charset="-122"/>
                </a:rPr>
                <a:t>　数据导入</a:t>
              </a:r>
            </a:p>
          </p:txBody>
        </p:sp>
      </p:grpSp>
      <p:grpSp>
        <p:nvGrpSpPr>
          <p:cNvPr id="68" name="组合 67"/>
          <p:cNvGrpSpPr/>
          <p:nvPr/>
        </p:nvGrpSpPr>
        <p:grpSpPr>
          <a:xfrm>
            <a:off x="1751096" y="2752751"/>
            <a:ext cx="5693399" cy="426278"/>
            <a:chOff x="1807265" y="2935089"/>
            <a:chExt cx="5693399" cy="426278"/>
          </a:xfrm>
        </p:grpSpPr>
        <p:sp>
          <p:nvSpPr>
            <p:cNvPr id="49"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矩形 49"/>
            <p:cNvSpPr/>
            <p:nvPr/>
          </p:nvSpPr>
          <p:spPr>
            <a:xfrm>
              <a:off x="1881814" y="2945869"/>
              <a:ext cx="2143536"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4.2</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数据导出</a:t>
              </a:r>
            </a:p>
          </p:txBody>
        </p:sp>
      </p:gr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53853901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4.1 </a:t>
            </a:r>
            <a:r>
              <a:rPr lang="zh-CN" altLang="en-US" sz="2100" b="1" spc="225" dirty="0">
                <a:solidFill>
                  <a:prstClr val="white"/>
                </a:solidFill>
              </a:rPr>
              <a:t>数据导入</a:t>
            </a: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401867" y="234392"/>
            <a:ext cx="1447832" cy="300082"/>
          </a:xfrm>
          <a:prstGeom prst="rect">
            <a:avLst/>
          </a:prstGeom>
          <a:noFill/>
        </p:spPr>
        <p:txBody>
          <a:bodyPr wrap="none" rtlCol="0">
            <a:spAutoFit/>
          </a:bodyPr>
          <a:lstStyle/>
          <a:p>
            <a:r>
              <a:rPr lang="zh-CN" altLang="en-US" sz="1350" dirty="0">
                <a:solidFill>
                  <a:prstClr val="white"/>
                </a:solidFill>
              </a:rPr>
              <a:t>第四章 数据准备</a:t>
            </a:r>
          </a:p>
        </p:txBody>
      </p:sp>
      <p:pic>
        <p:nvPicPr>
          <p:cNvPr id="18" name="图片 17"/>
          <p:cNvPicPr/>
          <p:nvPr/>
        </p:nvPicPr>
        <p:blipFill>
          <a:blip r:embed="rId2">
            <a:extLst>
              <a:ext uri="{28A0092B-C50C-407E-A947-70E740481C1C}">
                <a14:useLocalDpi xmlns:a14="http://schemas.microsoft.com/office/drawing/2010/main" val="0"/>
              </a:ext>
            </a:extLst>
          </a:blip>
          <a:srcRect/>
          <a:stretch>
            <a:fillRect/>
          </a:stretch>
        </p:blipFill>
        <p:spPr>
          <a:xfrm>
            <a:off x="938285" y="1012825"/>
            <a:ext cx="7614872" cy="4642387"/>
          </a:xfrm>
          <a:prstGeom prst="rect">
            <a:avLst/>
          </a:prstGeom>
          <a:noFill/>
          <a:ln>
            <a:noFill/>
          </a:ln>
        </p:spPr>
      </p:pic>
    </p:spTree>
    <p:extLst>
      <p:ext uri="{BB962C8B-B14F-4D97-AF65-F5344CB8AC3E}">
        <p14:creationId xmlns:p14="http://schemas.microsoft.com/office/powerpoint/2010/main" val="1261329248"/>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TextBox 10"/>
          <p:cNvSpPr txBox="1"/>
          <p:nvPr/>
        </p:nvSpPr>
        <p:spPr>
          <a:xfrm>
            <a:off x="317500" y="1327617"/>
            <a:ext cx="8271802" cy="400110"/>
          </a:xfrm>
          <a:prstGeom prst="rect">
            <a:avLst/>
          </a:prstGeom>
          <a:noFill/>
        </p:spPr>
        <p:txBody>
          <a:bodyPr wrap="square" rtlCol="0">
            <a:spAutoFit/>
          </a:bodyPr>
          <a:lstStyle/>
          <a:p>
            <a:r>
              <a:rPr lang="en-US" altLang="zh-CN" sz="2000" dirty="0"/>
              <a:t>      </a:t>
            </a:r>
            <a:r>
              <a:rPr lang="en-US" altLang="zh-CN" sz="2000" dirty="0">
                <a:solidFill>
                  <a:schemeClr val="tx1">
                    <a:lumMod val="75000"/>
                    <a:lumOff val="25000"/>
                  </a:schemeClr>
                </a:solidFill>
              </a:rPr>
              <a:t> </a:t>
            </a:r>
            <a:r>
              <a:rPr lang="zh-CN" altLang="zh-CN" sz="2000" dirty="0">
                <a:solidFill>
                  <a:schemeClr val="tx1">
                    <a:lumMod val="75000"/>
                    <a:lumOff val="25000"/>
                  </a:schemeClr>
                </a:solidFill>
              </a:rPr>
              <a:t>函数</a:t>
            </a:r>
            <a:r>
              <a:rPr lang="en-US" altLang="zh-CN" sz="2000" dirty="0">
                <a:solidFill>
                  <a:schemeClr val="tx1">
                    <a:lumMod val="75000"/>
                    <a:lumOff val="25000"/>
                  </a:schemeClr>
                </a:solidFill>
              </a:rPr>
              <a:t>edit()</a:t>
            </a:r>
            <a:r>
              <a:rPr lang="zh-CN" altLang="zh-CN" sz="2000" dirty="0">
                <a:solidFill>
                  <a:schemeClr val="tx1">
                    <a:lumMod val="75000"/>
                    <a:lumOff val="25000"/>
                  </a:schemeClr>
                </a:solidFill>
              </a:rPr>
              <a:t>会自动调用一个允许手动输入数据的文本编辑器。</a:t>
            </a:r>
          </a:p>
        </p:txBody>
      </p:sp>
      <p:sp>
        <p:nvSpPr>
          <p:cNvPr id="30" name="文本框 12"/>
          <p:cNvSpPr txBox="1"/>
          <p:nvPr/>
        </p:nvSpPr>
        <p:spPr>
          <a:xfrm>
            <a:off x="541465" y="781992"/>
            <a:ext cx="2764443"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键盘输入数据</a:t>
            </a:r>
            <a:endParaRPr kumimoji="1" lang="zh-CN" altLang="zh-CN" sz="2400" dirty="0">
              <a:solidFill>
                <a:schemeClr val="tx1">
                  <a:lumMod val="75000"/>
                  <a:lumOff val="25000"/>
                </a:schemeClr>
              </a:solidFill>
            </a:endParaRPr>
          </a:p>
        </p:txBody>
      </p:sp>
      <p:grpSp>
        <p:nvGrpSpPr>
          <p:cNvPr id="32" name="组合 31"/>
          <p:cNvGrpSpPr/>
          <p:nvPr/>
        </p:nvGrpSpPr>
        <p:grpSpPr>
          <a:xfrm>
            <a:off x="-1" y="-2439"/>
            <a:ext cx="9145786" cy="718410"/>
            <a:chOff x="-1" y="190175"/>
            <a:chExt cx="9145786" cy="525795"/>
          </a:xfrm>
        </p:grpSpPr>
        <p:sp>
          <p:nvSpPr>
            <p:cNvPr id="33" name="任意多边形 32"/>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4" name="任意多边形 33"/>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5" name="任意多边形 34"/>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36"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4.1 </a:t>
            </a:r>
            <a:r>
              <a:rPr lang="zh-CN" altLang="en-US" sz="2100" b="1" spc="225" dirty="0">
                <a:solidFill>
                  <a:prstClr val="white"/>
                </a:solidFill>
              </a:rPr>
              <a:t>数据导入</a:t>
            </a:r>
          </a:p>
        </p:txBody>
      </p:sp>
      <p:sp>
        <p:nvSpPr>
          <p:cNvPr id="37"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38" name="文本框 27"/>
          <p:cNvSpPr txBox="1"/>
          <p:nvPr/>
        </p:nvSpPr>
        <p:spPr>
          <a:xfrm>
            <a:off x="6401867" y="234392"/>
            <a:ext cx="1447832" cy="300082"/>
          </a:xfrm>
          <a:prstGeom prst="rect">
            <a:avLst/>
          </a:prstGeom>
          <a:noFill/>
        </p:spPr>
        <p:txBody>
          <a:bodyPr wrap="none" rtlCol="0">
            <a:spAutoFit/>
          </a:bodyPr>
          <a:lstStyle/>
          <a:p>
            <a:r>
              <a:rPr lang="zh-CN" altLang="en-US" sz="1350" dirty="0">
                <a:solidFill>
                  <a:prstClr val="white"/>
                </a:solidFill>
              </a:rPr>
              <a:t>第四章 数据准备</a:t>
            </a:r>
          </a:p>
        </p:txBody>
      </p:sp>
      <p:pic>
        <p:nvPicPr>
          <p:cNvPr id="39" name="图片 38"/>
          <p:cNvPicPr/>
          <p:nvPr/>
        </p:nvPicPr>
        <p:blipFill>
          <a:blip r:embed="rId2">
            <a:extLst>
              <a:ext uri="{28A0092B-C50C-407E-A947-70E740481C1C}">
                <a14:useLocalDpi xmlns:a14="http://schemas.microsoft.com/office/drawing/2010/main" val="0"/>
              </a:ext>
            </a:extLst>
          </a:blip>
          <a:srcRect/>
          <a:stretch>
            <a:fillRect/>
          </a:stretch>
        </p:blipFill>
        <p:spPr>
          <a:xfrm>
            <a:off x="1443849" y="1850853"/>
            <a:ext cx="5997960" cy="4127916"/>
          </a:xfrm>
          <a:prstGeom prst="rect">
            <a:avLst/>
          </a:prstGeom>
          <a:noFill/>
          <a:ln>
            <a:noFill/>
          </a:ln>
        </p:spPr>
      </p:pic>
    </p:spTree>
    <p:extLst>
      <p:ext uri="{BB962C8B-B14F-4D97-AF65-F5344CB8AC3E}">
        <p14:creationId xmlns:p14="http://schemas.microsoft.com/office/powerpoint/2010/main" val="313997374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2985113" cy="415498"/>
          </a:xfrm>
          <a:prstGeom prst="rect">
            <a:avLst/>
          </a:prstGeom>
          <a:noFill/>
        </p:spPr>
        <p:txBody>
          <a:bodyPr wrap="none" rtlCol="0">
            <a:spAutoFit/>
          </a:bodyPr>
          <a:lstStyle/>
          <a:p>
            <a:r>
              <a:rPr lang="en-US" altLang="zh-CN" sz="2100" b="1" spc="225" dirty="0">
                <a:solidFill>
                  <a:prstClr val="white"/>
                </a:solidFill>
              </a:rPr>
              <a:t>1.1</a:t>
            </a:r>
            <a:r>
              <a:rPr lang="zh-CN" altLang="en-US" sz="2100" b="1" spc="225" dirty="0">
                <a:solidFill>
                  <a:prstClr val="white"/>
                </a:solidFill>
              </a:rPr>
              <a:t>为什么学习</a:t>
            </a:r>
            <a:r>
              <a:rPr lang="en-US" altLang="zh-CN" sz="2100" b="1" spc="225" dirty="0">
                <a:solidFill>
                  <a:prstClr val="white"/>
                </a:solidFill>
              </a:rPr>
              <a:t>R</a:t>
            </a:r>
            <a:r>
              <a:rPr lang="zh-CN" altLang="en-US" sz="2100" b="1" spc="225" dirty="0">
                <a:solidFill>
                  <a:prstClr val="white"/>
                </a:solidFill>
              </a:rPr>
              <a:t>语言</a:t>
            </a: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401867" y="234392"/>
            <a:ext cx="1101584" cy="300082"/>
          </a:xfrm>
          <a:prstGeom prst="rect">
            <a:avLst/>
          </a:prstGeom>
          <a:noFill/>
        </p:spPr>
        <p:txBody>
          <a:bodyPr wrap="none" rtlCol="0">
            <a:spAutoFit/>
          </a:bodyPr>
          <a:lstStyle/>
          <a:p>
            <a:r>
              <a:rPr lang="zh-CN" altLang="en-US" sz="1350" dirty="0">
                <a:solidFill>
                  <a:prstClr val="white"/>
                </a:solidFill>
              </a:rPr>
              <a:t>第一章 绪论</a:t>
            </a:r>
          </a:p>
        </p:txBody>
      </p:sp>
      <p:sp>
        <p:nvSpPr>
          <p:cNvPr id="13" name="文本框 12"/>
          <p:cNvSpPr txBox="1"/>
          <p:nvPr/>
        </p:nvSpPr>
        <p:spPr>
          <a:xfrm>
            <a:off x="541465" y="781992"/>
            <a:ext cx="2764443"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en-US" altLang="zh-CN" sz="2400" dirty="0">
                <a:solidFill>
                  <a:schemeClr val="tx1">
                    <a:lumMod val="75000"/>
                    <a:lumOff val="25000"/>
                  </a:schemeClr>
                </a:solidFill>
              </a:rPr>
              <a:t>R</a:t>
            </a:r>
            <a:r>
              <a:rPr lang="zh-CN" altLang="zh-CN" sz="2400" dirty="0">
                <a:solidFill>
                  <a:schemeClr val="tx1">
                    <a:lumMod val="75000"/>
                    <a:lumOff val="25000"/>
                  </a:schemeClr>
                </a:solidFill>
              </a:rPr>
              <a:t>语言主要优势</a:t>
            </a:r>
            <a:endParaRPr kumimoji="1" lang="zh-CN" altLang="zh-CN" sz="2400" dirty="0">
              <a:solidFill>
                <a:schemeClr val="tx1">
                  <a:lumMod val="75000"/>
                  <a:lumOff val="25000"/>
                </a:schemeClr>
              </a:solidFill>
            </a:endParaRPr>
          </a:p>
        </p:txBody>
      </p:sp>
      <p:sp>
        <p:nvSpPr>
          <p:cNvPr id="11" name="矩形 10"/>
          <p:cNvSpPr/>
          <p:nvPr/>
        </p:nvSpPr>
        <p:spPr>
          <a:xfrm>
            <a:off x="1088879" y="1429602"/>
            <a:ext cx="7154789" cy="398780"/>
          </a:xfrm>
          <a:prstGeom prst="rect">
            <a:avLst/>
          </a:prstGeom>
        </p:spPr>
        <p:txBody>
          <a:bodyPr wrap="square">
            <a:spAutoFit/>
          </a:bodyPr>
          <a:lstStyle/>
          <a:p>
            <a:r>
              <a:rPr lang="zh-CN" altLang="zh-CN" sz="2000" dirty="0">
                <a:solidFill>
                  <a:schemeClr val="tx1">
                    <a:lumMod val="75000"/>
                    <a:lumOff val="25000"/>
                  </a:schemeClr>
                </a:solidFill>
              </a:rPr>
              <a:t>（</a:t>
            </a:r>
            <a:r>
              <a:rPr lang="en-US" altLang="zh-CN" sz="2000" dirty="0">
                <a:solidFill>
                  <a:schemeClr val="tx1">
                    <a:lumMod val="75000"/>
                    <a:lumOff val="25000"/>
                  </a:schemeClr>
                </a:solidFill>
              </a:rPr>
              <a:t>4</a:t>
            </a:r>
            <a:r>
              <a:rPr lang="zh-CN" altLang="zh-CN" sz="2000" dirty="0">
                <a:solidFill>
                  <a:schemeClr val="tx1">
                    <a:lumMod val="75000"/>
                    <a:lumOff val="25000"/>
                  </a:schemeClr>
                </a:solidFill>
              </a:rPr>
              <a:t>）强大的社区支持</a:t>
            </a:r>
          </a:p>
        </p:txBody>
      </p:sp>
      <p:sp>
        <p:nvSpPr>
          <p:cNvPr id="12" name="TextBox 11"/>
          <p:cNvSpPr txBox="1"/>
          <p:nvPr/>
        </p:nvSpPr>
        <p:spPr>
          <a:xfrm>
            <a:off x="1505243" y="2096086"/>
            <a:ext cx="6738425" cy="2862322"/>
          </a:xfrm>
          <a:prstGeom prst="rect">
            <a:avLst/>
          </a:prstGeom>
          <a:noFill/>
        </p:spPr>
        <p:txBody>
          <a:bodyPr wrap="square" rtlCol="0">
            <a:spAutoFit/>
          </a:bodyPr>
          <a:lstStyle/>
          <a:p>
            <a:pPr algn="just"/>
            <a:r>
              <a:rPr lang="en-US" altLang="zh-CN" sz="2000" dirty="0"/>
              <a:t>       </a:t>
            </a:r>
            <a:r>
              <a:rPr lang="zh-CN" altLang="zh-CN" sz="2000" dirty="0">
                <a:solidFill>
                  <a:schemeClr val="tx1">
                    <a:lumMod val="75000"/>
                    <a:lumOff val="25000"/>
                  </a:schemeClr>
                </a:solidFill>
              </a:rPr>
              <a:t>作为一个开源软件，</a:t>
            </a:r>
            <a:r>
              <a:rPr lang="en-US" altLang="zh-CN" sz="2000" dirty="0">
                <a:solidFill>
                  <a:schemeClr val="tx1">
                    <a:lumMod val="75000"/>
                    <a:lumOff val="25000"/>
                  </a:schemeClr>
                </a:solidFill>
              </a:rPr>
              <a:t>R</a:t>
            </a:r>
            <a:r>
              <a:rPr lang="zh-CN" altLang="zh-CN" sz="2000" dirty="0">
                <a:solidFill>
                  <a:schemeClr val="tx1">
                    <a:lumMod val="75000"/>
                    <a:lumOff val="25000"/>
                  </a:schemeClr>
                </a:solidFill>
              </a:rPr>
              <a:t>背后有一个强大的社区和大量的开放源码支持，获取帮助非常容易。</a:t>
            </a:r>
          </a:p>
          <a:p>
            <a:pPr algn="just"/>
            <a:r>
              <a:rPr lang="en-US" altLang="zh-CN" sz="2000" dirty="0">
                <a:solidFill>
                  <a:schemeClr val="tx1">
                    <a:lumMod val="75000"/>
                    <a:lumOff val="25000"/>
                  </a:schemeClr>
                </a:solidFill>
              </a:rPr>
              <a:t>       </a:t>
            </a:r>
            <a:r>
              <a:rPr lang="zh-CN" altLang="zh-CN" sz="2000" dirty="0">
                <a:solidFill>
                  <a:schemeClr val="tx1">
                    <a:lumMod val="75000"/>
                    <a:lumOff val="25000"/>
                  </a:schemeClr>
                </a:solidFill>
              </a:rPr>
              <a:t>比如国外比较活跃的社区有</a:t>
            </a:r>
            <a:r>
              <a:rPr lang="en-US" altLang="zh-CN" sz="2000" dirty="0">
                <a:solidFill>
                  <a:schemeClr val="tx1">
                    <a:lumMod val="75000"/>
                    <a:lumOff val="25000"/>
                  </a:schemeClr>
                </a:solidFill>
              </a:rPr>
              <a:t>GitHub</a:t>
            </a:r>
            <a:r>
              <a:rPr lang="zh-CN" altLang="zh-CN" sz="2000" dirty="0">
                <a:solidFill>
                  <a:schemeClr val="tx1">
                    <a:lumMod val="75000"/>
                    <a:lumOff val="25000"/>
                  </a:schemeClr>
                </a:solidFill>
              </a:rPr>
              <a:t>和</a:t>
            </a:r>
            <a:r>
              <a:rPr lang="en-US" altLang="zh-CN" sz="2000" dirty="0">
                <a:solidFill>
                  <a:schemeClr val="tx1">
                    <a:lumMod val="75000"/>
                    <a:lumOff val="25000"/>
                  </a:schemeClr>
                </a:solidFill>
              </a:rPr>
              <a:t> Stack Overflow</a:t>
            </a:r>
            <a:r>
              <a:rPr lang="zh-CN" altLang="zh-CN" sz="2000" dirty="0">
                <a:solidFill>
                  <a:schemeClr val="tx1">
                    <a:lumMod val="75000"/>
                    <a:lumOff val="25000"/>
                  </a:schemeClr>
                </a:solidFill>
              </a:rPr>
              <a:t>等，通常</a:t>
            </a:r>
            <a:r>
              <a:rPr lang="en-US" altLang="zh-CN" sz="2000" dirty="0">
                <a:solidFill>
                  <a:schemeClr val="tx1">
                    <a:lumMod val="75000"/>
                    <a:lumOff val="25000"/>
                  </a:schemeClr>
                </a:solidFill>
              </a:rPr>
              <a:t>R</a:t>
            </a:r>
            <a:r>
              <a:rPr lang="zh-CN" altLang="zh-CN" sz="2000" dirty="0">
                <a:solidFill>
                  <a:schemeClr val="tx1">
                    <a:lumMod val="75000"/>
                    <a:lumOff val="25000"/>
                  </a:schemeClr>
                </a:solidFill>
              </a:rPr>
              <a:t>包的开发者会先将代码放到</a:t>
            </a:r>
            <a:r>
              <a:rPr lang="en-US" altLang="zh-CN" sz="2000" dirty="0">
                <a:solidFill>
                  <a:schemeClr val="tx1">
                    <a:lumMod val="75000"/>
                    <a:lumOff val="25000"/>
                  </a:schemeClr>
                </a:solidFill>
              </a:rPr>
              <a:t>GitHub</a:t>
            </a:r>
            <a:r>
              <a:rPr lang="zh-CN" altLang="zh-CN" sz="2000" dirty="0">
                <a:solidFill>
                  <a:schemeClr val="tx1">
                    <a:lumMod val="75000"/>
                    <a:lumOff val="25000"/>
                  </a:schemeClr>
                </a:solidFill>
              </a:rPr>
              <a:t>，接受世界各地的使用者提出问题，然后修改代码，等代码成熟后再放到</a:t>
            </a:r>
            <a:r>
              <a:rPr lang="en-US" altLang="zh-CN" sz="2000" dirty="0">
                <a:solidFill>
                  <a:schemeClr val="tx1">
                    <a:lumMod val="75000"/>
                    <a:lumOff val="25000"/>
                  </a:schemeClr>
                </a:solidFill>
              </a:rPr>
              <a:t>CRAN</a:t>
            </a:r>
            <a:r>
              <a:rPr lang="zh-CN" altLang="zh-CN" sz="2000" dirty="0">
                <a:solidFill>
                  <a:schemeClr val="tx1">
                    <a:lumMod val="75000"/>
                    <a:lumOff val="25000"/>
                  </a:schemeClr>
                </a:solidFill>
              </a:rPr>
              <a:t>上发布。</a:t>
            </a:r>
            <a:endParaRPr lang="en-US" altLang="zh-CN" sz="2000" dirty="0">
              <a:solidFill>
                <a:schemeClr val="tx1">
                  <a:lumMod val="75000"/>
                  <a:lumOff val="25000"/>
                </a:schemeClr>
              </a:solidFill>
            </a:endParaRPr>
          </a:p>
          <a:p>
            <a:pPr algn="just"/>
            <a:r>
              <a:rPr lang="en-US" altLang="zh-CN" sz="2000" dirty="0">
                <a:solidFill>
                  <a:schemeClr val="tx1">
                    <a:lumMod val="75000"/>
                    <a:lumOff val="25000"/>
                  </a:schemeClr>
                </a:solidFill>
              </a:rPr>
              <a:t>       </a:t>
            </a:r>
            <a:r>
              <a:rPr lang="zh-CN" altLang="zh-CN" sz="2000" dirty="0">
                <a:solidFill>
                  <a:schemeClr val="tx1">
                    <a:lumMod val="75000"/>
                    <a:lumOff val="25000"/>
                  </a:schemeClr>
                </a:solidFill>
              </a:rPr>
              <a:t>国内最活跃的</a:t>
            </a:r>
            <a:r>
              <a:rPr lang="en-US" altLang="zh-CN" sz="2000" dirty="0">
                <a:solidFill>
                  <a:schemeClr val="tx1">
                    <a:lumMod val="75000"/>
                    <a:lumOff val="25000"/>
                  </a:schemeClr>
                </a:solidFill>
              </a:rPr>
              <a:t>R</a:t>
            </a:r>
            <a:r>
              <a:rPr lang="zh-CN" altLang="zh-CN" sz="2000" dirty="0">
                <a:solidFill>
                  <a:schemeClr val="tx1">
                    <a:lumMod val="75000"/>
                    <a:lumOff val="25000"/>
                  </a:schemeClr>
                </a:solidFill>
              </a:rPr>
              <a:t>社区就属统计之都以及统计之都旗下的</a:t>
            </a:r>
            <a:r>
              <a:rPr lang="en-US" altLang="zh-CN" sz="2000" dirty="0">
                <a:solidFill>
                  <a:schemeClr val="tx1">
                    <a:lumMod val="75000"/>
                    <a:lumOff val="25000"/>
                  </a:schemeClr>
                </a:solidFill>
              </a:rPr>
              <a:t>COS</a:t>
            </a:r>
            <a:r>
              <a:rPr lang="zh-CN" altLang="zh-CN" sz="2000" dirty="0">
                <a:solidFill>
                  <a:schemeClr val="tx1">
                    <a:lumMod val="75000"/>
                    <a:lumOff val="25000"/>
                  </a:schemeClr>
                </a:solidFill>
              </a:rPr>
              <a:t>论坛了</a:t>
            </a:r>
            <a:r>
              <a:rPr lang="zh-CN" altLang="en-US" sz="2000" dirty="0">
                <a:solidFill>
                  <a:schemeClr val="tx1">
                    <a:lumMod val="75000"/>
                    <a:lumOff val="25000"/>
                  </a:schemeClr>
                </a:solidFill>
              </a:rPr>
              <a:t>。</a:t>
            </a:r>
            <a:endParaRPr lang="zh-CN" altLang="zh-CN" sz="2000" dirty="0">
              <a:solidFill>
                <a:schemeClr val="tx1">
                  <a:lumMod val="75000"/>
                  <a:lumOff val="25000"/>
                </a:schemeClr>
              </a:solidFill>
            </a:endParaRPr>
          </a:p>
          <a:p>
            <a:pPr algn="just"/>
            <a:endParaRPr lang="zh-CN" altLang="zh-CN" sz="2000" dirty="0">
              <a:solidFill>
                <a:schemeClr val="tx1">
                  <a:lumMod val="75000"/>
                  <a:lumOff val="25000"/>
                </a:schemeClr>
              </a:solidFill>
            </a:endParaRPr>
          </a:p>
        </p:txBody>
      </p:sp>
    </p:spTree>
    <p:extLst>
      <p:ext uri="{BB962C8B-B14F-4D97-AF65-F5344CB8AC3E}">
        <p14:creationId xmlns:p14="http://schemas.microsoft.com/office/powerpoint/2010/main" val="4699498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TextBox 10"/>
          <p:cNvSpPr txBox="1"/>
          <p:nvPr/>
        </p:nvSpPr>
        <p:spPr>
          <a:xfrm>
            <a:off x="627320" y="1327617"/>
            <a:ext cx="7961981" cy="707886"/>
          </a:xfrm>
          <a:prstGeom prst="rect">
            <a:avLst/>
          </a:prstGeom>
          <a:noFill/>
        </p:spPr>
        <p:txBody>
          <a:bodyPr wrap="square" rtlCol="0">
            <a:spAutoFit/>
          </a:bodyPr>
          <a:lstStyle/>
          <a:p>
            <a:r>
              <a:rPr lang="en-US" altLang="zh-CN" sz="2000" dirty="0"/>
              <a:t>       </a:t>
            </a:r>
            <a:r>
              <a:rPr lang="zh-CN" altLang="zh-CN" sz="2000" dirty="0">
                <a:solidFill>
                  <a:schemeClr val="tx1">
                    <a:lumMod val="75000"/>
                    <a:lumOff val="25000"/>
                  </a:schemeClr>
                </a:solidFill>
              </a:rPr>
              <a:t>使用</a:t>
            </a:r>
            <a:r>
              <a:rPr lang="en-US" altLang="zh-CN" sz="2000" dirty="0" err="1">
                <a:solidFill>
                  <a:schemeClr val="tx1">
                    <a:lumMod val="75000"/>
                    <a:lumOff val="25000"/>
                  </a:schemeClr>
                </a:solidFill>
              </a:rPr>
              <a:t>read.table</a:t>
            </a:r>
            <a:r>
              <a:rPr lang="en-US" altLang="zh-CN" sz="2000" dirty="0">
                <a:solidFill>
                  <a:schemeClr val="tx1">
                    <a:lumMod val="75000"/>
                    <a:lumOff val="25000"/>
                  </a:schemeClr>
                </a:solidFill>
              </a:rPr>
              <a:t>()</a:t>
            </a:r>
            <a:r>
              <a:rPr lang="zh-CN" altLang="zh-CN" sz="2000" dirty="0">
                <a:solidFill>
                  <a:schemeClr val="tx1">
                    <a:lumMod val="75000"/>
                    <a:lumOff val="25000"/>
                  </a:schemeClr>
                </a:solidFill>
              </a:rPr>
              <a:t>从带分隔符的文本文件中导入数据。此函数可读入一个表格格式的文件并将其保存为一个数据框。其语法如下：</a:t>
            </a:r>
          </a:p>
        </p:txBody>
      </p:sp>
      <p:sp>
        <p:nvSpPr>
          <p:cNvPr id="30" name="文本框 12"/>
          <p:cNvSpPr txBox="1"/>
          <p:nvPr/>
        </p:nvSpPr>
        <p:spPr>
          <a:xfrm>
            <a:off x="541465" y="781992"/>
            <a:ext cx="2764443"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导入文本文件</a:t>
            </a:r>
            <a:endParaRPr kumimoji="1" lang="zh-CN" altLang="zh-CN" sz="2400" dirty="0">
              <a:solidFill>
                <a:schemeClr val="tx1">
                  <a:lumMod val="75000"/>
                  <a:lumOff val="25000"/>
                </a:schemeClr>
              </a:solidFill>
            </a:endParaRPr>
          </a:p>
        </p:txBody>
      </p:sp>
      <p:grpSp>
        <p:nvGrpSpPr>
          <p:cNvPr id="32" name="组合 31"/>
          <p:cNvGrpSpPr/>
          <p:nvPr/>
        </p:nvGrpSpPr>
        <p:grpSpPr>
          <a:xfrm>
            <a:off x="-1" y="-2439"/>
            <a:ext cx="9145786" cy="718410"/>
            <a:chOff x="-1" y="190175"/>
            <a:chExt cx="9145786" cy="525795"/>
          </a:xfrm>
        </p:grpSpPr>
        <p:sp>
          <p:nvSpPr>
            <p:cNvPr id="33" name="任意多边形 32"/>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4" name="任意多边形 33"/>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5" name="任意多边形 34"/>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36"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4.1 </a:t>
            </a:r>
            <a:r>
              <a:rPr lang="zh-CN" altLang="en-US" sz="2100" b="1" spc="225" dirty="0">
                <a:solidFill>
                  <a:prstClr val="white"/>
                </a:solidFill>
              </a:rPr>
              <a:t>数据导入</a:t>
            </a:r>
          </a:p>
        </p:txBody>
      </p:sp>
      <p:sp>
        <p:nvSpPr>
          <p:cNvPr id="37"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38" name="文本框 27"/>
          <p:cNvSpPr txBox="1"/>
          <p:nvPr/>
        </p:nvSpPr>
        <p:spPr>
          <a:xfrm>
            <a:off x="6401867" y="234392"/>
            <a:ext cx="1447832" cy="300082"/>
          </a:xfrm>
          <a:prstGeom prst="rect">
            <a:avLst/>
          </a:prstGeom>
          <a:noFill/>
        </p:spPr>
        <p:txBody>
          <a:bodyPr wrap="none" rtlCol="0">
            <a:spAutoFit/>
          </a:bodyPr>
          <a:lstStyle/>
          <a:p>
            <a:r>
              <a:rPr lang="zh-CN" altLang="en-US" sz="1350" dirty="0">
                <a:solidFill>
                  <a:prstClr val="white"/>
                </a:solidFill>
              </a:rPr>
              <a:t>第四章 数据准备</a:t>
            </a:r>
          </a:p>
        </p:txBody>
      </p:sp>
      <p:pic>
        <p:nvPicPr>
          <p:cNvPr id="14" name="图片 13"/>
          <p:cNvPicPr/>
          <p:nvPr/>
        </p:nvPicPr>
        <p:blipFill>
          <a:blip r:embed="rId2">
            <a:extLst>
              <a:ext uri="{28A0092B-C50C-407E-A947-70E740481C1C}">
                <a14:useLocalDpi xmlns:a14="http://schemas.microsoft.com/office/drawing/2010/main" val="0"/>
              </a:ext>
            </a:extLst>
          </a:blip>
          <a:srcRect/>
          <a:stretch>
            <a:fillRect/>
          </a:stretch>
        </p:blipFill>
        <p:spPr>
          <a:xfrm>
            <a:off x="903044" y="2248976"/>
            <a:ext cx="5752938" cy="621816"/>
          </a:xfrm>
          <a:prstGeom prst="rect">
            <a:avLst/>
          </a:prstGeom>
          <a:noFill/>
          <a:ln>
            <a:noFill/>
          </a:ln>
        </p:spPr>
      </p:pic>
    </p:spTree>
    <p:extLst>
      <p:ext uri="{BB962C8B-B14F-4D97-AF65-F5344CB8AC3E}">
        <p14:creationId xmlns:p14="http://schemas.microsoft.com/office/powerpoint/2010/main" val="2813325925"/>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矩形 10"/>
          <p:cNvSpPr/>
          <p:nvPr/>
        </p:nvSpPr>
        <p:spPr>
          <a:xfrm>
            <a:off x="624645" y="763330"/>
            <a:ext cx="7548684" cy="400110"/>
          </a:xfrm>
          <a:prstGeom prst="rect">
            <a:avLst/>
          </a:prstGeom>
        </p:spPr>
        <p:txBody>
          <a:bodyPr wrap="square">
            <a:spAutoFit/>
          </a:bodyPr>
          <a:lstStyle/>
          <a:p>
            <a:pPr algn="just"/>
            <a:r>
              <a:rPr lang="en-US" altLang="zh-CN" sz="2000" dirty="0" err="1">
                <a:solidFill>
                  <a:schemeClr val="tx1">
                    <a:lumMod val="75000"/>
                    <a:lumOff val="25000"/>
                  </a:schemeClr>
                </a:solidFill>
              </a:rPr>
              <a:t>read.table</a:t>
            </a:r>
            <a:r>
              <a:rPr lang="en-US" altLang="zh-CN" sz="2000" dirty="0">
                <a:solidFill>
                  <a:schemeClr val="tx1">
                    <a:lumMod val="75000"/>
                    <a:lumOff val="25000"/>
                  </a:schemeClr>
                </a:solidFill>
              </a:rPr>
              <a:t>()</a:t>
            </a:r>
            <a:r>
              <a:rPr lang="zh-CN" altLang="zh-CN" sz="2000" dirty="0">
                <a:solidFill>
                  <a:schemeClr val="tx1">
                    <a:lumMod val="75000"/>
                    <a:lumOff val="25000"/>
                  </a:schemeClr>
                </a:solidFill>
              </a:rPr>
              <a:t>函数参数</a:t>
            </a:r>
          </a:p>
        </p:txBody>
      </p:sp>
      <p:grpSp>
        <p:nvGrpSpPr>
          <p:cNvPr id="30" name="组合 29"/>
          <p:cNvGrpSpPr/>
          <p:nvPr/>
        </p:nvGrpSpPr>
        <p:grpSpPr>
          <a:xfrm>
            <a:off x="-1" y="-2439"/>
            <a:ext cx="9145786" cy="718410"/>
            <a:chOff x="-1" y="190175"/>
            <a:chExt cx="9145786" cy="525795"/>
          </a:xfrm>
        </p:grpSpPr>
        <p:sp>
          <p:nvSpPr>
            <p:cNvPr id="31" name="任意多边形 3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2" name="任意多边形 3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3" name="任意多边形 3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34"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4.1 </a:t>
            </a:r>
            <a:r>
              <a:rPr lang="zh-CN" altLang="en-US" sz="2100" b="1" spc="225" dirty="0">
                <a:solidFill>
                  <a:prstClr val="white"/>
                </a:solidFill>
              </a:rPr>
              <a:t>数据导入</a:t>
            </a:r>
          </a:p>
        </p:txBody>
      </p:sp>
      <p:sp>
        <p:nvSpPr>
          <p:cNvPr id="35"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36" name="文本框 27"/>
          <p:cNvSpPr txBox="1"/>
          <p:nvPr/>
        </p:nvSpPr>
        <p:spPr>
          <a:xfrm>
            <a:off x="6401867" y="234392"/>
            <a:ext cx="1447832" cy="300082"/>
          </a:xfrm>
          <a:prstGeom prst="rect">
            <a:avLst/>
          </a:prstGeom>
          <a:noFill/>
        </p:spPr>
        <p:txBody>
          <a:bodyPr wrap="none" rtlCol="0">
            <a:spAutoFit/>
          </a:bodyPr>
          <a:lstStyle/>
          <a:p>
            <a:r>
              <a:rPr lang="zh-CN" altLang="en-US" sz="1350" dirty="0">
                <a:solidFill>
                  <a:prstClr val="white"/>
                </a:solidFill>
              </a:rPr>
              <a:t>第四章 数据准备</a:t>
            </a:r>
          </a:p>
        </p:txBody>
      </p:sp>
      <p:pic>
        <p:nvPicPr>
          <p:cNvPr id="37" name="Picture 5"/>
          <p:cNvPicPr/>
          <p:nvPr/>
        </p:nvPicPr>
        <p:blipFill>
          <a:blip r:embed="rId2">
            <a:extLst>
              <a:ext uri="{28A0092B-C50C-407E-A947-70E740481C1C}">
                <a14:useLocalDpi xmlns:a14="http://schemas.microsoft.com/office/drawing/2010/main" val="0"/>
              </a:ext>
            </a:extLst>
          </a:blip>
          <a:srcRect/>
          <a:stretch>
            <a:fillRect/>
          </a:stretch>
        </p:blipFill>
        <p:spPr>
          <a:xfrm>
            <a:off x="789581" y="1210799"/>
            <a:ext cx="7218811" cy="5230992"/>
          </a:xfrm>
          <a:prstGeom prst="rect">
            <a:avLst/>
          </a:prstGeom>
          <a:noFill/>
          <a:ln>
            <a:noFill/>
          </a:ln>
        </p:spPr>
      </p:pic>
    </p:spTree>
    <p:extLst>
      <p:ext uri="{BB962C8B-B14F-4D97-AF65-F5344CB8AC3E}">
        <p14:creationId xmlns:p14="http://schemas.microsoft.com/office/powerpoint/2010/main" val="218471813"/>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TextBox 10"/>
          <p:cNvSpPr txBox="1"/>
          <p:nvPr/>
        </p:nvSpPr>
        <p:spPr>
          <a:xfrm>
            <a:off x="1034333" y="1440157"/>
            <a:ext cx="7364079" cy="1631216"/>
          </a:xfrm>
          <a:prstGeom prst="rect">
            <a:avLst/>
          </a:prstGeom>
          <a:noFill/>
        </p:spPr>
        <p:txBody>
          <a:bodyPr wrap="square" rtlCol="0">
            <a:spAutoFit/>
          </a:bodyPr>
          <a:lstStyle/>
          <a:p>
            <a:r>
              <a:rPr lang="zh-CN" altLang="en-US" sz="2000" dirty="0">
                <a:solidFill>
                  <a:schemeClr val="tx1">
                    <a:lumMod val="75000"/>
                    <a:lumOff val="25000"/>
                  </a:schemeClr>
                </a:solidFill>
              </a:rPr>
              <a:t>方法</a:t>
            </a:r>
            <a:r>
              <a:rPr lang="en-US" altLang="zh-CN" sz="2000" dirty="0">
                <a:solidFill>
                  <a:schemeClr val="tx1">
                    <a:lumMod val="75000"/>
                    <a:lumOff val="25000"/>
                  </a:schemeClr>
                </a:solidFill>
              </a:rPr>
              <a:t>1</a:t>
            </a:r>
            <a:r>
              <a:rPr lang="zh-CN" altLang="en-US" sz="2000" dirty="0">
                <a:solidFill>
                  <a:schemeClr val="tx1">
                    <a:lumMod val="75000"/>
                    <a:lumOff val="25000"/>
                  </a:schemeClr>
                </a:solidFill>
              </a:rPr>
              <a:t>：</a:t>
            </a:r>
            <a:endParaRPr lang="en-US" altLang="zh-CN" sz="2000" dirty="0">
              <a:solidFill>
                <a:schemeClr val="tx1">
                  <a:lumMod val="75000"/>
                  <a:lumOff val="25000"/>
                </a:schemeClr>
              </a:solidFill>
            </a:endParaRPr>
          </a:p>
          <a:p>
            <a:r>
              <a:rPr lang="en-US" altLang="zh-CN" sz="2000" dirty="0">
                <a:solidFill>
                  <a:schemeClr val="tx1">
                    <a:lumMod val="75000"/>
                    <a:lumOff val="25000"/>
                  </a:schemeClr>
                </a:solidFill>
              </a:rPr>
              <a:t>&gt;library(RODBC)</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&gt;channel &lt;- </a:t>
            </a:r>
            <a:r>
              <a:rPr lang="en-US" altLang="zh-CN" sz="2000" dirty="0" err="1">
                <a:solidFill>
                  <a:schemeClr val="tx1">
                    <a:lumMod val="75000"/>
                    <a:lumOff val="25000"/>
                  </a:schemeClr>
                </a:solidFill>
              </a:rPr>
              <a:t>obdcConnectExcel</a:t>
            </a:r>
            <a:r>
              <a:rPr lang="en-US" altLang="zh-CN" sz="2000" dirty="0">
                <a:solidFill>
                  <a:schemeClr val="tx1">
                    <a:lumMod val="75000"/>
                    <a:lumOff val="25000"/>
                  </a:schemeClr>
                </a:solidFill>
              </a:rPr>
              <a:t>("myfile.xls")</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a:t>
            </a:r>
            <a:r>
              <a:rPr lang="en-US" altLang="zh-CN" sz="2000" dirty="0" err="1">
                <a:solidFill>
                  <a:schemeClr val="tx1">
                    <a:lumMod val="75000"/>
                    <a:lumOff val="25000"/>
                  </a:schemeClr>
                </a:solidFill>
              </a:rPr>
              <a:t>mydataframe</a:t>
            </a:r>
            <a:r>
              <a:rPr lang="en-US" altLang="zh-CN" sz="2000" dirty="0">
                <a:solidFill>
                  <a:schemeClr val="tx1">
                    <a:lumMod val="75000"/>
                    <a:lumOff val="25000"/>
                  </a:schemeClr>
                </a:solidFill>
              </a:rPr>
              <a:t> &lt;- </a:t>
            </a:r>
            <a:r>
              <a:rPr lang="en-US" altLang="zh-CN" sz="2000" dirty="0" err="1">
                <a:solidFill>
                  <a:schemeClr val="tx1">
                    <a:lumMod val="75000"/>
                    <a:lumOff val="25000"/>
                  </a:schemeClr>
                </a:solidFill>
              </a:rPr>
              <a:t>sqlFetch</a:t>
            </a:r>
            <a:r>
              <a:rPr lang="en-US" altLang="zh-CN" sz="2000" dirty="0">
                <a:solidFill>
                  <a:schemeClr val="tx1">
                    <a:lumMod val="75000"/>
                    <a:lumOff val="25000"/>
                  </a:schemeClr>
                </a:solidFill>
              </a:rPr>
              <a:t>(channel,"</a:t>
            </a:r>
            <a:r>
              <a:rPr lang="en-US" altLang="zh-CN" sz="2000" dirty="0" err="1">
                <a:solidFill>
                  <a:schemeClr val="tx1">
                    <a:lumMod val="75000"/>
                    <a:lumOff val="25000"/>
                  </a:schemeClr>
                </a:solidFill>
              </a:rPr>
              <a:t>mysheet</a:t>
            </a:r>
            <a:r>
              <a:rPr lang="en-US" altLang="zh-CN" sz="2000" dirty="0">
                <a:solidFill>
                  <a:schemeClr val="tx1">
                    <a:lumMod val="75000"/>
                    <a:lumOff val="25000"/>
                  </a:schemeClr>
                </a:solidFill>
              </a:rPr>
              <a:t>")</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a:t>
            </a:r>
            <a:r>
              <a:rPr lang="en-US" altLang="zh-CN" sz="2000" dirty="0" err="1">
                <a:solidFill>
                  <a:schemeClr val="tx1">
                    <a:lumMod val="75000"/>
                    <a:lumOff val="25000"/>
                  </a:schemeClr>
                </a:solidFill>
              </a:rPr>
              <a:t>obdcClose</a:t>
            </a:r>
            <a:r>
              <a:rPr lang="en-US" altLang="zh-CN" sz="2000" dirty="0">
                <a:solidFill>
                  <a:schemeClr val="tx1">
                    <a:lumMod val="75000"/>
                    <a:lumOff val="25000"/>
                  </a:schemeClr>
                </a:solidFill>
              </a:rPr>
              <a:t>(channel)</a:t>
            </a:r>
          </a:p>
        </p:txBody>
      </p:sp>
      <p:sp>
        <p:nvSpPr>
          <p:cNvPr id="30" name="文本框 12"/>
          <p:cNvSpPr txBox="1"/>
          <p:nvPr/>
        </p:nvSpPr>
        <p:spPr>
          <a:xfrm>
            <a:off x="541465" y="781992"/>
            <a:ext cx="2764443"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导入</a:t>
            </a:r>
            <a:r>
              <a:rPr lang="en-US" altLang="zh-CN" sz="2400" dirty="0">
                <a:solidFill>
                  <a:schemeClr val="tx1">
                    <a:lumMod val="75000"/>
                    <a:lumOff val="25000"/>
                  </a:schemeClr>
                </a:solidFill>
              </a:rPr>
              <a:t>Excel</a:t>
            </a:r>
            <a:r>
              <a:rPr lang="zh-CN" altLang="zh-CN" sz="2400" dirty="0">
                <a:solidFill>
                  <a:schemeClr val="tx1">
                    <a:lumMod val="75000"/>
                    <a:lumOff val="25000"/>
                  </a:schemeClr>
                </a:solidFill>
              </a:rPr>
              <a:t>数据</a:t>
            </a:r>
            <a:endParaRPr kumimoji="1" lang="zh-CN" altLang="zh-CN" sz="2400" dirty="0">
              <a:solidFill>
                <a:schemeClr val="tx1">
                  <a:lumMod val="75000"/>
                  <a:lumOff val="25000"/>
                </a:schemeClr>
              </a:solidFill>
            </a:endParaRPr>
          </a:p>
        </p:txBody>
      </p:sp>
      <p:grpSp>
        <p:nvGrpSpPr>
          <p:cNvPr id="31" name="组合 30"/>
          <p:cNvGrpSpPr/>
          <p:nvPr/>
        </p:nvGrpSpPr>
        <p:grpSpPr>
          <a:xfrm>
            <a:off x="-1" y="-2439"/>
            <a:ext cx="9145786" cy="718410"/>
            <a:chOff x="-1" y="190175"/>
            <a:chExt cx="9145786" cy="525795"/>
          </a:xfrm>
        </p:grpSpPr>
        <p:sp>
          <p:nvSpPr>
            <p:cNvPr id="32" name="任意多边形 31"/>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3" name="任意多边形 32"/>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4" name="任意多边形 33"/>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35"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4.1 </a:t>
            </a:r>
            <a:r>
              <a:rPr lang="zh-CN" altLang="en-US" sz="2100" b="1" spc="225" dirty="0">
                <a:solidFill>
                  <a:prstClr val="white"/>
                </a:solidFill>
              </a:rPr>
              <a:t>数据导入</a:t>
            </a:r>
          </a:p>
        </p:txBody>
      </p:sp>
      <p:sp>
        <p:nvSpPr>
          <p:cNvPr id="36"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37" name="文本框 27"/>
          <p:cNvSpPr txBox="1"/>
          <p:nvPr/>
        </p:nvSpPr>
        <p:spPr>
          <a:xfrm>
            <a:off x="6401867" y="234392"/>
            <a:ext cx="1447832" cy="300082"/>
          </a:xfrm>
          <a:prstGeom prst="rect">
            <a:avLst/>
          </a:prstGeom>
          <a:noFill/>
        </p:spPr>
        <p:txBody>
          <a:bodyPr wrap="none" rtlCol="0">
            <a:spAutoFit/>
          </a:bodyPr>
          <a:lstStyle/>
          <a:p>
            <a:r>
              <a:rPr lang="zh-CN" altLang="en-US" sz="1350" dirty="0">
                <a:solidFill>
                  <a:prstClr val="white"/>
                </a:solidFill>
              </a:rPr>
              <a:t>第四章 数据准备</a:t>
            </a:r>
          </a:p>
        </p:txBody>
      </p:sp>
      <p:sp>
        <p:nvSpPr>
          <p:cNvPr id="38" name="TextBox 37"/>
          <p:cNvSpPr txBox="1"/>
          <p:nvPr/>
        </p:nvSpPr>
        <p:spPr>
          <a:xfrm>
            <a:off x="1034332" y="3407290"/>
            <a:ext cx="7364079" cy="1323439"/>
          </a:xfrm>
          <a:prstGeom prst="rect">
            <a:avLst/>
          </a:prstGeom>
          <a:noFill/>
        </p:spPr>
        <p:txBody>
          <a:bodyPr wrap="square" rtlCol="0">
            <a:spAutoFit/>
          </a:bodyPr>
          <a:lstStyle/>
          <a:p>
            <a:r>
              <a:rPr lang="zh-CN" altLang="en-US" sz="2000" dirty="0">
                <a:solidFill>
                  <a:schemeClr val="tx1">
                    <a:lumMod val="75000"/>
                    <a:lumOff val="25000"/>
                  </a:schemeClr>
                </a:solidFill>
              </a:rPr>
              <a:t>方法</a:t>
            </a:r>
            <a:r>
              <a:rPr lang="en-US" altLang="zh-CN" sz="2000" dirty="0">
                <a:solidFill>
                  <a:schemeClr val="tx1">
                    <a:lumMod val="75000"/>
                    <a:lumOff val="25000"/>
                  </a:schemeClr>
                </a:solidFill>
              </a:rPr>
              <a:t>2</a:t>
            </a:r>
            <a:r>
              <a:rPr lang="zh-CN" altLang="en-US" sz="2000" dirty="0">
                <a:solidFill>
                  <a:schemeClr val="tx1">
                    <a:lumMod val="75000"/>
                    <a:lumOff val="25000"/>
                  </a:schemeClr>
                </a:solidFill>
              </a:rPr>
              <a:t>：</a:t>
            </a:r>
            <a:endParaRPr lang="en-US" altLang="zh-CN" sz="2000" dirty="0">
              <a:solidFill>
                <a:schemeClr val="tx1">
                  <a:lumMod val="75000"/>
                  <a:lumOff val="25000"/>
                </a:schemeClr>
              </a:solidFill>
            </a:endParaRPr>
          </a:p>
          <a:p>
            <a:r>
              <a:rPr lang="en-US" altLang="zh-CN" sz="2000" dirty="0">
                <a:solidFill>
                  <a:schemeClr val="tx1">
                    <a:lumMod val="75000"/>
                    <a:lumOff val="25000"/>
                  </a:schemeClr>
                </a:solidFill>
              </a:rPr>
              <a:t>&gt;library(</a:t>
            </a:r>
            <a:r>
              <a:rPr lang="en-US" altLang="zh-CN" sz="2000" dirty="0" err="1">
                <a:solidFill>
                  <a:schemeClr val="tx1">
                    <a:lumMod val="75000"/>
                    <a:lumOff val="25000"/>
                  </a:schemeClr>
                </a:solidFill>
              </a:rPr>
              <a:t>xlsx</a:t>
            </a:r>
            <a:r>
              <a:rPr lang="en-US" altLang="zh-CN" sz="2000" dirty="0">
                <a:solidFill>
                  <a:schemeClr val="tx1">
                    <a:lumMod val="75000"/>
                    <a:lumOff val="25000"/>
                  </a:schemeClr>
                </a:solidFill>
              </a:rPr>
              <a:t>)</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&gt;workbook &lt;- "c:/myworkbook.xlsx"</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a:t>
            </a:r>
            <a:r>
              <a:rPr lang="en-US" altLang="zh-CN" sz="2000" dirty="0" err="1">
                <a:solidFill>
                  <a:schemeClr val="tx1">
                    <a:lumMod val="75000"/>
                    <a:lumOff val="25000"/>
                  </a:schemeClr>
                </a:solidFill>
              </a:rPr>
              <a:t>mydataframe</a:t>
            </a:r>
            <a:r>
              <a:rPr lang="en-US" altLang="zh-CN" sz="2000" dirty="0">
                <a:solidFill>
                  <a:schemeClr val="tx1">
                    <a:lumMod val="75000"/>
                    <a:lumOff val="25000"/>
                  </a:schemeClr>
                </a:solidFill>
              </a:rPr>
              <a:t> &lt;- read.xlsx(workbook, 1)</a:t>
            </a:r>
          </a:p>
        </p:txBody>
      </p:sp>
    </p:spTree>
    <p:extLst>
      <p:ext uri="{BB962C8B-B14F-4D97-AF65-F5344CB8AC3E}">
        <p14:creationId xmlns:p14="http://schemas.microsoft.com/office/powerpoint/2010/main" val="3492616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TextBox 10"/>
          <p:cNvSpPr txBox="1"/>
          <p:nvPr/>
        </p:nvSpPr>
        <p:spPr>
          <a:xfrm>
            <a:off x="745589" y="1440157"/>
            <a:ext cx="8159260" cy="1631216"/>
          </a:xfrm>
          <a:prstGeom prst="rect">
            <a:avLst/>
          </a:prstGeom>
          <a:noFill/>
        </p:spPr>
        <p:txBody>
          <a:bodyPr wrap="square" rtlCol="0">
            <a:spAutoFit/>
          </a:bodyPr>
          <a:lstStyle/>
          <a:p>
            <a:r>
              <a:rPr lang="en-US" altLang="zh-CN" sz="2000" dirty="0">
                <a:solidFill>
                  <a:schemeClr val="tx1">
                    <a:lumMod val="75000"/>
                    <a:lumOff val="25000"/>
                  </a:schemeClr>
                </a:solidFill>
              </a:rPr>
              <a:t>&gt;library(RODBC)</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a:t>
            </a:r>
            <a:r>
              <a:rPr lang="en-US" altLang="zh-CN" sz="2000" dirty="0" err="1">
                <a:solidFill>
                  <a:schemeClr val="tx1">
                    <a:lumMod val="75000"/>
                    <a:lumOff val="25000"/>
                  </a:schemeClr>
                </a:solidFill>
              </a:rPr>
              <a:t>myconn</a:t>
            </a:r>
            <a:r>
              <a:rPr lang="en-US" altLang="zh-CN" sz="2000" dirty="0">
                <a:solidFill>
                  <a:schemeClr val="tx1">
                    <a:lumMod val="75000"/>
                    <a:lumOff val="25000"/>
                  </a:schemeClr>
                </a:solidFill>
              </a:rPr>
              <a:t> &lt;- </a:t>
            </a:r>
            <a:r>
              <a:rPr lang="en-US" altLang="zh-CN" sz="2000" dirty="0" err="1">
                <a:solidFill>
                  <a:schemeClr val="tx1">
                    <a:lumMod val="75000"/>
                    <a:lumOff val="25000"/>
                  </a:schemeClr>
                </a:solidFill>
              </a:rPr>
              <a:t>odbcConnect</a:t>
            </a:r>
            <a:r>
              <a:rPr lang="en-US" altLang="zh-CN" sz="2000" dirty="0">
                <a:solidFill>
                  <a:schemeClr val="tx1">
                    <a:lumMod val="75000"/>
                    <a:lumOff val="25000"/>
                  </a:schemeClr>
                </a:solidFill>
              </a:rPr>
              <a:t>("</a:t>
            </a:r>
            <a:r>
              <a:rPr lang="en-US" altLang="zh-CN" sz="2000" dirty="0" err="1">
                <a:solidFill>
                  <a:schemeClr val="tx1">
                    <a:lumMod val="75000"/>
                    <a:lumOff val="25000"/>
                  </a:schemeClr>
                </a:solidFill>
              </a:rPr>
              <a:t>mydsn</a:t>
            </a:r>
            <a:r>
              <a:rPr lang="en-US" altLang="zh-CN" sz="2000" dirty="0">
                <a:solidFill>
                  <a:schemeClr val="tx1">
                    <a:lumMod val="75000"/>
                    <a:lumOff val="25000"/>
                  </a:schemeClr>
                </a:solidFill>
              </a:rPr>
              <a:t>", </a:t>
            </a:r>
            <a:r>
              <a:rPr lang="en-US" altLang="zh-CN" sz="2000" dirty="0" err="1">
                <a:solidFill>
                  <a:schemeClr val="tx1">
                    <a:lumMod val="75000"/>
                    <a:lumOff val="25000"/>
                  </a:schemeClr>
                </a:solidFill>
              </a:rPr>
              <a:t>uid</a:t>
            </a:r>
            <a:r>
              <a:rPr lang="en-US" altLang="zh-CN" sz="2000" dirty="0">
                <a:solidFill>
                  <a:schemeClr val="tx1">
                    <a:lumMod val="75000"/>
                    <a:lumOff val="25000"/>
                  </a:schemeClr>
                </a:solidFill>
              </a:rPr>
              <a:t>="Rob", </a:t>
            </a:r>
            <a:r>
              <a:rPr lang="en-US" altLang="zh-CN" sz="2000" dirty="0" err="1">
                <a:solidFill>
                  <a:schemeClr val="tx1">
                    <a:lumMod val="75000"/>
                    <a:lumOff val="25000"/>
                  </a:schemeClr>
                </a:solidFill>
              </a:rPr>
              <a:t>pwd</a:t>
            </a:r>
            <a:r>
              <a:rPr lang="en-US" altLang="zh-CN" sz="2000" dirty="0">
                <a:solidFill>
                  <a:schemeClr val="tx1">
                    <a:lumMod val="75000"/>
                    <a:lumOff val="25000"/>
                  </a:schemeClr>
                </a:solidFill>
              </a:rPr>
              <a:t>="aardvark")</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a:t>
            </a:r>
            <a:r>
              <a:rPr lang="en-US" altLang="zh-CN" sz="2000" dirty="0" err="1">
                <a:solidFill>
                  <a:schemeClr val="tx1">
                    <a:lumMod val="75000"/>
                    <a:lumOff val="25000"/>
                  </a:schemeClr>
                </a:solidFill>
              </a:rPr>
              <a:t>crimedat</a:t>
            </a:r>
            <a:r>
              <a:rPr lang="en-US" altLang="zh-CN" sz="2000" dirty="0">
                <a:solidFill>
                  <a:schemeClr val="tx1">
                    <a:lumMod val="75000"/>
                    <a:lumOff val="25000"/>
                  </a:schemeClr>
                </a:solidFill>
              </a:rPr>
              <a:t> &lt;- </a:t>
            </a:r>
            <a:r>
              <a:rPr lang="en-US" altLang="zh-CN" sz="2000" dirty="0" err="1">
                <a:solidFill>
                  <a:schemeClr val="tx1">
                    <a:lumMod val="75000"/>
                    <a:lumOff val="25000"/>
                  </a:schemeClr>
                </a:solidFill>
              </a:rPr>
              <a:t>sqlFetch</a:t>
            </a:r>
            <a:r>
              <a:rPr lang="en-US" altLang="zh-CN" sz="2000" dirty="0">
                <a:solidFill>
                  <a:schemeClr val="tx1">
                    <a:lumMod val="75000"/>
                    <a:lumOff val="25000"/>
                  </a:schemeClr>
                </a:solidFill>
              </a:rPr>
              <a:t>(</a:t>
            </a:r>
            <a:r>
              <a:rPr lang="en-US" altLang="zh-CN" sz="2000" dirty="0" err="1">
                <a:solidFill>
                  <a:schemeClr val="tx1">
                    <a:lumMod val="75000"/>
                    <a:lumOff val="25000"/>
                  </a:schemeClr>
                </a:solidFill>
              </a:rPr>
              <a:t>myconn</a:t>
            </a:r>
            <a:r>
              <a:rPr lang="en-US" altLang="zh-CN" sz="2000" dirty="0">
                <a:solidFill>
                  <a:schemeClr val="tx1">
                    <a:lumMod val="75000"/>
                    <a:lumOff val="25000"/>
                  </a:schemeClr>
                </a:solidFill>
              </a:rPr>
              <a:t>, Crime)</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a:t>
            </a:r>
            <a:r>
              <a:rPr lang="en-US" altLang="zh-CN" sz="2000" dirty="0" err="1">
                <a:solidFill>
                  <a:schemeClr val="tx1">
                    <a:lumMod val="75000"/>
                    <a:lumOff val="25000"/>
                  </a:schemeClr>
                </a:solidFill>
              </a:rPr>
              <a:t>pundat</a:t>
            </a:r>
            <a:r>
              <a:rPr lang="en-US" altLang="zh-CN" sz="2000" dirty="0">
                <a:solidFill>
                  <a:schemeClr val="tx1">
                    <a:lumMod val="75000"/>
                    <a:lumOff val="25000"/>
                  </a:schemeClr>
                </a:solidFill>
              </a:rPr>
              <a:t> &lt;- </a:t>
            </a:r>
            <a:r>
              <a:rPr lang="en-US" altLang="zh-CN" sz="2000" dirty="0" err="1">
                <a:solidFill>
                  <a:schemeClr val="tx1">
                    <a:lumMod val="75000"/>
                    <a:lumOff val="25000"/>
                  </a:schemeClr>
                </a:solidFill>
              </a:rPr>
              <a:t>sqlQuery</a:t>
            </a:r>
            <a:r>
              <a:rPr lang="en-US" altLang="zh-CN" sz="2000" dirty="0">
                <a:solidFill>
                  <a:schemeClr val="tx1">
                    <a:lumMod val="75000"/>
                    <a:lumOff val="25000"/>
                  </a:schemeClr>
                </a:solidFill>
              </a:rPr>
              <a:t>(</a:t>
            </a:r>
            <a:r>
              <a:rPr lang="en-US" altLang="zh-CN" sz="2000" dirty="0" err="1">
                <a:solidFill>
                  <a:schemeClr val="tx1">
                    <a:lumMod val="75000"/>
                    <a:lumOff val="25000"/>
                  </a:schemeClr>
                </a:solidFill>
              </a:rPr>
              <a:t>myconn</a:t>
            </a:r>
            <a:r>
              <a:rPr lang="en-US" altLang="zh-CN" sz="2000" dirty="0">
                <a:solidFill>
                  <a:schemeClr val="tx1">
                    <a:lumMod val="75000"/>
                    <a:lumOff val="25000"/>
                  </a:schemeClr>
                </a:solidFill>
              </a:rPr>
              <a:t>, "select * from Punishment")</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&gt;close(</a:t>
            </a:r>
            <a:r>
              <a:rPr lang="en-US" altLang="zh-CN" sz="2000" dirty="0" err="1">
                <a:solidFill>
                  <a:schemeClr val="tx1">
                    <a:lumMod val="75000"/>
                    <a:lumOff val="25000"/>
                  </a:schemeClr>
                </a:solidFill>
              </a:rPr>
              <a:t>myconn</a:t>
            </a:r>
            <a:r>
              <a:rPr lang="en-US" altLang="zh-CN" sz="2000" dirty="0">
                <a:solidFill>
                  <a:schemeClr val="tx1">
                    <a:lumMod val="75000"/>
                    <a:lumOff val="25000"/>
                  </a:schemeClr>
                </a:solidFill>
              </a:rPr>
              <a:t>)</a:t>
            </a:r>
          </a:p>
        </p:txBody>
      </p:sp>
      <p:sp>
        <p:nvSpPr>
          <p:cNvPr id="30" name="文本框 12"/>
          <p:cNvSpPr txBox="1"/>
          <p:nvPr/>
        </p:nvSpPr>
        <p:spPr>
          <a:xfrm>
            <a:off x="541465" y="781992"/>
            <a:ext cx="2764443"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导入数据库文件</a:t>
            </a:r>
            <a:endParaRPr kumimoji="1" lang="zh-CN" altLang="zh-CN" sz="2400" dirty="0">
              <a:solidFill>
                <a:schemeClr val="tx1">
                  <a:lumMod val="75000"/>
                  <a:lumOff val="25000"/>
                </a:schemeClr>
              </a:solidFill>
            </a:endParaRPr>
          </a:p>
        </p:txBody>
      </p:sp>
      <p:grpSp>
        <p:nvGrpSpPr>
          <p:cNvPr id="31" name="组合 30"/>
          <p:cNvGrpSpPr/>
          <p:nvPr/>
        </p:nvGrpSpPr>
        <p:grpSpPr>
          <a:xfrm>
            <a:off x="-1" y="-2439"/>
            <a:ext cx="9145786" cy="718410"/>
            <a:chOff x="-1" y="190175"/>
            <a:chExt cx="9145786" cy="525795"/>
          </a:xfrm>
        </p:grpSpPr>
        <p:sp>
          <p:nvSpPr>
            <p:cNvPr id="32" name="任意多边形 31"/>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3" name="任意多边形 32"/>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4" name="任意多边形 33"/>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35"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4.1 </a:t>
            </a:r>
            <a:r>
              <a:rPr lang="zh-CN" altLang="en-US" sz="2100" b="1" spc="225" dirty="0">
                <a:solidFill>
                  <a:prstClr val="white"/>
                </a:solidFill>
              </a:rPr>
              <a:t>数据导入</a:t>
            </a:r>
          </a:p>
        </p:txBody>
      </p:sp>
      <p:sp>
        <p:nvSpPr>
          <p:cNvPr id="36"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37" name="文本框 27"/>
          <p:cNvSpPr txBox="1"/>
          <p:nvPr/>
        </p:nvSpPr>
        <p:spPr>
          <a:xfrm>
            <a:off x="6401867" y="234392"/>
            <a:ext cx="1447832" cy="300082"/>
          </a:xfrm>
          <a:prstGeom prst="rect">
            <a:avLst/>
          </a:prstGeom>
          <a:noFill/>
        </p:spPr>
        <p:txBody>
          <a:bodyPr wrap="none" rtlCol="0">
            <a:spAutoFit/>
          </a:bodyPr>
          <a:lstStyle/>
          <a:p>
            <a:r>
              <a:rPr lang="zh-CN" altLang="en-US" sz="1350" dirty="0">
                <a:solidFill>
                  <a:prstClr val="white"/>
                </a:solidFill>
              </a:rPr>
              <a:t>第四章 数据准备</a:t>
            </a:r>
          </a:p>
        </p:txBody>
      </p:sp>
    </p:spTree>
    <p:extLst>
      <p:ext uri="{BB962C8B-B14F-4D97-AF65-F5344CB8AC3E}">
        <p14:creationId xmlns:p14="http://schemas.microsoft.com/office/powerpoint/2010/main" val="3735592563"/>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690257" y="854039"/>
            <a:ext cx="7832784" cy="781050"/>
            <a:chOff x="2788580" y="1152524"/>
            <a:chExt cx="3730770" cy="781050"/>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4"/>
            <p:cNvSpPr txBox="1"/>
            <p:nvPr/>
          </p:nvSpPr>
          <p:spPr>
            <a:xfrm>
              <a:off x="3904225" y="1169836"/>
              <a:ext cx="1335538" cy="523220"/>
            </a:xfrm>
            <a:prstGeom prst="rect">
              <a:avLst/>
            </a:prstGeom>
            <a:noFill/>
          </p:spPr>
          <p:txBody>
            <a:bodyPr wrap="none" rtlCol="0">
              <a:spAutoFit/>
            </a:bodyPr>
            <a:lstStyle/>
            <a:p>
              <a:pPr algn="ctr"/>
              <a:r>
                <a:rPr lang="zh-CN" altLang="en-US" sz="2800" dirty="0">
                  <a:solidFill>
                    <a:srgbClr val="C00000"/>
                  </a:solidFill>
                </a:rPr>
                <a:t>第四章 数据准备</a:t>
              </a:r>
            </a:p>
          </p:txBody>
        </p:sp>
      </p:grpSp>
      <p:grpSp>
        <p:nvGrpSpPr>
          <p:cNvPr id="67" name="组合 66"/>
          <p:cNvGrpSpPr/>
          <p:nvPr/>
        </p:nvGrpSpPr>
        <p:grpSpPr>
          <a:xfrm>
            <a:off x="1767504" y="2794134"/>
            <a:ext cx="5693399" cy="415498"/>
            <a:chOff x="1807265" y="2462595"/>
            <a:chExt cx="5693399" cy="415498"/>
          </a:xfrm>
        </p:grpSpPr>
        <p:sp>
          <p:nvSpPr>
            <p:cNvPr id="47" name="圆角矩形 46"/>
            <p:cNvSpPr/>
            <p:nvPr/>
          </p:nvSpPr>
          <p:spPr>
            <a:xfrm>
              <a:off x="1807265" y="2478527"/>
              <a:ext cx="5693399" cy="394154"/>
            </a:xfrm>
            <a:prstGeom prst="roundRect">
              <a:avLst>
                <a:gd name="adj" fmla="val 20658"/>
              </a:avLst>
            </a:prstGeom>
            <a:solidFill>
              <a:srgbClr val="3D89B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矩形 47"/>
            <p:cNvSpPr/>
            <p:nvPr/>
          </p:nvSpPr>
          <p:spPr>
            <a:xfrm>
              <a:off x="1883286" y="2462595"/>
              <a:ext cx="2143536" cy="415498"/>
            </a:xfrm>
            <a:prstGeom prst="rect">
              <a:avLst/>
            </a:prstGeom>
          </p:spPr>
          <p:txBody>
            <a:bodyPr wrap="none">
              <a:spAutoFit/>
            </a:bodyPr>
            <a:lstStyle/>
            <a:p>
              <a:r>
                <a:rPr lang="en-US" altLang="zh-CN" sz="2100" spc="225" dirty="0">
                  <a:solidFill>
                    <a:schemeClr val="bg1"/>
                  </a:solidFill>
                  <a:latin typeface="微软雅黑" panose="020B0503020204020204" pitchFamily="34" charset="-122"/>
                  <a:ea typeface="微软雅黑" panose="020B0503020204020204" pitchFamily="34" charset="-122"/>
                </a:rPr>
                <a:t>4.2</a:t>
              </a:r>
              <a:r>
                <a:rPr lang="zh-CN" altLang="en-US" sz="2100" spc="225" dirty="0">
                  <a:solidFill>
                    <a:schemeClr val="bg1"/>
                  </a:solidFill>
                  <a:latin typeface="微软雅黑" panose="020B0503020204020204" pitchFamily="34" charset="-122"/>
                  <a:ea typeface="微软雅黑" panose="020B0503020204020204" pitchFamily="34" charset="-122"/>
                </a:rPr>
                <a:t>　数据导出</a:t>
              </a:r>
            </a:p>
          </p:txBody>
        </p:sp>
      </p:grpSp>
      <p:grpSp>
        <p:nvGrpSpPr>
          <p:cNvPr id="68" name="组合 67"/>
          <p:cNvGrpSpPr/>
          <p:nvPr/>
        </p:nvGrpSpPr>
        <p:grpSpPr>
          <a:xfrm>
            <a:off x="1767406" y="2083974"/>
            <a:ext cx="5693399" cy="426278"/>
            <a:chOff x="1807265" y="2935089"/>
            <a:chExt cx="5693399" cy="426278"/>
          </a:xfrm>
        </p:grpSpPr>
        <p:sp>
          <p:nvSpPr>
            <p:cNvPr id="49"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矩形 49"/>
            <p:cNvSpPr/>
            <p:nvPr/>
          </p:nvSpPr>
          <p:spPr>
            <a:xfrm>
              <a:off x="1881814" y="2945869"/>
              <a:ext cx="2143536"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4.1</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数据导入</a:t>
              </a:r>
            </a:p>
          </p:txBody>
        </p:sp>
      </p:gr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005143778"/>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0" name="组合 29"/>
          <p:cNvGrpSpPr/>
          <p:nvPr/>
        </p:nvGrpSpPr>
        <p:grpSpPr>
          <a:xfrm>
            <a:off x="-1" y="-2439"/>
            <a:ext cx="9145786" cy="718410"/>
            <a:chOff x="-1" y="190175"/>
            <a:chExt cx="9145786" cy="525795"/>
          </a:xfrm>
        </p:grpSpPr>
        <p:sp>
          <p:nvSpPr>
            <p:cNvPr id="31" name="任意多边形 3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2" name="任意多边形 3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3" name="任意多边形 3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34"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4.2 </a:t>
            </a:r>
            <a:r>
              <a:rPr lang="zh-CN" altLang="en-US" sz="2100" b="1" spc="225" dirty="0">
                <a:solidFill>
                  <a:prstClr val="white"/>
                </a:solidFill>
              </a:rPr>
              <a:t>数据导出</a:t>
            </a:r>
          </a:p>
        </p:txBody>
      </p:sp>
      <p:sp>
        <p:nvSpPr>
          <p:cNvPr id="35"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36" name="文本框 27"/>
          <p:cNvSpPr txBox="1"/>
          <p:nvPr/>
        </p:nvSpPr>
        <p:spPr>
          <a:xfrm>
            <a:off x="6401867" y="234392"/>
            <a:ext cx="1447832" cy="300082"/>
          </a:xfrm>
          <a:prstGeom prst="rect">
            <a:avLst/>
          </a:prstGeom>
          <a:noFill/>
        </p:spPr>
        <p:txBody>
          <a:bodyPr wrap="none" rtlCol="0">
            <a:spAutoFit/>
          </a:bodyPr>
          <a:lstStyle/>
          <a:p>
            <a:r>
              <a:rPr lang="zh-CN" altLang="en-US" sz="1350" dirty="0">
                <a:solidFill>
                  <a:prstClr val="white"/>
                </a:solidFill>
              </a:rPr>
              <a:t>第四章 数据准备</a:t>
            </a:r>
          </a:p>
        </p:txBody>
      </p:sp>
      <p:sp>
        <p:nvSpPr>
          <p:cNvPr id="37" name="矩形 36"/>
          <p:cNvSpPr/>
          <p:nvPr/>
        </p:nvSpPr>
        <p:spPr>
          <a:xfrm>
            <a:off x="659019" y="1012825"/>
            <a:ext cx="2319866"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导出文本文件</a:t>
            </a:r>
          </a:p>
        </p:txBody>
      </p:sp>
      <p:sp>
        <p:nvSpPr>
          <p:cNvPr id="38" name="TextBox 37"/>
          <p:cNvSpPr txBox="1"/>
          <p:nvPr/>
        </p:nvSpPr>
        <p:spPr>
          <a:xfrm>
            <a:off x="900332" y="1702191"/>
            <a:ext cx="7582486" cy="2554545"/>
          </a:xfrm>
          <a:prstGeom prst="rect">
            <a:avLst/>
          </a:prstGeom>
          <a:noFill/>
        </p:spPr>
        <p:txBody>
          <a:bodyPr wrap="square" rtlCol="0">
            <a:spAutoFit/>
          </a:bodyPr>
          <a:lstStyle/>
          <a:p>
            <a:r>
              <a:rPr lang="zh-CN" altLang="zh-CN" sz="2000" dirty="0">
                <a:solidFill>
                  <a:schemeClr val="tx1">
                    <a:lumMod val="75000"/>
                    <a:lumOff val="25000"/>
                  </a:schemeClr>
                </a:solidFill>
              </a:rPr>
              <a:t>【例</a:t>
            </a:r>
            <a:r>
              <a:rPr lang="en-US" altLang="zh-CN" sz="2000" dirty="0">
                <a:solidFill>
                  <a:schemeClr val="tx1">
                    <a:lumMod val="75000"/>
                    <a:lumOff val="25000"/>
                  </a:schemeClr>
                </a:solidFill>
              </a:rPr>
              <a:t>4.1</a:t>
            </a:r>
            <a:r>
              <a:rPr lang="zh-CN" altLang="zh-CN" sz="2000" dirty="0">
                <a:solidFill>
                  <a:schemeClr val="tx1">
                    <a:lumMod val="75000"/>
                    <a:lumOff val="25000"/>
                  </a:schemeClr>
                </a:solidFill>
              </a:rPr>
              <a:t>】把给定数据框保存为文本文件，以空格分隔数据列，不含行号，不含列名，字符串不带引号。</a:t>
            </a:r>
          </a:p>
          <a:p>
            <a:r>
              <a:rPr lang="en-US" altLang="zh-CN" sz="2000" dirty="0">
                <a:solidFill>
                  <a:schemeClr val="tx1">
                    <a:lumMod val="75000"/>
                    <a:lumOff val="25000"/>
                  </a:schemeClr>
                </a:solidFill>
              </a:rPr>
              <a:t> </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&gt;age &lt;- c (22,23)</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&gt;name &lt;- c ("ken", "john")</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&gt;f &lt;- </a:t>
            </a:r>
            <a:r>
              <a:rPr lang="en-US" altLang="zh-CN" sz="2000" dirty="0" err="1">
                <a:solidFill>
                  <a:schemeClr val="tx1">
                    <a:lumMod val="75000"/>
                    <a:lumOff val="25000"/>
                  </a:schemeClr>
                </a:solidFill>
              </a:rPr>
              <a:t>data.frame</a:t>
            </a:r>
            <a:r>
              <a:rPr lang="en-US" altLang="zh-CN" sz="2000" dirty="0">
                <a:solidFill>
                  <a:schemeClr val="tx1">
                    <a:lumMod val="75000"/>
                    <a:lumOff val="25000"/>
                  </a:schemeClr>
                </a:solidFill>
              </a:rPr>
              <a:t> (age, name)</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a:t>
            </a:r>
            <a:r>
              <a:rPr lang="en-US" altLang="zh-CN" sz="2000" dirty="0" err="1">
                <a:solidFill>
                  <a:schemeClr val="tx1">
                    <a:lumMod val="75000"/>
                    <a:lumOff val="25000"/>
                  </a:schemeClr>
                </a:solidFill>
              </a:rPr>
              <a:t>write.table</a:t>
            </a:r>
            <a:r>
              <a:rPr lang="en-US" altLang="zh-CN" sz="2000" dirty="0">
                <a:solidFill>
                  <a:schemeClr val="tx1">
                    <a:lumMod val="75000"/>
                    <a:lumOff val="25000"/>
                  </a:schemeClr>
                </a:solidFill>
              </a:rPr>
              <a:t> (</a:t>
            </a:r>
            <a:r>
              <a:rPr lang="en-US" altLang="zh-CN" sz="2000" dirty="0" err="1">
                <a:solidFill>
                  <a:schemeClr val="tx1">
                    <a:lumMod val="75000"/>
                    <a:lumOff val="25000"/>
                  </a:schemeClr>
                </a:solidFill>
              </a:rPr>
              <a:t>f,file</a:t>
            </a:r>
            <a:r>
              <a:rPr lang="en-US" altLang="zh-CN" sz="2000" dirty="0">
                <a:solidFill>
                  <a:schemeClr val="tx1">
                    <a:lumMod val="75000"/>
                    <a:lumOff val="25000"/>
                  </a:schemeClr>
                </a:solidFill>
              </a:rPr>
              <a:t> ="f.csv", </a:t>
            </a:r>
            <a:r>
              <a:rPr lang="en-US" altLang="zh-CN" sz="2000" dirty="0" err="1">
                <a:solidFill>
                  <a:schemeClr val="tx1">
                    <a:lumMod val="75000"/>
                    <a:lumOff val="25000"/>
                  </a:schemeClr>
                </a:solidFill>
              </a:rPr>
              <a:t>row.names</a:t>
            </a:r>
            <a:r>
              <a:rPr lang="en-US" altLang="zh-CN" sz="2000" dirty="0">
                <a:solidFill>
                  <a:schemeClr val="tx1">
                    <a:lumMod val="75000"/>
                    <a:lumOff val="25000"/>
                  </a:schemeClr>
                </a:solidFill>
              </a:rPr>
              <a:t> = FALSE, </a:t>
            </a:r>
            <a:r>
              <a:rPr lang="en-US" altLang="zh-CN" sz="2000" dirty="0" err="1">
                <a:solidFill>
                  <a:schemeClr val="tx1">
                    <a:lumMod val="75000"/>
                    <a:lumOff val="25000"/>
                  </a:schemeClr>
                </a:solidFill>
              </a:rPr>
              <a:t>col.names</a:t>
            </a:r>
            <a:r>
              <a:rPr lang="en-US" altLang="zh-CN" sz="2000" dirty="0">
                <a:solidFill>
                  <a:schemeClr val="tx1">
                    <a:lumMod val="75000"/>
                    <a:lumOff val="25000"/>
                  </a:schemeClr>
                </a:solidFill>
              </a:rPr>
              <a:t> =FALSE, quote =FALSE) </a:t>
            </a:r>
          </a:p>
        </p:txBody>
      </p:sp>
    </p:spTree>
    <p:extLst>
      <p:ext uri="{BB962C8B-B14F-4D97-AF65-F5344CB8AC3E}">
        <p14:creationId xmlns:p14="http://schemas.microsoft.com/office/powerpoint/2010/main" val="172536737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0" name="组合 29"/>
          <p:cNvGrpSpPr/>
          <p:nvPr/>
        </p:nvGrpSpPr>
        <p:grpSpPr>
          <a:xfrm>
            <a:off x="-1" y="-2439"/>
            <a:ext cx="9145786" cy="718410"/>
            <a:chOff x="-1" y="190175"/>
            <a:chExt cx="9145786" cy="525795"/>
          </a:xfrm>
        </p:grpSpPr>
        <p:sp>
          <p:nvSpPr>
            <p:cNvPr id="31" name="任意多边形 3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2" name="任意多边形 3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3" name="任意多边形 3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34"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4.2 </a:t>
            </a:r>
            <a:r>
              <a:rPr lang="zh-CN" altLang="en-US" sz="2100" b="1" spc="225" dirty="0">
                <a:solidFill>
                  <a:prstClr val="white"/>
                </a:solidFill>
              </a:rPr>
              <a:t>数据导出</a:t>
            </a:r>
          </a:p>
        </p:txBody>
      </p:sp>
      <p:sp>
        <p:nvSpPr>
          <p:cNvPr id="35"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36" name="文本框 27"/>
          <p:cNvSpPr txBox="1"/>
          <p:nvPr/>
        </p:nvSpPr>
        <p:spPr>
          <a:xfrm>
            <a:off x="6401867" y="234392"/>
            <a:ext cx="1447832" cy="300082"/>
          </a:xfrm>
          <a:prstGeom prst="rect">
            <a:avLst/>
          </a:prstGeom>
          <a:noFill/>
        </p:spPr>
        <p:txBody>
          <a:bodyPr wrap="none" rtlCol="0">
            <a:spAutoFit/>
          </a:bodyPr>
          <a:lstStyle/>
          <a:p>
            <a:r>
              <a:rPr lang="zh-CN" altLang="en-US" sz="1350" dirty="0">
                <a:solidFill>
                  <a:prstClr val="white"/>
                </a:solidFill>
              </a:rPr>
              <a:t>第四章 数据准备</a:t>
            </a:r>
          </a:p>
        </p:txBody>
      </p:sp>
      <p:sp>
        <p:nvSpPr>
          <p:cNvPr id="37" name="矩形 36"/>
          <p:cNvSpPr/>
          <p:nvPr/>
        </p:nvSpPr>
        <p:spPr>
          <a:xfrm>
            <a:off x="659019" y="1012825"/>
            <a:ext cx="2319866"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zh-CN" altLang="zh-CN" sz="2400" dirty="0">
                <a:solidFill>
                  <a:schemeClr val="tx1">
                    <a:lumMod val="75000"/>
                    <a:lumOff val="25000"/>
                  </a:schemeClr>
                </a:solidFill>
              </a:rPr>
              <a:t>保存图片</a:t>
            </a:r>
          </a:p>
        </p:txBody>
      </p:sp>
      <p:sp>
        <p:nvSpPr>
          <p:cNvPr id="38" name="TextBox 37"/>
          <p:cNvSpPr txBox="1"/>
          <p:nvPr/>
        </p:nvSpPr>
        <p:spPr>
          <a:xfrm>
            <a:off x="900332" y="1702191"/>
            <a:ext cx="7582486" cy="3170099"/>
          </a:xfrm>
          <a:prstGeom prst="rect">
            <a:avLst/>
          </a:prstGeom>
          <a:noFill/>
        </p:spPr>
        <p:txBody>
          <a:bodyPr wrap="square" rtlCol="0">
            <a:spAutoFit/>
          </a:bodyPr>
          <a:lstStyle/>
          <a:p>
            <a:r>
              <a:rPr lang="zh-CN" altLang="zh-CN" sz="2000" dirty="0">
                <a:solidFill>
                  <a:schemeClr val="tx1">
                    <a:lumMod val="75000"/>
                    <a:lumOff val="25000"/>
                  </a:schemeClr>
                </a:solidFill>
              </a:rPr>
              <a:t>保存为</a:t>
            </a:r>
            <a:r>
              <a:rPr lang="en-US" altLang="zh-CN" sz="2000" dirty="0">
                <a:solidFill>
                  <a:schemeClr val="tx1">
                    <a:lumMod val="75000"/>
                    <a:lumOff val="25000"/>
                  </a:schemeClr>
                </a:solidFill>
              </a:rPr>
              <a:t>PNG</a:t>
            </a:r>
            <a:r>
              <a:rPr lang="zh-CN" altLang="zh-CN" sz="2000" dirty="0">
                <a:solidFill>
                  <a:schemeClr val="tx1">
                    <a:lumMod val="75000"/>
                    <a:lumOff val="25000"/>
                  </a:schemeClr>
                </a:solidFill>
              </a:rPr>
              <a:t>格式：</a:t>
            </a:r>
          </a:p>
          <a:p>
            <a:r>
              <a:rPr lang="en-US" altLang="zh-CN" sz="2000" dirty="0">
                <a:solidFill>
                  <a:schemeClr val="tx1">
                    <a:lumMod val="75000"/>
                    <a:lumOff val="25000"/>
                  </a:schemeClr>
                </a:solidFill>
              </a:rPr>
              <a:t>&gt;</a:t>
            </a:r>
            <a:r>
              <a:rPr lang="en-US" altLang="zh-CN" sz="2000" dirty="0" err="1">
                <a:solidFill>
                  <a:schemeClr val="tx1">
                    <a:lumMod val="75000"/>
                    <a:lumOff val="25000"/>
                  </a:schemeClr>
                </a:solidFill>
              </a:rPr>
              <a:t>png</a:t>
            </a:r>
            <a:r>
              <a:rPr lang="en-US" altLang="zh-CN" sz="2000" dirty="0">
                <a:solidFill>
                  <a:schemeClr val="tx1">
                    <a:lumMod val="75000"/>
                    <a:lumOff val="25000"/>
                  </a:schemeClr>
                </a:solidFill>
              </a:rPr>
              <a:t>(file="myplot.png", </a:t>
            </a:r>
            <a:r>
              <a:rPr lang="en-US" altLang="zh-CN" sz="2000" dirty="0" err="1">
                <a:solidFill>
                  <a:schemeClr val="tx1">
                    <a:lumMod val="75000"/>
                    <a:lumOff val="25000"/>
                  </a:schemeClr>
                </a:solidFill>
              </a:rPr>
              <a:t>bg</a:t>
            </a:r>
            <a:r>
              <a:rPr lang="en-US" altLang="zh-CN" sz="2000" dirty="0">
                <a:solidFill>
                  <a:schemeClr val="tx1">
                    <a:lumMod val="75000"/>
                    <a:lumOff val="25000"/>
                  </a:schemeClr>
                </a:solidFill>
              </a:rPr>
              <a:t>="transparent")</a:t>
            </a:r>
          </a:p>
          <a:p>
            <a:endParaRPr lang="en-US" altLang="zh-CN" sz="2000" dirty="0">
              <a:solidFill>
                <a:schemeClr val="tx1">
                  <a:lumMod val="75000"/>
                  <a:lumOff val="25000"/>
                </a:schemeClr>
              </a:solidFill>
            </a:endParaRPr>
          </a:p>
          <a:p>
            <a:r>
              <a:rPr lang="zh-CN" altLang="zh-CN" sz="2000" dirty="0">
                <a:solidFill>
                  <a:schemeClr val="tx1">
                    <a:lumMod val="75000"/>
                    <a:lumOff val="25000"/>
                  </a:schemeClr>
                </a:solidFill>
              </a:rPr>
              <a:t>保存为</a:t>
            </a:r>
            <a:r>
              <a:rPr lang="en-US" altLang="zh-CN" sz="2000" dirty="0">
                <a:solidFill>
                  <a:schemeClr val="tx1">
                    <a:lumMod val="75000"/>
                    <a:lumOff val="25000"/>
                  </a:schemeClr>
                </a:solidFill>
              </a:rPr>
              <a:t>JPEG</a:t>
            </a:r>
            <a:r>
              <a:rPr lang="zh-CN" altLang="zh-CN" sz="2000" dirty="0">
                <a:solidFill>
                  <a:schemeClr val="tx1">
                    <a:lumMod val="75000"/>
                    <a:lumOff val="25000"/>
                  </a:schemeClr>
                </a:solidFill>
              </a:rPr>
              <a:t>格式：</a:t>
            </a:r>
          </a:p>
          <a:p>
            <a:r>
              <a:rPr lang="en-US" altLang="zh-CN" sz="2000" dirty="0">
                <a:solidFill>
                  <a:schemeClr val="tx1">
                    <a:lumMod val="75000"/>
                    <a:lumOff val="25000"/>
                  </a:schemeClr>
                </a:solidFill>
              </a:rPr>
              <a:t>&gt;jpeg(file="myplot.jpeg")</a:t>
            </a:r>
          </a:p>
          <a:p>
            <a:endParaRPr lang="en-US" altLang="zh-CN" sz="2000" dirty="0">
              <a:solidFill>
                <a:schemeClr val="tx1">
                  <a:lumMod val="75000"/>
                  <a:lumOff val="25000"/>
                </a:schemeClr>
              </a:solidFill>
            </a:endParaRPr>
          </a:p>
          <a:p>
            <a:r>
              <a:rPr lang="zh-CN" altLang="zh-CN" sz="2000" dirty="0">
                <a:solidFill>
                  <a:schemeClr val="tx1">
                    <a:lumMod val="75000"/>
                    <a:lumOff val="25000"/>
                  </a:schemeClr>
                </a:solidFill>
              </a:rPr>
              <a:t>保存为</a:t>
            </a:r>
            <a:r>
              <a:rPr lang="en-US" altLang="zh-CN" sz="2000" dirty="0">
                <a:solidFill>
                  <a:schemeClr val="tx1">
                    <a:lumMod val="75000"/>
                    <a:lumOff val="25000"/>
                  </a:schemeClr>
                </a:solidFill>
              </a:rPr>
              <a:t>PDF</a:t>
            </a:r>
            <a:r>
              <a:rPr lang="zh-CN" altLang="zh-CN" sz="2000" dirty="0">
                <a:solidFill>
                  <a:schemeClr val="tx1">
                    <a:lumMod val="75000"/>
                    <a:lumOff val="25000"/>
                  </a:schemeClr>
                </a:solidFill>
              </a:rPr>
              <a:t>格式：</a:t>
            </a:r>
          </a:p>
          <a:p>
            <a:r>
              <a:rPr lang="en-US" altLang="zh-CN" sz="2000" dirty="0">
                <a:solidFill>
                  <a:schemeClr val="tx1">
                    <a:lumMod val="75000"/>
                    <a:lumOff val="25000"/>
                  </a:schemeClr>
                </a:solidFill>
              </a:rPr>
              <a:t>&gt;pdf(file="myplot.pdf")</a:t>
            </a:r>
            <a:endParaRPr lang="zh-CN" altLang="zh-CN" sz="2000" dirty="0">
              <a:solidFill>
                <a:schemeClr val="tx1">
                  <a:lumMod val="75000"/>
                  <a:lumOff val="25000"/>
                </a:schemeClr>
              </a:solidFill>
            </a:endParaRPr>
          </a:p>
          <a:p>
            <a:endParaRPr lang="zh-CN" altLang="zh-CN" sz="2000" dirty="0"/>
          </a:p>
          <a:p>
            <a:endParaRPr lang="zh-CN" altLang="zh-CN" sz="2000" dirty="0"/>
          </a:p>
        </p:txBody>
      </p:sp>
    </p:spTree>
    <p:extLst>
      <p:ext uri="{BB962C8B-B14F-4D97-AF65-F5344CB8AC3E}">
        <p14:creationId xmlns:p14="http://schemas.microsoft.com/office/powerpoint/2010/main" val="1069571905"/>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690257" y="837343"/>
            <a:ext cx="7832784" cy="797746"/>
            <a:chOff x="2788580" y="1135828"/>
            <a:chExt cx="3730770" cy="797746"/>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4"/>
            <p:cNvSpPr txBox="1"/>
            <p:nvPr/>
          </p:nvSpPr>
          <p:spPr>
            <a:xfrm>
              <a:off x="3871400" y="1135828"/>
              <a:ext cx="1506564" cy="523220"/>
            </a:xfrm>
            <a:prstGeom prst="rect">
              <a:avLst/>
            </a:prstGeom>
            <a:noFill/>
          </p:spPr>
          <p:txBody>
            <a:bodyPr wrap="none" rtlCol="0">
              <a:spAutoFit/>
            </a:bodyPr>
            <a:lstStyle/>
            <a:p>
              <a:pPr algn="ctr"/>
              <a:r>
                <a:rPr lang="zh-CN" altLang="en-US" sz="2800" dirty="0">
                  <a:solidFill>
                    <a:srgbClr val="C00000"/>
                  </a:solidFill>
                </a:rPr>
                <a:t>第五章 数据可视化</a:t>
              </a:r>
            </a:p>
          </p:txBody>
        </p:sp>
      </p:grpSp>
      <p:grpSp>
        <p:nvGrpSpPr>
          <p:cNvPr id="67" name="组合 66"/>
          <p:cNvGrpSpPr/>
          <p:nvPr/>
        </p:nvGrpSpPr>
        <p:grpSpPr>
          <a:xfrm>
            <a:off x="1751096" y="2048547"/>
            <a:ext cx="5693399" cy="415498"/>
            <a:chOff x="1807265" y="2462595"/>
            <a:chExt cx="5693399" cy="415498"/>
          </a:xfrm>
        </p:grpSpPr>
        <p:sp>
          <p:nvSpPr>
            <p:cNvPr id="47" name="圆角矩形 46"/>
            <p:cNvSpPr/>
            <p:nvPr/>
          </p:nvSpPr>
          <p:spPr>
            <a:xfrm>
              <a:off x="1807265" y="2478527"/>
              <a:ext cx="5693399" cy="394154"/>
            </a:xfrm>
            <a:prstGeom prst="roundRect">
              <a:avLst>
                <a:gd name="adj" fmla="val 20658"/>
              </a:avLst>
            </a:prstGeom>
            <a:solidFill>
              <a:srgbClr val="3D89B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矩形 47"/>
            <p:cNvSpPr/>
            <p:nvPr/>
          </p:nvSpPr>
          <p:spPr>
            <a:xfrm>
              <a:off x="1883286" y="2462595"/>
              <a:ext cx="3038011" cy="415498"/>
            </a:xfrm>
            <a:prstGeom prst="rect">
              <a:avLst/>
            </a:prstGeom>
          </p:spPr>
          <p:txBody>
            <a:bodyPr wrap="none">
              <a:spAutoFit/>
            </a:bodyPr>
            <a:lstStyle/>
            <a:p>
              <a:r>
                <a:rPr lang="en-US" altLang="zh-CN" sz="2100" spc="225" dirty="0">
                  <a:solidFill>
                    <a:schemeClr val="bg1"/>
                  </a:solidFill>
                  <a:latin typeface="微软雅黑" panose="020B0503020204020204" pitchFamily="34" charset="-122"/>
                  <a:ea typeface="微软雅黑" panose="020B0503020204020204" pitchFamily="34" charset="-122"/>
                </a:rPr>
                <a:t>5.1</a:t>
              </a:r>
              <a:r>
                <a:rPr lang="zh-CN" altLang="en-US" sz="2100" spc="225" dirty="0">
                  <a:solidFill>
                    <a:schemeClr val="bg1"/>
                  </a:solidFill>
                  <a:latin typeface="微软雅黑" panose="020B0503020204020204" pitchFamily="34" charset="-122"/>
                  <a:ea typeface="微软雅黑" panose="020B0503020204020204" pitchFamily="34" charset="-122"/>
                </a:rPr>
                <a:t>　低水平绘图命令</a:t>
              </a:r>
            </a:p>
          </p:txBody>
        </p:sp>
      </p:grpSp>
      <p:grpSp>
        <p:nvGrpSpPr>
          <p:cNvPr id="68" name="组合 67"/>
          <p:cNvGrpSpPr/>
          <p:nvPr/>
        </p:nvGrpSpPr>
        <p:grpSpPr>
          <a:xfrm>
            <a:off x="1751096" y="2752751"/>
            <a:ext cx="5693399" cy="426278"/>
            <a:chOff x="1807265" y="2935089"/>
            <a:chExt cx="5693399" cy="426278"/>
          </a:xfrm>
        </p:grpSpPr>
        <p:sp>
          <p:nvSpPr>
            <p:cNvPr id="49"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矩形 49"/>
            <p:cNvSpPr/>
            <p:nvPr/>
          </p:nvSpPr>
          <p:spPr>
            <a:xfrm>
              <a:off x="1881814" y="2945869"/>
              <a:ext cx="3038011"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5.2</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高水平绘图命令</a:t>
              </a:r>
            </a:p>
          </p:txBody>
        </p:sp>
      </p:gr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811058171"/>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2877711" cy="415498"/>
          </a:xfrm>
          <a:prstGeom prst="rect">
            <a:avLst/>
          </a:prstGeom>
          <a:noFill/>
        </p:spPr>
        <p:txBody>
          <a:bodyPr wrap="none" rtlCol="0">
            <a:spAutoFit/>
          </a:bodyPr>
          <a:lstStyle/>
          <a:p>
            <a:r>
              <a:rPr lang="en-US" altLang="zh-CN" sz="2100" b="1" spc="225" dirty="0">
                <a:solidFill>
                  <a:prstClr val="white"/>
                </a:solidFill>
              </a:rPr>
              <a:t>5.1 </a:t>
            </a:r>
            <a:r>
              <a:rPr lang="zh-CN" altLang="en-US" sz="2100" b="1" spc="225" dirty="0">
                <a:solidFill>
                  <a:prstClr val="white"/>
                </a:solidFill>
              </a:rPr>
              <a:t>低水平绘图命令</a:t>
            </a: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401867" y="234392"/>
            <a:ext cx="1620957" cy="300082"/>
          </a:xfrm>
          <a:prstGeom prst="rect">
            <a:avLst/>
          </a:prstGeom>
          <a:noFill/>
        </p:spPr>
        <p:txBody>
          <a:bodyPr wrap="none" rtlCol="0">
            <a:spAutoFit/>
          </a:bodyPr>
          <a:lstStyle/>
          <a:p>
            <a:r>
              <a:rPr lang="zh-CN" altLang="en-US" sz="1350" dirty="0">
                <a:solidFill>
                  <a:prstClr val="white"/>
                </a:solidFill>
              </a:rPr>
              <a:t>第五章 数据可视化</a:t>
            </a:r>
          </a:p>
        </p:txBody>
      </p:sp>
      <p:sp>
        <p:nvSpPr>
          <p:cNvPr id="19" name="TextBox 18"/>
          <p:cNvSpPr txBox="1"/>
          <p:nvPr/>
        </p:nvSpPr>
        <p:spPr>
          <a:xfrm>
            <a:off x="633046" y="1603717"/>
            <a:ext cx="7652825" cy="2246769"/>
          </a:xfrm>
          <a:prstGeom prst="rect">
            <a:avLst/>
          </a:prstGeom>
          <a:noFill/>
        </p:spPr>
        <p:txBody>
          <a:bodyPr wrap="square" rtlCol="0">
            <a:spAutoFit/>
          </a:bodyPr>
          <a:lstStyle/>
          <a:p>
            <a:r>
              <a:rPr lang="zh-CN" altLang="zh-CN" sz="2000" dirty="0">
                <a:solidFill>
                  <a:schemeClr val="tx1">
                    <a:lumMod val="75000"/>
                    <a:lumOff val="25000"/>
                  </a:schemeClr>
                </a:solidFill>
              </a:rPr>
              <a:t>【例</a:t>
            </a:r>
            <a:r>
              <a:rPr lang="en-US" altLang="zh-CN" sz="2000" dirty="0">
                <a:solidFill>
                  <a:schemeClr val="tx1">
                    <a:lumMod val="75000"/>
                    <a:lumOff val="25000"/>
                  </a:schemeClr>
                </a:solidFill>
              </a:rPr>
              <a:t>5.1</a:t>
            </a:r>
            <a:r>
              <a:rPr lang="zh-CN" altLang="zh-CN" sz="2000" dirty="0">
                <a:solidFill>
                  <a:schemeClr val="tx1">
                    <a:lumMod val="75000"/>
                    <a:lumOff val="25000"/>
                  </a:schemeClr>
                </a:solidFill>
              </a:rPr>
              <a:t>】随机产生</a:t>
            </a:r>
            <a:r>
              <a:rPr lang="en-US" altLang="zh-CN" sz="2000" dirty="0">
                <a:solidFill>
                  <a:schemeClr val="tx1">
                    <a:lumMod val="75000"/>
                    <a:lumOff val="25000"/>
                  </a:schemeClr>
                </a:solidFill>
              </a:rPr>
              <a:t>80</a:t>
            </a:r>
            <a:r>
              <a:rPr lang="zh-CN" altLang="zh-CN" sz="2000" dirty="0">
                <a:solidFill>
                  <a:schemeClr val="tx1">
                    <a:lumMod val="75000"/>
                    <a:lumOff val="25000"/>
                  </a:schemeClr>
                </a:solidFill>
              </a:rPr>
              <a:t>个点，并绘制图形。</a:t>
            </a:r>
          </a:p>
          <a:p>
            <a:r>
              <a:rPr lang="en-US" altLang="zh-CN" sz="2000" dirty="0">
                <a:solidFill>
                  <a:schemeClr val="tx1">
                    <a:lumMod val="75000"/>
                    <a:lumOff val="25000"/>
                  </a:schemeClr>
                </a:solidFill>
              </a:rPr>
              <a:t>&gt;</a:t>
            </a:r>
            <a:r>
              <a:rPr lang="en-US" altLang="zh-CN" sz="2000" dirty="0" err="1">
                <a:solidFill>
                  <a:schemeClr val="tx1">
                    <a:lumMod val="75000"/>
                    <a:lumOff val="25000"/>
                  </a:schemeClr>
                </a:solidFill>
              </a:rPr>
              <a:t>set.seed</a:t>
            </a:r>
            <a:r>
              <a:rPr lang="en-US" altLang="zh-CN" sz="2000" dirty="0">
                <a:solidFill>
                  <a:schemeClr val="tx1">
                    <a:lumMod val="75000"/>
                    <a:lumOff val="25000"/>
                  </a:schemeClr>
                </a:solidFill>
              </a:rPr>
              <a:t>(1234)</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&gt;x&lt;-sample(1:100,80,replace = FALSE)</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&gt;y&lt;-2*x+20+rnorm(80,0,10)</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&gt;plot(x = </a:t>
            </a:r>
            <a:r>
              <a:rPr lang="en-US" altLang="zh-CN" sz="2000" dirty="0" err="1">
                <a:solidFill>
                  <a:schemeClr val="tx1">
                    <a:lumMod val="75000"/>
                    <a:lumOff val="25000"/>
                  </a:schemeClr>
                </a:solidFill>
              </a:rPr>
              <a:t>x,y</a:t>
            </a:r>
            <a:r>
              <a:rPr lang="en-US" altLang="zh-CN" sz="2000" dirty="0">
                <a:solidFill>
                  <a:schemeClr val="tx1">
                    <a:lumMod val="75000"/>
                    <a:lumOff val="25000"/>
                  </a:schemeClr>
                </a:solidFill>
              </a:rPr>
              <a:t> = y)</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&gt;plot(</a:t>
            </a:r>
            <a:r>
              <a:rPr lang="en-US" altLang="zh-CN" sz="2000" dirty="0" err="1">
                <a:solidFill>
                  <a:schemeClr val="tx1">
                    <a:lumMod val="75000"/>
                    <a:lumOff val="25000"/>
                  </a:schemeClr>
                </a:solidFill>
              </a:rPr>
              <a:t>x,y</a:t>
            </a:r>
            <a:r>
              <a:rPr lang="en-US" altLang="zh-CN" sz="2000" dirty="0">
                <a:solidFill>
                  <a:schemeClr val="tx1">
                    <a:lumMod val="75000"/>
                    <a:lumOff val="25000"/>
                  </a:schemeClr>
                </a:solidFill>
              </a:rPr>
              <a:t>)</a:t>
            </a:r>
            <a:endParaRPr lang="zh-CN" altLang="zh-CN" sz="2000" dirty="0">
              <a:solidFill>
                <a:schemeClr val="tx1">
                  <a:lumMod val="75000"/>
                  <a:lumOff val="25000"/>
                </a:schemeClr>
              </a:solidFill>
            </a:endParaRPr>
          </a:p>
          <a:p>
            <a:r>
              <a:rPr lang="zh-CN" altLang="zh-CN" sz="2000" dirty="0">
                <a:solidFill>
                  <a:schemeClr val="tx1">
                    <a:lumMod val="75000"/>
                    <a:lumOff val="25000"/>
                  </a:schemeClr>
                </a:solidFill>
              </a:rPr>
              <a:t>执行结果</a:t>
            </a:r>
          </a:p>
        </p:txBody>
      </p:sp>
      <p:sp>
        <p:nvSpPr>
          <p:cNvPr id="20" name="文本框 12"/>
          <p:cNvSpPr txBox="1"/>
          <p:nvPr/>
        </p:nvSpPr>
        <p:spPr>
          <a:xfrm>
            <a:off x="541465" y="781992"/>
            <a:ext cx="2764443"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kumimoji="1" lang="zh-CN" altLang="en-US" sz="2400" dirty="0">
                <a:solidFill>
                  <a:schemeClr val="tx1">
                    <a:lumMod val="75000"/>
                    <a:lumOff val="25000"/>
                  </a:schemeClr>
                </a:solidFill>
              </a:rPr>
              <a:t>点</a:t>
            </a:r>
          </a:p>
        </p:txBody>
      </p:sp>
      <p:pic>
        <p:nvPicPr>
          <p:cNvPr id="21" name="图片 20"/>
          <p:cNvPicPr/>
          <p:nvPr/>
        </p:nvPicPr>
        <p:blipFill>
          <a:blip r:embed="rId2">
            <a:extLst>
              <a:ext uri="{28A0092B-C50C-407E-A947-70E740481C1C}">
                <a14:useLocalDpi xmlns:a14="http://schemas.microsoft.com/office/drawing/2010/main" val="0"/>
              </a:ext>
            </a:extLst>
          </a:blip>
          <a:srcRect/>
          <a:stretch>
            <a:fillRect/>
          </a:stretch>
        </p:blipFill>
        <p:spPr>
          <a:xfrm>
            <a:off x="3697620" y="3057598"/>
            <a:ext cx="4841469" cy="2864900"/>
          </a:xfrm>
          <a:prstGeom prst="rect">
            <a:avLst/>
          </a:prstGeom>
          <a:noFill/>
          <a:ln>
            <a:noFill/>
          </a:ln>
        </p:spPr>
      </p:pic>
    </p:spTree>
    <p:extLst>
      <p:ext uri="{BB962C8B-B14F-4D97-AF65-F5344CB8AC3E}">
        <p14:creationId xmlns:p14="http://schemas.microsoft.com/office/powerpoint/2010/main" val="3861065657"/>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2877711" cy="415498"/>
          </a:xfrm>
          <a:prstGeom prst="rect">
            <a:avLst/>
          </a:prstGeom>
          <a:noFill/>
        </p:spPr>
        <p:txBody>
          <a:bodyPr wrap="none" rtlCol="0">
            <a:spAutoFit/>
          </a:bodyPr>
          <a:lstStyle/>
          <a:p>
            <a:r>
              <a:rPr lang="en-US" altLang="zh-CN" sz="2100" b="1" spc="225" dirty="0">
                <a:solidFill>
                  <a:prstClr val="white"/>
                </a:solidFill>
              </a:rPr>
              <a:t>5.1 </a:t>
            </a:r>
            <a:r>
              <a:rPr lang="zh-CN" altLang="en-US" sz="2100" b="1" spc="225" dirty="0">
                <a:solidFill>
                  <a:prstClr val="white"/>
                </a:solidFill>
              </a:rPr>
              <a:t>低水平绘图命令</a:t>
            </a: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401867" y="234392"/>
            <a:ext cx="1620957" cy="300082"/>
          </a:xfrm>
          <a:prstGeom prst="rect">
            <a:avLst/>
          </a:prstGeom>
          <a:noFill/>
        </p:spPr>
        <p:txBody>
          <a:bodyPr wrap="none" rtlCol="0">
            <a:spAutoFit/>
          </a:bodyPr>
          <a:lstStyle/>
          <a:p>
            <a:r>
              <a:rPr lang="zh-CN" altLang="en-US" sz="1350" dirty="0">
                <a:solidFill>
                  <a:prstClr val="white"/>
                </a:solidFill>
              </a:rPr>
              <a:t>第五章 数据可视化</a:t>
            </a:r>
          </a:p>
        </p:txBody>
      </p:sp>
      <p:sp>
        <p:nvSpPr>
          <p:cNvPr id="19" name="TextBox 18"/>
          <p:cNvSpPr txBox="1"/>
          <p:nvPr/>
        </p:nvSpPr>
        <p:spPr>
          <a:xfrm>
            <a:off x="633046" y="1603717"/>
            <a:ext cx="7652825" cy="1323439"/>
          </a:xfrm>
          <a:prstGeom prst="rect">
            <a:avLst/>
          </a:prstGeom>
          <a:noFill/>
        </p:spPr>
        <p:txBody>
          <a:bodyPr wrap="square" rtlCol="0">
            <a:spAutoFit/>
          </a:bodyPr>
          <a:lstStyle/>
          <a:p>
            <a:r>
              <a:rPr lang="zh-CN" altLang="zh-CN" sz="2000" dirty="0">
                <a:solidFill>
                  <a:schemeClr val="tx1">
                    <a:lumMod val="75000"/>
                    <a:lumOff val="25000"/>
                  </a:schemeClr>
                </a:solidFill>
              </a:rPr>
              <a:t>添加标题和标签</a:t>
            </a:r>
          </a:p>
          <a:p>
            <a:r>
              <a:rPr lang="en-US" altLang="zh-CN" sz="2000" dirty="0">
                <a:solidFill>
                  <a:schemeClr val="tx1">
                    <a:lumMod val="75000"/>
                    <a:lumOff val="25000"/>
                  </a:schemeClr>
                </a:solidFill>
              </a:rPr>
              <a:t>&gt;plot(</a:t>
            </a:r>
            <a:r>
              <a:rPr lang="en-US" altLang="zh-CN" sz="2000" dirty="0" err="1">
                <a:solidFill>
                  <a:schemeClr val="tx1">
                    <a:lumMod val="75000"/>
                    <a:lumOff val="25000"/>
                  </a:schemeClr>
                </a:solidFill>
              </a:rPr>
              <a:t>x,y,xlab</a:t>
            </a:r>
            <a:r>
              <a:rPr lang="en-US" altLang="zh-CN" sz="2000" dirty="0">
                <a:solidFill>
                  <a:schemeClr val="tx1">
                    <a:lumMod val="75000"/>
                    <a:lumOff val="25000"/>
                  </a:schemeClr>
                </a:solidFill>
              </a:rPr>
              <a:t>="name of x",</a:t>
            </a:r>
            <a:r>
              <a:rPr lang="en-US" altLang="zh-CN" sz="2000" dirty="0" err="1">
                <a:solidFill>
                  <a:schemeClr val="tx1">
                    <a:lumMod val="75000"/>
                    <a:lumOff val="25000"/>
                  </a:schemeClr>
                </a:solidFill>
              </a:rPr>
              <a:t>ylab</a:t>
            </a:r>
            <a:r>
              <a:rPr lang="en-US" altLang="zh-CN" sz="2000" dirty="0">
                <a:solidFill>
                  <a:schemeClr val="tx1">
                    <a:lumMod val="75000"/>
                    <a:lumOff val="25000"/>
                  </a:schemeClr>
                </a:solidFill>
              </a:rPr>
              <a:t>="name of </a:t>
            </a:r>
            <a:r>
              <a:rPr lang="en-US" altLang="zh-CN" sz="2000" dirty="0" err="1">
                <a:solidFill>
                  <a:schemeClr val="tx1">
                    <a:lumMod val="75000"/>
                    <a:lumOff val="25000"/>
                  </a:schemeClr>
                </a:solidFill>
              </a:rPr>
              <a:t>y",main</a:t>
            </a:r>
            <a:r>
              <a:rPr lang="en-US" altLang="zh-CN" sz="2000" dirty="0">
                <a:solidFill>
                  <a:schemeClr val="tx1">
                    <a:lumMod val="75000"/>
                    <a:lumOff val="25000"/>
                  </a:schemeClr>
                </a:solidFill>
              </a:rPr>
              <a:t>="Scatter Plot")</a:t>
            </a:r>
            <a:endParaRPr lang="zh-CN" altLang="zh-CN" sz="2000" dirty="0">
              <a:solidFill>
                <a:schemeClr val="tx1">
                  <a:lumMod val="75000"/>
                  <a:lumOff val="25000"/>
                </a:schemeClr>
              </a:solidFill>
            </a:endParaRPr>
          </a:p>
          <a:p>
            <a:r>
              <a:rPr lang="zh-CN" altLang="zh-CN" sz="2000" dirty="0">
                <a:solidFill>
                  <a:schemeClr val="tx1">
                    <a:lumMod val="75000"/>
                    <a:lumOff val="25000"/>
                  </a:schemeClr>
                </a:solidFill>
              </a:rPr>
              <a:t>执行结果</a:t>
            </a:r>
          </a:p>
        </p:txBody>
      </p:sp>
      <p:sp>
        <p:nvSpPr>
          <p:cNvPr id="20" name="文本框 12"/>
          <p:cNvSpPr txBox="1"/>
          <p:nvPr/>
        </p:nvSpPr>
        <p:spPr>
          <a:xfrm>
            <a:off x="541465" y="781992"/>
            <a:ext cx="2764443"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kumimoji="1" lang="zh-CN" altLang="en-US" sz="2400" dirty="0">
                <a:solidFill>
                  <a:schemeClr val="tx1">
                    <a:lumMod val="75000"/>
                    <a:lumOff val="25000"/>
                  </a:schemeClr>
                </a:solidFill>
              </a:rPr>
              <a:t>点</a:t>
            </a:r>
          </a:p>
        </p:txBody>
      </p:sp>
      <p:pic>
        <p:nvPicPr>
          <p:cNvPr id="14" name="图片 13"/>
          <p:cNvPicPr/>
          <p:nvPr/>
        </p:nvPicPr>
        <p:blipFill>
          <a:blip r:embed="rId2">
            <a:extLst>
              <a:ext uri="{28A0092B-C50C-407E-A947-70E740481C1C}">
                <a14:useLocalDpi xmlns:a14="http://schemas.microsoft.com/office/drawing/2010/main" val="0"/>
              </a:ext>
            </a:extLst>
          </a:blip>
          <a:srcRect/>
          <a:stretch>
            <a:fillRect/>
          </a:stretch>
        </p:blipFill>
        <p:spPr>
          <a:xfrm>
            <a:off x="2326151" y="2927156"/>
            <a:ext cx="5143794" cy="2812462"/>
          </a:xfrm>
          <a:prstGeom prst="rect">
            <a:avLst/>
          </a:prstGeom>
          <a:noFill/>
          <a:ln>
            <a:noFill/>
          </a:ln>
        </p:spPr>
      </p:pic>
    </p:spTree>
    <p:extLst>
      <p:ext uri="{BB962C8B-B14F-4D97-AF65-F5344CB8AC3E}">
        <p14:creationId xmlns:p14="http://schemas.microsoft.com/office/powerpoint/2010/main" val="53173979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2985113" cy="415498"/>
          </a:xfrm>
          <a:prstGeom prst="rect">
            <a:avLst/>
          </a:prstGeom>
          <a:noFill/>
        </p:spPr>
        <p:txBody>
          <a:bodyPr wrap="none" rtlCol="0">
            <a:spAutoFit/>
          </a:bodyPr>
          <a:lstStyle/>
          <a:p>
            <a:r>
              <a:rPr lang="en-US" altLang="zh-CN" sz="2100" b="1" spc="225" dirty="0">
                <a:solidFill>
                  <a:prstClr val="white"/>
                </a:solidFill>
              </a:rPr>
              <a:t>1.1</a:t>
            </a:r>
            <a:r>
              <a:rPr lang="zh-CN" altLang="en-US" sz="2100" b="1" spc="225" dirty="0">
                <a:solidFill>
                  <a:prstClr val="white"/>
                </a:solidFill>
              </a:rPr>
              <a:t>为什么学习</a:t>
            </a:r>
            <a:r>
              <a:rPr lang="en-US" altLang="zh-CN" sz="2100" b="1" spc="225" dirty="0">
                <a:solidFill>
                  <a:prstClr val="white"/>
                </a:solidFill>
              </a:rPr>
              <a:t>R</a:t>
            </a:r>
            <a:r>
              <a:rPr lang="zh-CN" altLang="en-US" sz="2100" b="1" spc="225" dirty="0">
                <a:solidFill>
                  <a:prstClr val="white"/>
                </a:solidFill>
              </a:rPr>
              <a:t>语言</a:t>
            </a: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401867" y="234392"/>
            <a:ext cx="1101584" cy="300082"/>
          </a:xfrm>
          <a:prstGeom prst="rect">
            <a:avLst/>
          </a:prstGeom>
          <a:noFill/>
        </p:spPr>
        <p:txBody>
          <a:bodyPr wrap="none" rtlCol="0">
            <a:spAutoFit/>
          </a:bodyPr>
          <a:lstStyle/>
          <a:p>
            <a:r>
              <a:rPr lang="zh-CN" altLang="en-US" sz="1350" dirty="0">
                <a:solidFill>
                  <a:prstClr val="white"/>
                </a:solidFill>
              </a:rPr>
              <a:t>第一章 绪论</a:t>
            </a:r>
          </a:p>
        </p:txBody>
      </p:sp>
      <p:sp>
        <p:nvSpPr>
          <p:cNvPr id="13" name="文本框 12"/>
          <p:cNvSpPr txBox="1"/>
          <p:nvPr/>
        </p:nvSpPr>
        <p:spPr>
          <a:xfrm>
            <a:off x="541465" y="781992"/>
            <a:ext cx="2764443"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lang="en-US" altLang="zh-CN" sz="2400" dirty="0">
                <a:solidFill>
                  <a:schemeClr val="tx1">
                    <a:lumMod val="75000"/>
                    <a:lumOff val="25000"/>
                  </a:schemeClr>
                </a:solidFill>
              </a:rPr>
              <a:t>R</a:t>
            </a:r>
            <a:r>
              <a:rPr lang="zh-CN" altLang="zh-CN" sz="2400" dirty="0">
                <a:solidFill>
                  <a:schemeClr val="tx1">
                    <a:lumMod val="75000"/>
                    <a:lumOff val="25000"/>
                  </a:schemeClr>
                </a:solidFill>
              </a:rPr>
              <a:t>语言主要优势</a:t>
            </a:r>
            <a:endParaRPr kumimoji="1" lang="zh-CN" altLang="zh-CN" sz="2400" dirty="0">
              <a:solidFill>
                <a:schemeClr val="tx1">
                  <a:lumMod val="75000"/>
                  <a:lumOff val="25000"/>
                </a:schemeClr>
              </a:solidFill>
            </a:endParaRPr>
          </a:p>
        </p:txBody>
      </p:sp>
      <p:sp>
        <p:nvSpPr>
          <p:cNvPr id="11" name="矩形 10"/>
          <p:cNvSpPr/>
          <p:nvPr/>
        </p:nvSpPr>
        <p:spPr>
          <a:xfrm>
            <a:off x="1088879" y="1429602"/>
            <a:ext cx="7154789" cy="398780"/>
          </a:xfrm>
          <a:prstGeom prst="rect">
            <a:avLst/>
          </a:prstGeom>
        </p:spPr>
        <p:txBody>
          <a:bodyPr wrap="square">
            <a:spAutoFit/>
          </a:bodyPr>
          <a:lstStyle/>
          <a:p>
            <a:r>
              <a:rPr lang="zh-CN" altLang="zh-CN" sz="2000" dirty="0">
                <a:solidFill>
                  <a:schemeClr val="tx1">
                    <a:lumMod val="75000"/>
                    <a:lumOff val="25000"/>
                  </a:schemeClr>
                </a:solidFill>
              </a:rPr>
              <a:t>（</a:t>
            </a:r>
            <a:r>
              <a:rPr lang="en-US" altLang="zh-CN" sz="2000" dirty="0">
                <a:solidFill>
                  <a:schemeClr val="tx1">
                    <a:lumMod val="75000"/>
                    <a:lumOff val="25000"/>
                  </a:schemeClr>
                </a:solidFill>
              </a:rPr>
              <a:t>5</a:t>
            </a:r>
            <a:r>
              <a:rPr lang="zh-CN" altLang="zh-CN" sz="2000" dirty="0">
                <a:solidFill>
                  <a:schemeClr val="tx1">
                    <a:lumMod val="75000"/>
                    <a:lumOff val="25000"/>
                  </a:schemeClr>
                </a:solidFill>
              </a:rPr>
              <a:t>）非过程模式</a:t>
            </a:r>
          </a:p>
        </p:txBody>
      </p:sp>
      <p:sp>
        <p:nvSpPr>
          <p:cNvPr id="12" name="TextBox 11"/>
          <p:cNvSpPr txBox="1"/>
          <p:nvPr/>
        </p:nvSpPr>
        <p:spPr>
          <a:xfrm>
            <a:off x="1505243" y="2096086"/>
            <a:ext cx="6738425" cy="1631216"/>
          </a:xfrm>
          <a:prstGeom prst="rect">
            <a:avLst/>
          </a:prstGeom>
          <a:noFill/>
        </p:spPr>
        <p:txBody>
          <a:bodyPr wrap="square" rtlCol="0">
            <a:spAutoFit/>
          </a:bodyPr>
          <a:lstStyle/>
          <a:p>
            <a:r>
              <a:rPr lang="en-US" altLang="zh-CN" sz="2000" dirty="0"/>
              <a:t>       </a:t>
            </a:r>
            <a:r>
              <a:rPr lang="en-US" altLang="zh-CN" sz="2000" dirty="0">
                <a:solidFill>
                  <a:schemeClr val="tx1">
                    <a:lumMod val="75000"/>
                    <a:lumOff val="25000"/>
                  </a:schemeClr>
                </a:solidFill>
              </a:rPr>
              <a:t>Python</a:t>
            </a:r>
            <a:r>
              <a:rPr lang="zh-CN" altLang="zh-CN" sz="2000" dirty="0">
                <a:solidFill>
                  <a:schemeClr val="tx1">
                    <a:lumMod val="75000"/>
                    <a:lumOff val="25000"/>
                  </a:schemeClr>
                </a:solidFill>
              </a:rPr>
              <a:t>虽然也支持命令模式，但是相对来说，更偏向于流程控制语句，也就是可以写一堆语句，然后执行。</a:t>
            </a:r>
            <a:r>
              <a:rPr lang="en-US" altLang="zh-CN" sz="2000" dirty="0">
                <a:solidFill>
                  <a:schemeClr val="tx1">
                    <a:lumMod val="75000"/>
                    <a:lumOff val="25000"/>
                  </a:schemeClr>
                </a:solidFill>
              </a:rPr>
              <a:t>R</a:t>
            </a:r>
            <a:r>
              <a:rPr lang="zh-CN" altLang="zh-CN" sz="2000" dirty="0">
                <a:solidFill>
                  <a:schemeClr val="tx1">
                    <a:lumMod val="75000"/>
                    <a:lumOff val="25000"/>
                  </a:schemeClr>
                </a:solidFill>
              </a:rPr>
              <a:t>本身基本上不需要用到流程控制（当然，它也支持流程控制）。</a:t>
            </a:r>
          </a:p>
          <a:p>
            <a:pPr algn="just"/>
            <a:endParaRPr lang="zh-CN" altLang="zh-CN" sz="2000" dirty="0">
              <a:solidFill>
                <a:schemeClr val="tx1">
                  <a:lumMod val="75000"/>
                  <a:lumOff val="25000"/>
                </a:schemeClr>
              </a:solidFill>
            </a:endParaRPr>
          </a:p>
        </p:txBody>
      </p:sp>
    </p:spTree>
    <p:extLst>
      <p:ext uri="{BB962C8B-B14F-4D97-AF65-F5344CB8AC3E}">
        <p14:creationId xmlns:p14="http://schemas.microsoft.com/office/powerpoint/2010/main" val="2203273616"/>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2877711" cy="415498"/>
          </a:xfrm>
          <a:prstGeom prst="rect">
            <a:avLst/>
          </a:prstGeom>
          <a:noFill/>
        </p:spPr>
        <p:txBody>
          <a:bodyPr wrap="none" rtlCol="0">
            <a:spAutoFit/>
          </a:bodyPr>
          <a:lstStyle/>
          <a:p>
            <a:r>
              <a:rPr lang="en-US" altLang="zh-CN" sz="2100" b="1" spc="225" dirty="0">
                <a:solidFill>
                  <a:prstClr val="white"/>
                </a:solidFill>
              </a:rPr>
              <a:t>5.1 </a:t>
            </a:r>
            <a:r>
              <a:rPr lang="zh-CN" altLang="en-US" sz="2100" b="1" spc="225" dirty="0">
                <a:solidFill>
                  <a:prstClr val="white"/>
                </a:solidFill>
              </a:rPr>
              <a:t>低水平绘图命令</a:t>
            </a: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401867" y="234392"/>
            <a:ext cx="1620957" cy="300082"/>
          </a:xfrm>
          <a:prstGeom prst="rect">
            <a:avLst/>
          </a:prstGeom>
          <a:noFill/>
        </p:spPr>
        <p:txBody>
          <a:bodyPr wrap="none" rtlCol="0">
            <a:spAutoFit/>
          </a:bodyPr>
          <a:lstStyle/>
          <a:p>
            <a:r>
              <a:rPr lang="zh-CN" altLang="en-US" sz="1350" dirty="0">
                <a:solidFill>
                  <a:prstClr val="white"/>
                </a:solidFill>
              </a:rPr>
              <a:t>第五章 数据可视化</a:t>
            </a:r>
          </a:p>
        </p:txBody>
      </p:sp>
      <p:sp>
        <p:nvSpPr>
          <p:cNvPr id="19" name="TextBox 18"/>
          <p:cNvSpPr txBox="1"/>
          <p:nvPr/>
        </p:nvSpPr>
        <p:spPr>
          <a:xfrm>
            <a:off x="633046" y="1603717"/>
            <a:ext cx="7652825" cy="1631216"/>
          </a:xfrm>
          <a:prstGeom prst="rect">
            <a:avLst/>
          </a:prstGeom>
          <a:noFill/>
        </p:spPr>
        <p:txBody>
          <a:bodyPr wrap="square" rtlCol="0">
            <a:spAutoFit/>
          </a:bodyPr>
          <a:lstStyle/>
          <a:p>
            <a:r>
              <a:rPr lang="zh-CN" altLang="zh-CN" sz="2000" dirty="0">
                <a:solidFill>
                  <a:schemeClr val="tx1">
                    <a:lumMod val="75000"/>
                    <a:lumOff val="25000"/>
                  </a:schemeClr>
                </a:solidFill>
              </a:rPr>
              <a:t>更改点的形状</a:t>
            </a:r>
          </a:p>
          <a:p>
            <a:r>
              <a:rPr lang="zh-CN" altLang="zh-CN" sz="2000" dirty="0">
                <a:solidFill>
                  <a:schemeClr val="tx1">
                    <a:lumMod val="75000"/>
                    <a:lumOff val="25000"/>
                  </a:schemeClr>
                </a:solidFill>
              </a:rPr>
              <a:t>默认情形下，绘图字符为空心点，可以使用</a:t>
            </a:r>
            <a:r>
              <a:rPr lang="en-US" altLang="zh-CN" sz="2000" dirty="0" err="1">
                <a:solidFill>
                  <a:schemeClr val="tx1">
                    <a:lumMod val="75000"/>
                    <a:lumOff val="25000"/>
                  </a:schemeClr>
                </a:solidFill>
              </a:rPr>
              <a:t>pch</a:t>
            </a:r>
            <a:r>
              <a:rPr lang="zh-CN" altLang="zh-CN" sz="2000" dirty="0">
                <a:solidFill>
                  <a:schemeClr val="tx1">
                    <a:lumMod val="75000"/>
                    <a:lumOff val="25000"/>
                  </a:schemeClr>
                </a:solidFill>
              </a:rPr>
              <a:t>选项参数进行更改</a:t>
            </a:r>
            <a:r>
              <a:rPr lang="en-US" altLang="zh-CN" sz="2000" dirty="0">
                <a:solidFill>
                  <a:schemeClr val="tx1">
                    <a:lumMod val="75000"/>
                    <a:lumOff val="25000"/>
                  </a:schemeClr>
                </a:solidFill>
              </a:rPr>
              <a:t>.</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&gt;plot(</a:t>
            </a:r>
            <a:r>
              <a:rPr lang="en-US" altLang="zh-CN" sz="2000" dirty="0" err="1">
                <a:solidFill>
                  <a:schemeClr val="tx1">
                    <a:lumMod val="75000"/>
                    <a:lumOff val="25000"/>
                  </a:schemeClr>
                </a:solidFill>
              </a:rPr>
              <a:t>x,y,xlab</a:t>
            </a:r>
            <a:r>
              <a:rPr lang="en-US" altLang="zh-CN" sz="2000" dirty="0">
                <a:solidFill>
                  <a:schemeClr val="tx1">
                    <a:lumMod val="75000"/>
                    <a:lumOff val="25000"/>
                  </a:schemeClr>
                </a:solidFill>
              </a:rPr>
              <a:t>="name of x",</a:t>
            </a:r>
            <a:r>
              <a:rPr lang="en-US" altLang="zh-CN" sz="2000" dirty="0" err="1">
                <a:solidFill>
                  <a:schemeClr val="tx1">
                    <a:lumMod val="75000"/>
                    <a:lumOff val="25000"/>
                  </a:schemeClr>
                </a:solidFill>
              </a:rPr>
              <a:t>ylab</a:t>
            </a:r>
            <a:r>
              <a:rPr lang="en-US" altLang="zh-CN" sz="2000" dirty="0">
                <a:solidFill>
                  <a:schemeClr val="tx1">
                    <a:lumMod val="75000"/>
                    <a:lumOff val="25000"/>
                  </a:schemeClr>
                </a:solidFill>
              </a:rPr>
              <a:t>="name of </a:t>
            </a:r>
            <a:r>
              <a:rPr lang="en-US" altLang="zh-CN" sz="2000" dirty="0" err="1">
                <a:solidFill>
                  <a:schemeClr val="tx1">
                    <a:lumMod val="75000"/>
                    <a:lumOff val="25000"/>
                  </a:schemeClr>
                </a:solidFill>
              </a:rPr>
              <a:t>y",main</a:t>
            </a:r>
            <a:r>
              <a:rPr lang="en-US" altLang="zh-CN" sz="2000" dirty="0">
                <a:solidFill>
                  <a:schemeClr val="tx1">
                    <a:lumMod val="75000"/>
                    <a:lumOff val="25000"/>
                  </a:schemeClr>
                </a:solidFill>
              </a:rPr>
              <a:t>="Scatter +Plot",</a:t>
            </a:r>
            <a:r>
              <a:rPr lang="en-US" altLang="zh-CN" sz="2000" dirty="0" err="1">
                <a:solidFill>
                  <a:schemeClr val="tx1">
                    <a:lumMod val="75000"/>
                    <a:lumOff val="25000"/>
                  </a:schemeClr>
                </a:solidFill>
              </a:rPr>
              <a:t>xlim</a:t>
            </a:r>
            <a:r>
              <a:rPr lang="en-US" altLang="zh-CN" sz="2000" dirty="0">
                <a:solidFill>
                  <a:schemeClr val="tx1">
                    <a:lumMod val="75000"/>
                    <a:lumOff val="25000"/>
                  </a:schemeClr>
                </a:solidFill>
              </a:rPr>
              <a:t>=c(1,80),</a:t>
            </a:r>
            <a:r>
              <a:rPr lang="en-US" altLang="zh-CN" sz="2000" dirty="0" err="1">
                <a:solidFill>
                  <a:schemeClr val="tx1">
                    <a:lumMod val="75000"/>
                    <a:lumOff val="25000"/>
                  </a:schemeClr>
                </a:solidFill>
              </a:rPr>
              <a:t>ylim</a:t>
            </a:r>
            <a:r>
              <a:rPr lang="en-US" altLang="zh-CN" sz="2000" dirty="0">
                <a:solidFill>
                  <a:schemeClr val="tx1">
                    <a:lumMod val="75000"/>
                    <a:lumOff val="25000"/>
                  </a:schemeClr>
                </a:solidFill>
              </a:rPr>
              <a:t>=c(0,200),</a:t>
            </a:r>
            <a:r>
              <a:rPr lang="en-US" altLang="zh-CN" sz="2000" dirty="0" err="1">
                <a:solidFill>
                  <a:schemeClr val="tx1">
                    <a:lumMod val="75000"/>
                    <a:lumOff val="25000"/>
                  </a:schemeClr>
                </a:solidFill>
              </a:rPr>
              <a:t>pch</a:t>
            </a:r>
            <a:r>
              <a:rPr lang="en-US" altLang="zh-CN" sz="2000" dirty="0">
                <a:solidFill>
                  <a:schemeClr val="tx1">
                    <a:lumMod val="75000"/>
                    <a:lumOff val="25000"/>
                  </a:schemeClr>
                </a:solidFill>
              </a:rPr>
              <a:t>=19)</a:t>
            </a:r>
            <a:endParaRPr lang="zh-CN" altLang="zh-CN" sz="2000" dirty="0">
              <a:solidFill>
                <a:schemeClr val="tx1">
                  <a:lumMod val="75000"/>
                  <a:lumOff val="25000"/>
                </a:schemeClr>
              </a:solidFill>
            </a:endParaRPr>
          </a:p>
          <a:p>
            <a:r>
              <a:rPr lang="zh-CN" altLang="zh-CN" sz="2000" dirty="0">
                <a:solidFill>
                  <a:schemeClr val="tx1">
                    <a:lumMod val="75000"/>
                    <a:lumOff val="25000"/>
                  </a:schemeClr>
                </a:solidFill>
              </a:rPr>
              <a:t>执行结果</a:t>
            </a:r>
          </a:p>
        </p:txBody>
      </p:sp>
      <p:sp>
        <p:nvSpPr>
          <p:cNvPr id="20" name="文本框 12"/>
          <p:cNvSpPr txBox="1"/>
          <p:nvPr/>
        </p:nvSpPr>
        <p:spPr>
          <a:xfrm>
            <a:off x="541465" y="781992"/>
            <a:ext cx="2764443"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kumimoji="1" lang="zh-CN" altLang="en-US" sz="2400" dirty="0">
                <a:solidFill>
                  <a:schemeClr val="tx1">
                    <a:lumMod val="75000"/>
                    <a:lumOff val="25000"/>
                  </a:schemeClr>
                </a:solidFill>
              </a:rPr>
              <a:t>点</a:t>
            </a:r>
          </a:p>
        </p:txBody>
      </p:sp>
      <p:pic>
        <p:nvPicPr>
          <p:cNvPr id="15" name="图片 14"/>
          <p:cNvPicPr/>
          <p:nvPr/>
        </p:nvPicPr>
        <p:blipFill>
          <a:blip r:embed="rId2">
            <a:extLst>
              <a:ext uri="{28A0092B-C50C-407E-A947-70E740481C1C}">
                <a14:useLocalDpi xmlns:a14="http://schemas.microsoft.com/office/drawing/2010/main" val="0"/>
              </a:ext>
            </a:extLst>
          </a:blip>
          <a:srcRect/>
          <a:stretch>
            <a:fillRect/>
          </a:stretch>
        </p:blipFill>
        <p:spPr>
          <a:xfrm>
            <a:off x="2204744" y="3070126"/>
            <a:ext cx="5279268" cy="2669491"/>
          </a:xfrm>
          <a:prstGeom prst="rect">
            <a:avLst/>
          </a:prstGeom>
          <a:noFill/>
          <a:ln>
            <a:noFill/>
          </a:ln>
        </p:spPr>
      </p:pic>
    </p:spTree>
    <p:extLst>
      <p:ext uri="{BB962C8B-B14F-4D97-AF65-F5344CB8AC3E}">
        <p14:creationId xmlns:p14="http://schemas.microsoft.com/office/powerpoint/2010/main" val="4285518737"/>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2877711" cy="415498"/>
          </a:xfrm>
          <a:prstGeom prst="rect">
            <a:avLst/>
          </a:prstGeom>
          <a:noFill/>
        </p:spPr>
        <p:txBody>
          <a:bodyPr wrap="none" rtlCol="0">
            <a:spAutoFit/>
          </a:bodyPr>
          <a:lstStyle/>
          <a:p>
            <a:r>
              <a:rPr lang="en-US" altLang="zh-CN" sz="2100" b="1" spc="225" dirty="0">
                <a:solidFill>
                  <a:prstClr val="white"/>
                </a:solidFill>
              </a:rPr>
              <a:t>5.1 </a:t>
            </a:r>
            <a:r>
              <a:rPr lang="zh-CN" altLang="en-US" sz="2100" b="1" spc="225" dirty="0">
                <a:solidFill>
                  <a:prstClr val="white"/>
                </a:solidFill>
              </a:rPr>
              <a:t>低水平绘图命令</a:t>
            </a: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401867" y="234392"/>
            <a:ext cx="1620957" cy="300082"/>
          </a:xfrm>
          <a:prstGeom prst="rect">
            <a:avLst/>
          </a:prstGeom>
          <a:noFill/>
        </p:spPr>
        <p:txBody>
          <a:bodyPr wrap="none" rtlCol="0">
            <a:spAutoFit/>
          </a:bodyPr>
          <a:lstStyle/>
          <a:p>
            <a:r>
              <a:rPr lang="zh-CN" altLang="en-US" sz="1350" dirty="0">
                <a:solidFill>
                  <a:prstClr val="white"/>
                </a:solidFill>
              </a:rPr>
              <a:t>第五章 数据可视化</a:t>
            </a:r>
          </a:p>
        </p:txBody>
      </p:sp>
      <p:sp>
        <p:nvSpPr>
          <p:cNvPr id="20" name="文本框 12"/>
          <p:cNvSpPr txBox="1"/>
          <p:nvPr/>
        </p:nvSpPr>
        <p:spPr>
          <a:xfrm>
            <a:off x="541465" y="781992"/>
            <a:ext cx="2764443"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kumimoji="1" lang="zh-CN" altLang="en-US" sz="2400" dirty="0">
                <a:solidFill>
                  <a:schemeClr val="tx1">
                    <a:lumMod val="75000"/>
                    <a:lumOff val="25000"/>
                  </a:schemeClr>
                </a:solidFill>
              </a:rPr>
              <a:t>点</a:t>
            </a:r>
          </a:p>
        </p:txBody>
      </p:sp>
      <p:graphicFrame>
        <p:nvGraphicFramePr>
          <p:cNvPr id="11" name="表格 10"/>
          <p:cNvGraphicFramePr>
            <a:graphicFrameLocks noGrp="1"/>
          </p:cNvGraphicFramePr>
          <p:nvPr/>
        </p:nvGraphicFramePr>
        <p:xfrm>
          <a:off x="1189037" y="1752808"/>
          <a:ext cx="6023308" cy="4183760"/>
        </p:xfrm>
        <a:graphic>
          <a:graphicData uri="http://schemas.openxmlformats.org/drawingml/2006/table">
            <a:tbl>
              <a:tblPr firstRow="1" firstCol="1" bandRow="1">
                <a:tableStyleId>{5C22544A-7EE6-4342-B048-85BDC9FD1C3A}</a:tableStyleId>
              </a:tblPr>
              <a:tblGrid>
                <a:gridCol w="2235949">
                  <a:extLst>
                    <a:ext uri="{9D8B030D-6E8A-4147-A177-3AD203B41FA5}">
                      <a16:colId xmlns:a16="http://schemas.microsoft.com/office/drawing/2014/main" val="20000"/>
                    </a:ext>
                  </a:extLst>
                </a:gridCol>
                <a:gridCol w="3787359">
                  <a:extLst>
                    <a:ext uri="{9D8B030D-6E8A-4147-A177-3AD203B41FA5}">
                      <a16:colId xmlns:a16="http://schemas.microsoft.com/office/drawing/2014/main" val="20001"/>
                    </a:ext>
                  </a:extLst>
                </a:gridCol>
              </a:tblGrid>
              <a:tr h="522970">
                <a:tc>
                  <a:txBody>
                    <a:bodyPr/>
                    <a:lstStyle/>
                    <a:p>
                      <a:pPr indent="266700" algn="just">
                        <a:spcAft>
                          <a:spcPts val="0"/>
                        </a:spcAft>
                      </a:pPr>
                      <a:r>
                        <a:rPr lang="zh-CN" sz="1800" kern="100">
                          <a:effectLst/>
                        </a:rPr>
                        <a:t>参数</a:t>
                      </a:r>
                      <a:endParaRPr lang="zh-CN" sz="1800" kern="100">
                        <a:effectLst/>
                        <a:latin typeface="等线" panose="02010600030101010101" charset="-122"/>
                        <a:cs typeface="Times New Roman" panose="02020603050405020304"/>
                      </a:endParaRPr>
                    </a:p>
                  </a:txBody>
                  <a:tcPr marL="76200" marR="76200" marT="76200" marB="76200"/>
                </a:tc>
                <a:tc>
                  <a:txBody>
                    <a:bodyPr/>
                    <a:lstStyle/>
                    <a:p>
                      <a:pPr indent="266700" algn="just">
                        <a:spcAft>
                          <a:spcPts val="0"/>
                        </a:spcAft>
                      </a:pPr>
                      <a:r>
                        <a:rPr lang="zh-CN" sz="1800" kern="100">
                          <a:effectLst/>
                        </a:rPr>
                        <a:t>作用</a:t>
                      </a:r>
                      <a:endParaRPr lang="zh-CN" sz="1800" kern="100">
                        <a:effectLst/>
                        <a:latin typeface="等线" panose="02010600030101010101" charset="-122"/>
                        <a:cs typeface="Times New Roman" panose="02020603050405020304"/>
                      </a:endParaRPr>
                    </a:p>
                  </a:txBody>
                  <a:tcPr marL="76200" marR="76200" marT="76200" marB="76200"/>
                </a:tc>
                <a:extLst>
                  <a:ext uri="{0D108BD9-81ED-4DB2-BD59-A6C34878D82A}">
                    <a16:rowId xmlns:a16="http://schemas.microsoft.com/office/drawing/2014/main" val="10000"/>
                  </a:ext>
                </a:extLst>
              </a:tr>
              <a:tr h="522970">
                <a:tc>
                  <a:txBody>
                    <a:bodyPr/>
                    <a:lstStyle/>
                    <a:p>
                      <a:pPr indent="266700" algn="just">
                        <a:spcAft>
                          <a:spcPts val="0"/>
                        </a:spcAft>
                      </a:pPr>
                      <a:r>
                        <a:rPr lang="en-US" sz="1800" kern="100">
                          <a:effectLst/>
                        </a:rPr>
                        <a:t>col</a:t>
                      </a:r>
                      <a:endParaRPr lang="zh-CN" sz="1800" kern="100">
                        <a:effectLst/>
                        <a:latin typeface="等线" panose="02010600030101010101" charset="-122"/>
                        <a:cs typeface="Times New Roman" panose="02020603050405020304"/>
                      </a:endParaRPr>
                    </a:p>
                  </a:txBody>
                  <a:tcPr marL="76200" marR="76200" marT="76200" marB="76200"/>
                </a:tc>
                <a:tc>
                  <a:txBody>
                    <a:bodyPr/>
                    <a:lstStyle/>
                    <a:p>
                      <a:pPr indent="266700" algn="just">
                        <a:spcAft>
                          <a:spcPts val="0"/>
                        </a:spcAft>
                      </a:pPr>
                      <a:r>
                        <a:rPr lang="zh-CN" sz="1800" kern="100">
                          <a:solidFill>
                            <a:schemeClr val="tx1">
                              <a:lumMod val="75000"/>
                              <a:lumOff val="25000"/>
                            </a:schemeClr>
                          </a:solidFill>
                          <a:effectLst/>
                        </a:rPr>
                        <a:t>绘图字符的颜色</a:t>
                      </a:r>
                      <a:endParaRPr lang="zh-CN" sz="1800" kern="100">
                        <a:solidFill>
                          <a:schemeClr val="tx1">
                            <a:lumMod val="75000"/>
                            <a:lumOff val="25000"/>
                          </a:schemeClr>
                        </a:solidFill>
                        <a:effectLst/>
                        <a:latin typeface="等线" panose="02010600030101010101" charset="-122"/>
                        <a:cs typeface="Times New Roman" panose="02020603050405020304"/>
                      </a:endParaRPr>
                    </a:p>
                  </a:txBody>
                  <a:tcPr marL="76200" marR="76200" marT="76200" marB="76200"/>
                </a:tc>
                <a:extLst>
                  <a:ext uri="{0D108BD9-81ED-4DB2-BD59-A6C34878D82A}">
                    <a16:rowId xmlns:a16="http://schemas.microsoft.com/office/drawing/2014/main" val="10001"/>
                  </a:ext>
                </a:extLst>
              </a:tr>
              <a:tr h="522970">
                <a:tc>
                  <a:txBody>
                    <a:bodyPr/>
                    <a:lstStyle/>
                    <a:p>
                      <a:pPr indent="266700" algn="just">
                        <a:spcAft>
                          <a:spcPts val="0"/>
                        </a:spcAft>
                      </a:pPr>
                      <a:r>
                        <a:rPr lang="en-US" sz="1800" kern="100">
                          <a:effectLst/>
                        </a:rPr>
                        <a:t>col.axis</a:t>
                      </a:r>
                      <a:endParaRPr lang="zh-CN" sz="1800" kern="100">
                        <a:effectLst/>
                        <a:latin typeface="等线" panose="02010600030101010101" charset="-122"/>
                        <a:cs typeface="Times New Roman" panose="02020603050405020304"/>
                      </a:endParaRPr>
                    </a:p>
                  </a:txBody>
                  <a:tcPr marL="76200" marR="76200" marT="76200" marB="76200"/>
                </a:tc>
                <a:tc>
                  <a:txBody>
                    <a:bodyPr/>
                    <a:lstStyle/>
                    <a:p>
                      <a:pPr indent="266700" algn="just">
                        <a:spcAft>
                          <a:spcPts val="0"/>
                        </a:spcAft>
                      </a:pPr>
                      <a:r>
                        <a:rPr lang="zh-CN" sz="1800" kern="100">
                          <a:solidFill>
                            <a:schemeClr val="tx1">
                              <a:lumMod val="75000"/>
                              <a:lumOff val="25000"/>
                            </a:schemeClr>
                          </a:solidFill>
                          <a:effectLst/>
                        </a:rPr>
                        <a:t>坐标轴文字颜色</a:t>
                      </a:r>
                      <a:endParaRPr lang="zh-CN" sz="1800" kern="100">
                        <a:solidFill>
                          <a:schemeClr val="tx1">
                            <a:lumMod val="75000"/>
                            <a:lumOff val="25000"/>
                          </a:schemeClr>
                        </a:solidFill>
                        <a:effectLst/>
                        <a:latin typeface="等线" panose="02010600030101010101" charset="-122"/>
                        <a:cs typeface="Times New Roman" panose="02020603050405020304"/>
                      </a:endParaRPr>
                    </a:p>
                  </a:txBody>
                  <a:tcPr marL="76200" marR="76200" marT="76200" marB="76200"/>
                </a:tc>
                <a:extLst>
                  <a:ext uri="{0D108BD9-81ED-4DB2-BD59-A6C34878D82A}">
                    <a16:rowId xmlns:a16="http://schemas.microsoft.com/office/drawing/2014/main" val="10002"/>
                  </a:ext>
                </a:extLst>
              </a:tr>
              <a:tr h="522970">
                <a:tc>
                  <a:txBody>
                    <a:bodyPr/>
                    <a:lstStyle/>
                    <a:p>
                      <a:pPr indent="266700" algn="just">
                        <a:spcAft>
                          <a:spcPts val="0"/>
                        </a:spcAft>
                      </a:pPr>
                      <a:r>
                        <a:rPr lang="en-US" sz="1800" kern="100">
                          <a:effectLst/>
                        </a:rPr>
                        <a:t>col.lab</a:t>
                      </a:r>
                      <a:endParaRPr lang="zh-CN" sz="1800" kern="100">
                        <a:effectLst/>
                        <a:latin typeface="等线" panose="02010600030101010101" charset="-122"/>
                        <a:cs typeface="Times New Roman" panose="02020603050405020304"/>
                      </a:endParaRPr>
                    </a:p>
                  </a:txBody>
                  <a:tcPr marL="76200" marR="76200" marT="76200" marB="76200"/>
                </a:tc>
                <a:tc>
                  <a:txBody>
                    <a:bodyPr/>
                    <a:lstStyle/>
                    <a:p>
                      <a:pPr indent="266700" algn="just">
                        <a:spcAft>
                          <a:spcPts val="0"/>
                        </a:spcAft>
                      </a:pPr>
                      <a:r>
                        <a:rPr lang="zh-CN" sz="1800" kern="100">
                          <a:solidFill>
                            <a:schemeClr val="tx1">
                              <a:lumMod val="75000"/>
                              <a:lumOff val="25000"/>
                            </a:schemeClr>
                          </a:solidFill>
                          <a:effectLst/>
                        </a:rPr>
                        <a:t>坐标轴标签颜色</a:t>
                      </a:r>
                      <a:endParaRPr lang="zh-CN" sz="1800" kern="100">
                        <a:solidFill>
                          <a:schemeClr val="tx1">
                            <a:lumMod val="75000"/>
                            <a:lumOff val="25000"/>
                          </a:schemeClr>
                        </a:solidFill>
                        <a:effectLst/>
                        <a:latin typeface="等线" panose="02010600030101010101" charset="-122"/>
                        <a:cs typeface="Times New Roman" panose="02020603050405020304"/>
                      </a:endParaRPr>
                    </a:p>
                  </a:txBody>
                  <a:tcPr marL="76200" marR="76200" marT="76200" marB="76200"/>
                </a:tc>
                <a:extLst>
                  <a:ext uri="{0D108BD9-81ED-4DB2-BD59-A6C34878D82A}">
                    <a16:rowId xmlns:a16="http://schemas.microsoft.com/office/drawing/2014/main" val="10003"/>
                  </a:ext>
                </a:extLst>
              </a:tr>
              <a:tr h="522970">
                <a:tc>
                  <a:txBody>
                    <a:bodyPr/>
                    <a:lstStyle/>
                    <a:p>
                      <a:pPr indent="266700" algn="just">
                        <a:spcAft>
                          <a:spcPts val="0"/>
                        </a:spcAft>
                      </a:pPr>
                      <a:r>
                        <a:rPr lang="en-US" sz="1800" kern="100">
                          <a:effectLst/>
                        </a:rPr>
                        <a:t>col.main</a:t>
                      </a:r>
                      <a:endParaRPr lang="zh-CN" sz="1800" kern="100">
                        <a:effectLst/>
                        <a:latin typeface="等线" panose="02010600030101010101" charset="-122"/>
                        <a:cs typeface="Times New Roman" panose="02020603050405020304"/>
                      </a:endParaRPr>
                    </a:p>
                  </a:txBody>
                  <a:tcPr marL="76200" marR="76200" marT="76200" marB="76200"/>
                </a:tc>
                <a:tc>
                  <a:txBody>
                    <a:bodyPr/>
                    <a:lstStyle/>
                    <a:p>
                      <a:pPr indent="266700" algn="just">
                        <a:spcAft>
                          <a:spcPts val="0"/>
                        </a:spcAft>
                      </a:pPr>
                      <a:r>
                        <a:rPr lang="zh-CN" sz="1800" kern="100">
                          <a:solidFill>
                            <a:schemeClr val="tx1">
                              <a:lumMod val="75000"/>
                              <a:lumOff val="25000"/>
                            </a:schemeClr>
                          </a:solidFill>
                          <a:effectLst/>
                        </a:rPr>
                        <a:t>标题颜色</a:t>
                      </a:r>
                      <a:endParaRPr lang="zh-CN" sz="1800" kern="100">
                        <a:solidFill>
                          <a:schemeClr val="tx1">
                            <a:lumMod val="75000"/>
                            <a:lumOff val="25000"/>
                          </a:schemeClr>
                        </a:solidFill>
                        <a:effectLst/>
                        <a:latin typeface="等线" panose="02010600030101010101" charset="-122"/>
                        <a:cs typeface="Times New Roman" panose="02020603050405020304"/>
                      </a:endParaRPr>
                    </a:p>
                  </a:txBody>
                  <a:tcPr marL="76200" marR="76200" marT="76200" marB="76200"/>
                </a:tc>
                <a:extLst>
                  <a:ext uri="{0D108BD9-81ED-4DB2-BD59-A6C34878D82A}">
                    <a16:rowId xmlns:a16="http://schemas.microsoft.com/office/drawing/2014/main" val="10004"/>
                  </a:ext>
                </a:extLst>
              </a:tr>
              <a:tr h="522970">
                <a:tc>
                  <a:txBody>
                    <a:bodyPr/>
                    <a:lstStyle/>
                    <a:p>
                      <a:pPr indent="266700" algn="just">
                        <a:spcAft>
                          <a:spcPts val="0"/>
                        </a:spcAft>
                      </a:pPr>
                      <a:r>
                        <a:rPr lang="en-US" sz="1800" kern="100">
                          <a:effectLst/>
                        </a:rPr>
                        <a:t>col.sub</a:t>
                      </a:r>
                      <a:endParaRPr lang="zh-CN" sz="1800" kern="100">
                        <a:effectLst/>
                        <a:latin typeface="等线" panose="02010600030101010101" charset="-122"/>
                        <a:cs typeface="Times New Roman" panose="02020603050405020304"/>
                      </a:endParaRPr>
                    </a:p>
                  </a:txBody>
                  <a:tcPr marL="76200" marR="76200" marT="76200" marB="76200"/>
                </a:tc>
                <a:tc>
                  <a:txBody>
                    <a:bodyPr/>
                    <a:lstStyle/>
                    <a:p>
                      <a:pPr indent="266700" algn="just">
                        <a:spcAft>
                          <a:spcPts val="0"/>
                        </a:spcAft>
                      </a:pPr>
                      <a:r>
                        <a:rPr lang="zh-CN" sz="1800" kern="100">
                          <a:solidFill>
                            <a:schemeClr val="tx1">
                              <a:lumMod val="75000"/>
                              <a:lumOff val="25000"/>
                            </a:schemeClr>
                          </a:solidFill>
                          <a:effectLst/>
                        </a:rPr>
                        <a:t>副标题颜色</a:t>
                      </a:r>
                      <a:endParaRPr lang="zh-CN" sz="1800" kern="100">
                        <a:solidFill>
                          <a:schemeClr val="tx1">
                            <a:lumMod val="75000"/>
                            <a:lumOff val="25000"/>
                          </a:schemeClr>
                        </a:solidFill>
                        <a:effectLst/>
                        <a:latin typeface="等线" panose="02010600030101010101" charset="-122"/>
                        <a:cs typeface="Times New Roman" panose="02020603050405020304"/>
                      </a:endParaRPr>
                    </a:p>
                  </a:txBody>
                  <a:tcPr marL="76200" marR="76200" marT="76200" marB="76200"/>
                </a:tc>
                <a:extLst>
                  <a:ext uri="{0D108BD9-81ED-4DB2-BD59-A6C34878D82A}">
                    <a16:rowId xmlns:a16="http://schemas.microsoft.com/office/drawing/2014/main" val="10005"/>
                  </a:ext>
                </a:extLst>
              </a:tr>
              <a:tr h="522970">
                <a:tc>
                  <a:txBody>
                    <a:bodyPr/>
                    <a:lstStyle/>
                    <a:p>
                      <a:pPr indent="266700" algn="just">
                        <a:spcAft>
                          <a:spcPts val="0"/>
                        </a:spcAft>
                      </a:pPr>
                      <a:r>
                        <a:rPr lang="en-US" sz="1800" kern="100">
                          <a:effectLst/>
                        </a:rPr>
                        <a:t>fg</a:t>
                      </a:r>
                      <a:endParaRPr lang="zh-CN" sz="1800" kern="100">
                        <a:effectLst/>
                        <a:latin typeface="等线" panose="02010600030101010101" charset="-122"/>
                        <a:cs typeface="Times New Roman" panose="02020603050405020304"/>
                      </a:endParaRPr>
                    </a:p>
                  </a:txBody>
                  <a:tcPr marL="76200" marR="76200" marT="76200" marB="76200"/>
                </a:tc>
                <a:tc>
                  <a:txBody>
                    <a:bodyPr/>
                    <a:lstStyle/>
                    <a:p>
                      <a:pPr indent="266700" algn="just">
                        <a:spcAft>
                          <a:spcPts val="0"/>
                        </a:spcAft>
                      </a:pPr>
                      <a:r>
                        <a:rPr lang="zh-CN" sz="1800" kern="100">
                          <a:solidFill>
                            <a:schemeClr val="tx1">
                              <a:lumMod val="75000"/>
                              <a:lumOff val="25000"/>
                            </a:schemeClr>
                          </a:solidFill>
                          <a:effectLst/>
                        </a:rPr>
                        <a:t>前景色</a:t>
                      </a:r>
                      <a:endParaRPr lang="zh-CN" sz="1800" kern="100">
                        <a:solidFill>
                          <a:schemeClr val="tx1">
                            <a:lumMod val="75000"/>
                            <a:lumOff val="25000"/>
                          </a:schemeClr>
                        </a:solidFill>
                        <a:effectLst/>
                        <a:latin typeface="等线" panose="02010600030101010101" charset="-122"/>
                        <a:cs typeface="Times New Roman" panose="02020603050405020304"/>
                      </a:endParaRPr>
                    </a:p>
                  </a:txBody>
                  <a:tcPr marL="76200" marR="76200" marT="76200" marB="76200"/>
                </a:tc>
                <a:extLst>
                  <a:ext uri="{0D108BD9-81ED-4DB2-BD59-A6C34878D82A}">
                    <a16:rowId xmlns:a16="http://schemas.microsoft.com/office/drawing/2014/main" val="10006"/>
                  </a:ext>
                </a:extLst>
              </a:tr>
              <a:tr h="522970">
                <a:tc>
                  <a:txBody>
                    <a:bodyPr/>
                    <a:lstStyle/>
                    <a:p>
                      <a:pPr indent="266700" algn="just">
                        <a:spcAft>
                          <a:spcPts val="0"/>
                        </a:spcAft>
                      </a:pPr>
                      <a:r>
                        <a:rPr lang="en-US" sz="1800" kern="100">
                          <a:effectLst/>
                        </a:rPr>
                        <a:t>bg</a:t>
                      </a:r>
                      <a:endParaRPr lang="zh-CN" sz="1800" kern="100">
                        <a:effectLst/>
                        <a:latin typeface="等线" panose="02010600030101010101" charset="-122"/>
                        <a:cs typeface="Times New Roman" panose="02020603050405020304"/>
                      </a:endParaRPr>
                    </a:p>
                  </a:txBody>
                  <a:tcPr marL="76200" marR="76200" marT="76200" marB="76200"/>
                </a:tc>
                <a:tc>
                  <a:txBody>
                    <a:bodyPr/>
                    <a:lstStyle/>
                    <a:p>
                      <a:pPr indent="266700" algn="just">
                        <a:spcAft>
                          <a:spcPts val="0"/>
                        </a:spcAft>
                      </a:pPr>
                      <a:r>
                        <a:rPr lang="zh-CN" sz="1800" kern="100" dirty="0">
                          <a:solidFill>
                            <a:schemeClr val="tx1">
                              <a:lumMod val="75000"/>
                              <a:lumOff val="25000"/>
                            </a:schemeClr>
                          </a:solidFill>
                          <a:effectLst/>
                        </a:rPr>
                        <a:t>背景色</a:t>
                      </a:r>
                      <a:endParaRPr lang="zh-CN" sz="1800" kern="100" dirty="0">
                        <a:solidFill>
                          <a:schemeClr val="tx1">
                            <a:lumMod val="75000"/>
                            <a:lumOff val="25000"/>
                          </a:schemeClr>
                        </a:solidFill>
                        <a:effectLst/>
                        <a:latin typeface="等线" panose="02010600030101010101" charset="-122"/>
                        <a:cs typeface="Times New Roman" panose="02020603050405020304"/>
                      </a:endParaRPr>
                    </a:p>
                  </a:txBody>
                  <a:tcPr marL="76200" marR="76200" marT="76200" marB="76200"/>
                </a:tc>
                <a:extLst>
                  <a:ext uri="{0D108BD9-81ED-4DB2-BD59-A6C34878D82A}">
                    <a16:rowId xmlns:a16="http://schemas.microsoft.com/office/drawing/2014/main" val="10007"/>
                  </a:ext>
                </a:extLst>
              </a:tr>
            </a:tbl>
          </a:graphicData>
        </a:graphic>
      </p:graphicFrame>
      <p:sp>
        <p:nvSpPr>
          <p:cNvPr id="12" name="TextBox 11"/>
          <p:cNvSpPr txBox="1"/>
          <p:nvPr/>
        </p:nvSpPr>
        <p:spPr>
          <a:xfrm>
            <a:off x="1041009" y="1243657"/>
            <a:ext cx="2546253" cy="400110"/>
          </a:xfrm>
          <a:prstGeom prst="rect">
            <a:avLst/>
          </a:prstGeom>
          <a:noFill/>
        </p:spPr>
        <p:txBody>
          <a:bodyPr wrap="square" rtlCol="0">
            <a:spAutoFit/>
          </a:bodyPr>
          <a:lstStyle/>
          <a:p>
            <a:r>
              <a:rPr lang="zh-CN" altLang="zh-CN" sz="2000" b="1" dirty="0">
                <a:solidFill>
                  <a:schemeClr val="tx1">
                    <a:lumMod val="75000"/>
                    <a:lumOff val="25000"/>
                  </a:schemeClr>
                </a:solidFill>
              </a:rPr>
              <a:t>与颜色相关的参数</a:t>
            </a:r>
          </a:p>
        </p:txBody>
      </p:sp>
    </p:spTree>
    <p:extLst>
      <p:ext uri="{BB962C8B-B14F-4D97-AF65-F5344CB8AC3E}">
        <p14:creationId xmlns:p14="http://schemas.microsoft.com/office/powerpoint/2010/main" val="365100647"/>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2877711" cy="415498"/>
          </a:xfrm>
          <a:prstGeom prst="rect">
            <a:avLst/>
          </a:prstGeom>
          <a:noFill/>
        </p:spPr>
        <p:txBody>
          <a:bodyPr wrap="none" rtlCol="0">
            <a:spAutoFit/>
          </a:bodyPr>
          <a:lstStyle/>
          <a:p>
            <a:r>
              <a:rPr lang="en-US" altLang="zh-CN" sz="2100" b="1" spc="225" dirty="0">
                <a:solidFill>
                  <a:prstClr val="white"/>
                </a:solidFill>
              </a:rPr>
              <a:t>5.1 </a:t>
            </a:r>
            <a:r>
              <a:rPr lang="zh-CN" altLang="en-US" sz="2100" b="1" spc="225" dirty="0">
                <a:solidFill>
                  <a:prstClr val="white"/>
                </a:solidFill>
              </a:rPr>
              <a:t>低水平绘图命令</a:t>
            </a: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401867" y="234392"/>
            <a:ext cx="1620957" cy="300082"/>
          </a:xfrm>
          <a:prstGeom prst="rect">
            <a:avLst/>
          </a:prstGeom>
          <a:noFill/>
        </p:spPr>
        <p:txBody>
          <a:bodyPr wrap="none" rtlCol="0">
            <a:spAutoFit/>
          </a:bodyPr>
          <a:lstStyle/>
          <a:p>
            <a:r>
              <a:rPr lang="zh-CN" altLang="en-US" sz="1350" dirty="0">
                <a:solidFill>
                  <a:prstClr val="white"/>
                </a:solidFill>
              </a:rPr>
              <a:t>第五章 数据可视化</a:t>
            </a:r>
          </a:p>
        </p:txBody>
      </p:sp>
      <p:sp>
        <p:nvSpPr>
          <p:cNvPr id="20" name="文本框 12"/>
          <p:cNvSpPr txBox="1"/>
          <p:nvPr/>
        </p:nvSpPr>
        <p:spPr>
          <a:xfrm>
            <a:off x="541465" y="781992"/>
            <a:ext cx="2764443"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kumimoji="1" lang="zh-CN" altLang="en-US" sz="2400" dirty="0">
                <a:solidFill>
                  <a:schemeClr val="tx1">
                    <a:lumMod val="75000"/>
                    <a:lumOff val="25000"/>
                  </a:schemeClr>
                </a:solidFill>
              </a:rPr>
              <a:t>线</a:t>
            </a:r>
          </a:p>
        </p:txBody>
      </p:sp>
      <p:sp>
        <p:nvSpPr>
          <p:cNvPr id="12" name="TextBox 11"/>
          <p:cNvSpPr txBox="1"/>
          <p:nvPr/>
        </p:nvSpPr>
        <p:spPr>
          <a:xfrm>
            <a:off x="1041009" y="1243657"/>
            <a:ext cx="7118253" cy="1938992"/>
          </a:xfrm>
          <a:prstGeom prst="rect">
            <a:avLst/>
          </a:prstGeom>
          <a:noFill/>
        </p:spPr>
        <p:txBody>
          <a:bodyPr wrap="square" rtlCol="0">
            <a:spAutoFit/>
          </a:bodyPr>
          <a:lstStyle/>
          <a:p>
            <a:r>
              <a:rPr lang="zh-CN" altLang="zh-CN" sz="2000" dirty="0">
                <a:solidFill>
                  <a:schemeClr val="tx1">
                    <a:lumMod val="75000"/>
                    <a:lumOff val="25000"/>
                  </a:schemeClr>
                </a:solidFill>
              </a:rPr>
              <a:t>【例</a:t>
            </a:r>
            <a:r>
              <a:rPr lang="en-US" altLang="zh-CN" sz="2000" dirty="0">
                <a:solidFill>
                  <a:schemeClr val="tx1">
                    <a:lumMod val="75000"/>
                    <a:lumOff val="25000"/>
                  </a:schemeClr>
                </a:solidFill>
              </a:rPr>
              <a:t>5.2</a:t>
            </a:r>
            <a:r>
              <a:rPr lang="zh-CN" altLang="zh-CN" sz="2000" dirty="0">
                <a:solidFill>
                  <a:schemeClr val="tx1">
                    <a:lumMod val="75000"/>
                    <a:lumOff val="25000"/>
                  </a:schemeClr>
                </a:solidFill>
              </a:rPr>
              <a:t>】随机产生</a:t>
            </a:r>
            <a:r>
              <a:rPr lang="en-US" altLang="zh-CN" sz="2000" dirty="0">
                <a:solidFill>
                  <a:schemeClr val="tx1">
                    <a:lumMod val="75000"/>
                    <a:lumOff val="25000"/>
                  </a:schemeClr>
                </a:solidFill>
              </a:rPr>
              <a:t>50</a:t>
            </a:r>
            <a:r>
              <a:rPr lang="zh-CN" altLang="zh-CN" sz="2000" dirty="0">
                <a:solidFill>
                  <a:schemeClr val="tx1">
                    <a:lumMod val="75000"/>
                    <a:lumOff val="25000"/>
                  </a:schemeClr>
                </a:solidFill>
              </a:rPr>
              <a:t>个时间点，并绘制图形。</a:t>
            </a:r>
          </a:p>
          <a:p>
            <a:r>
              <a:rPr lang="en-US" altLang="zh-CN" sz="2000" dirty="0">
                <a:solidFill>
                  <a:schemeClr val="tx1">
                    <a:lumMod val="75000"/>
                    <a:lumOff val="25000"/>
                  </a:schemeClr>
                </a:solidFill>
              </a:rPr>
              <a:t>&gt;t &lt;- 1:50</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a:t>
            </a:r>
            <a:r>
              <a:rPr lang="en-US" altLang="zh-CN" sz="2000" dirty="0" err="1">
                <a:solidFill>
                  <a:schemeClr val="tx1">
                    <a:lumMod val="75000"/>
                    <a:lumOff val="25000"/>
                  </a:schemeClr>
                </a:solidFill>
              </a:rPr>
              <a:t>set.seed</a:t>
            </a:r>
            <a:r>
              <a:rPr lang="en-US" altLang="zh-CN" sz="2000" dirty="0">
                <a:solidFill>
                  <a:schemeClr val="tx1">
                    <a:lumMod val="75000"/>
                    <a:lumOff val="25000"/>
                  </a:schemeClr>
                </a:solidFill>
              </a:rPr>
              <a:t>(1234)</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&gt;v&lt;-</a:t>
            </a:r>
            <a:r>
              <a:rPr lang="en-US" altLang="zh-CN" sz="2000" dirty="0" err="1">
                <a:solidFill>
                  <a:schemeClr val="tx1">
                    <a:lumMod val="75000"/>
                    <a:lumOff val="25000"/>
                  </a:schemeClr>
                </a:solidFill>
              </a:rPr>
              <a:t>rnorm</a:t>
            </a:r>
            <a:r>
              <a:rPr lang="en-US" altLang="zh-CN" sz="2000" dirty="0">
                <a:solidFill>
                  <a:schemeClr val="tx1">
                    <a:lumMod val="75000"/>
                    <a:lumOff val="25000"/>
                  </a:schemeClr>
                </a:solidFill>
              </a:rPr>
              <a:t>(50,0,10)</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&gt;plot(</a:t>
            </a:r>
            <a:r>
              <a:rPr lang="en-US" altLang="zh-CN" sz="2000" dirty="0" err="1">
                <a:solidFill>
                  <a:schemeClr val="tx1">
                    <a:lumMod val="75000"/>
                    <a:lumOff val="25000"/>
                  </a:schemeClr>
                </a:solidFill>
              </a:rPr>
              <a:t>t,v,type</a:t>
            </a:r>
            <a:r>
              <a:rPr lang="en-US" altLang="zh-CN" sz="2000" dirty="0">
                <a:solidFill>
                  <a:schemeClr val="tx1">
                    <a:lumMod val="75000"/>
                    <a:lumOff val="25000"/>
                  </a:schemeClr>
                </a:solidFill>
              </a:rPr>
              <a:t>="l")</a:t>
            </a:r>
            <a:endParaRPr lang="zh-CN" altLang="zh-CN" sz="2000" dirty="0">
              <a:solidFill>
                <a:schemeClr val="tx1">
                  <a:lumMod val="75000"/>
                  <a:lumOff val="25000"/>
                </a:schemeClr>
              </a:solidFill>
            </a:endParaRPr>
          </a:p>
          <a:p>
            <a:r>
              <a:rPr lang="zh-CN" altLang="zh-CN" sz="2000" dirty="0">
                <a:solidFill>
                  <a:schemeClr val="tx1">
                    <a:lumMod val="75000"/>
                    <a:lumOff val="25000"/>
                  </a:schemeClr>
                </a:solidFill>
              </a:rPr>
              <a:t>执行结果</a:t>
            </a:r>
          </a:p>
        </p:txBody>
      </p:sp>
      <p:pic>
        <p:nvPicPr>
          <p:cNvPr id="14" name="图片 13"/>
          <p:cNvPicPr/>
          <p:nvPr/>
        </p:nvPicPr>
        <p:blipFill>
          <a:blip r:embed="rId2">
            <a:extLst>
              <a:ext uri="{28A0092B-C50C-407E-A947-70E740481C1C}">
                <a14:useLocalDpi xmlns:a14="http://schemas.microsoft.com/office/drawing/2010/main" val="0"/>
              </a:ext>
            </a:extLst>
          </a:blip>
          <a:srcRect/>
          <a:stretch>
            <a:fillRect/>
          </a:stretch>
        </p:blipFill>
        <p:spPr>
          <a:xfrm>
            <a:off x="3934850" y="2602669"/>
            <a:ext cx="4224411" cy="3024408"/>
          </a:xfrm>
          <a:prstGeom prst="rect">
            <a:avLst/>
          </a:prstGeom>
          <a:noFill/>
          <a:ln>
            <a:noFill/>
          </a:ln>
        </p:spPr>
      </p:pic>
    </p:spTree>
    <p:extLst>
      <p:ext uri="{BB962C8B-B14F-4D97-AF65-F5344CB8AC3E}">
        <p14:creationId xmlns:p14="http://schemas.microsoft.com/office/powerpoint/2010/main" val="820715071"/>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2877711" cy="415498"/>
          </a:xfrm>
          <a:prstGeom prst="rect">
            <a:avLst/>
          </a:prstGeom>
          <a:noFill/>
        </p:spPr>
        <p:txBody>
          <a:bodyPr wrap="none" rtlCol="0">
            <a:spAutoFit/>
          </a:bodyPr>
          <a:lstStyle/>
          <a:p>
            <a:r>
              <a:rPr lang="en-US" altLang="zh-CN" sz="2100" b="1" spc="225" dirty="0">
                <a:solidFill>
                  <a:prstClr val="white"/>
                </a:solidFill>
              </a:rPr>
              <a:t>5.1 </a:t>
            </a:r>
            <a:r>
              <a:rPr lang="zh-CN" altLang="en-US" sz="2100" b="1" spc="225" dirty="0">
                <a:solidFill>
                  <a:prstClr val="white"/>
                </a:solidFill>
              </a:rPr>
              <a:t>低水平绘图命令</a:t>
            </a: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401867" y="234392"/>
            <a:ext cx="1620957" cy="300082"/>
          </a:xfrm>
          <a:prstGeom prst="rect">
            <a:avLst/>
          </a:prstGeom>
          <a:noFill/>
        </p:spPr>
        <p:txBody>
          <a:bodyPr wrap="none" rtlCol="0">
            <a:spAutoFit/>
          </a:bodyPr>
          <a:lstStyle/>
          <a:p>
            <a:r>
              <a:rPr lang="zh-CN" altLang="en-US" sz="1350" dirty="0">
                <a:solidFill>
                  <a:prstClr val="white"/>
                </a:solidFill>
              </a:rPr>
              <a:t>第五章 数据可视化</a:t>
            </a:r>
          </a:p>
        </p:txBody>
      </p:sp>
      <p:sp>
        <p:nvSpPr>
          <p:cNvPr id="20" name="文本框 12"/>
          <p:cNvSpPr txBox="1"/>
          <p:nvPr/>
        </p:nvSpPr>
        <p:spPr>
          <a:xfrm>
            <a:off x="541465" y="781992"/>
            <a:ext cx="2764443"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kumimoji="1" lang="zh-CN" altLang="en-US" sz="2400" dirty="0">
                <a:solidFill>
                  <a:schemeClr val="tx1">
                    <a:lumMod val="75000"/>
                    <a:lumOff val="25000"/>
                  </a:schemeClr>
                </a:solidFill>
              </a:rPr>
              <a:t>线</a:t>
            </a:r>
          </a:p>
        </p:txBody>
      </p:sp>
      <p:sp>
        <p:nvSpPr>
          <p:cNvPr id="12" name="TextBox 11"/>
          <p:cNvSpPr txBox="1"/>
          <p:nvPr/>
        </p:nvSpPr>
        <p:spPr>
          <a:xfrm>
            <a:off x="1041009" y="1243657"/>
            <a:ext cx="7118253" cy="1631216"/>
          </a:xfrm>
          <a:prstGeom prst="rect">
            <a:avLst/>
          </a:prstGeom>
          <a:noFill/>
        </p:spPr>
        <p:txBody>
          <a:bodyPr wrap="square" rtlCol="0">
            <a:spAutoFit/>
          </a:bodyPr>
          <a:lstStyle/>
          <a:p>
            <a:r>
              <a:rPr lang="en-US" altLang="zh-CN" sz="2000" dirty="0">
                <a:solidFill>
                  <a:schemeClr val="tx1">
                    <a:lumMod val="75000"/>
                    <a:lumOff val="25000"/>
                  </a:schemeClr>
                </a:solidFill>
              </a:rPr>
              <a:t>(1)type</a:t>
            </a:r>
            <a:r>
              <a:rPr lang="zh-CN" altLang="zh-CN" sz="2000" dirty="0">
                <a:solidFill>
                  <a:schemeClr val="tx1">
                    <a:lumMod val="75000"/>
                    <a:lumOff val="25000"/>
                  </a:schemeClr>
                </a:solidFill>
              </a:rPr>
              <a:t>的取值：</a:t>
            </a:r>
          </a:p>
          <a:p>
            <a:r>
              <a:rPr lang="en-US" altLang="zh-CN" sz="2000" dirty="0">
                <a:solidFill>
                  <a:schemeClr val="tx1">
                    <a:lumMod val="75000"/>
                    <a:lumOff val="25000"/>
                  </a:schemeClr>
                </a:solidFill>
              </a:rPr>
              <a:t>type="p"</a:t>
            </a:r>
            <a:r>
              <a:rPr lang="zh-CN" altLang="zh-CN" sz="2000" dirty="0">
                <a:solidFill>
                  <a:schemeClr val="tx1">
                    <a:lumMod val="75000"/>
                    <a:lumOff val="25000"/>
                  </a:schemeClr>
                </a:solidFill>
              </a:rPr>
              <a:t>表示点</a:t>
            </a:r>
            <a:r>
              <a:rPr lang="en-US" altLang="zh-CN" sz="2000" dirty="0">
                <a:solidFill>
                  <a:schemeClr val="tx1">
                    <a:lumMod val="75000"/>
                    <a:lumOff val="25000"/>
                  </a:schemeClr>
                </a:solidFill>
              </a:rPr>
              <a:t>,type="l"</a:t>
            </a:r>
            <a:r>
              <a:rPr lang="zh-CN" altLang="zh-CN" sz="2000" dirty="0">
                <a:solidFill>
                  <a:schemeClr val="tx1">
                    <a:lumMod val="75000"/>
                    <a:lumOff val="25000"/>
                  </a:schemeClr>
                </a:solidFill>
              </a:rPr>
              <a:t>表示线</a:t>
            </a:r>
            <a:r>
              <a:rPr lang="en-US" altLang="zh-CN" sz="2000" dirty="0">
                <a:solidFill>
                  <a:schemeClr val="tx1">
                    <a:lumMod val="75000"/>
                    <a:lumOff val="25000"/>
                  </a:schemeClr>
                </a:solidFill>
              </a:rPr>
              <a:t>,type="b"</a:t>
            </a:r>
            <a:r>
              <a:rPr lang="zh-CN" altLang="zh-CN" sz="2000" dirty="0">
                <a:solidFill>
                  <a:schemeClr val="tx1">
                    <a:lumMod val="75000"/>
                    <a:lumOff val="25000"/>
                  </a:schemeClr>
                </a:solidFill>
              </a:rPr>
              <a:t>表示点划线。</a:t>
            </a:r>
          </a:p>
          <a:p>
            <a:r>
              <a:rPr lang="en-US" altLang="zh-CN" sz="2000" dirty="0">
                <a:solidFill>
                  <a:schemeClr val="tx1">
                    <a:lumMod val="75000"/>
                    <a:lumOff val="25000"/>
                  </a:schemeClr>
                </a:solidFill>
              </a:rPr>
              <a:t>(2)</a:t>
            </a:r>
            <a:r>
              <a:rPr lang="zh-CN" altLang="zh-CN" sz="2000" dirty="0">
                <a:solidFill>
                  <a:schemeClr val="tx1">
                    <a:lumMod val="75000"/>
                    <a:lumOff val="25000"/>
                  </a:schemeClr>
                </a:solidFill>
              </a:rPr>
              <a:t>更改线条类型</a:t>
            </a:r>
          </a:p>
          <a:p>
            <a:r>
              <a:rPr lang="en-US" altLang="zh-CN" sz="2000" dirty="0">
                <a:solidFill>
                  <a:schemeClr val="tx1">
                    <a:lumMod val="75000"/>
                    <a:lumOff val="25000"/>
                  </a:schemeClr>
                </a:solidFill>
              </a:rPr>
              <a:t>R</a:t>
            </a:r>
            <a:r>
              <a:rPr lang="zh-CN" altLang="zh-CN" sz="2000" dirty="0">
                <a:solidFill>
                  <a:schemeClr val="tx1">
                    <a:lumMod val="75000"/>
                    <a:lumOff val="25000"/>
                  </a:schemeClr>
                </a:solidFill>
              </a:rPr>
              <a:t>中提供了很多类型的线条，可以通过</a:t>
            </a:r>
            <a:r>
              <a:rPr lang="en-US" altLang="zh-CN" sz="2000" dirty="0" err="1">
                <a:solidFill>
                  <a:schemeClr val="tx1">
                    <a:lumMod val="75000"/>
                    <a:lumOff val="25000"/>
                  </a:schemeClr>
                </a:solidFill>
              </a:rPr>
              <a:t>lty</a:t>
            </a:r>
            <a:r>
              <a:rPr lang="zh-CN" altLang="zh-CN" sz="2000" dirty="0">
                <a:solidFill>
                  <a:schemeClr val="tx1">
                    <a:lumMod val="75000"/>
                    <a:lumOff val="25000"/>
                  </a:schemeClr>
                </a:solidFill>
              </a:rPr>
              <a:t>选项来设定。</a:t>
            </a:r>
          </a:p>
          <a:p>
            <a:r>
              <a:rPr lang="en-US" altLang="zh-CN" sz="2000" dirty="0">
                <a:solidFill>
                  <a:schemeClr val="tx1">
                    <a:lumMod val="75000"/>
                    <a:lumOff val="25000"/>
                  </a:schemeClr>
                </a:solidFill>
              </a:rPr>
              <a:t>   </a:t>
            </a:r>
            <a:r>
              <a:rPr lang="zh-CN" altLang="zh-CN" sz="2000" dirty="0">
                <a:solidFill>
                  <a:schemeClr val="tx1">
                    <a:lumMod val="75000"/>
                    <a:lumOff val="25000"/>
                  </a:schemeClr>
                </a:solidFill>
              </a:rPr>
              <a:t>执行</a:t>
            </a:r>
            <a:r>
              <a:rPr lang="en-US" altLang="zh-CN" sz="2000" dirty="0">
                <a:solidFill>
                  <a:schemeClr val="tx1">
                    <a:lumMod val="75000"/>
                    <a:lumOff val="25000"/>
                  </a:schemeClr>
                </a:solidFill>
              </a:rPr>
              <a:t>plot(</a:t>
            </a:r>
            <a:r>
              <a:rPr lang="en-US" altLang="zh-CN" sz="2000" dirty="0" err="1">
                <a:solidFill>
                  <a:schemeClr val="tx1">
                    <a:lumMod val="75000"/>
                    <a:lumOff val="25000"/>
                  </a:schemeClr>
                </a:solidFill>
              </a:rPr>
              <a:t>t,v,type</a:t>
            </a:r>
            <a:r>
              <a:rPr lang="en-US" altLang="zh-CN" sz="2000" dirty="0">
                <a:solidFill>
                  <a:schemeClr val="tx1">
                    <a:lumMod val="75000"/>
                    <a:lumOff val="25000"/>
                  </a:schemeClr>
                </a:solidFill>
              </a:rPr>
              <a:t>="l",</a:t>
            </a:r>
            <a:r>
              <a:rPr lang="en-US" altLang="zh-CN" sz="2000" dirty="0" err="1">
                <a:solidFill>
                  <a:schemeClr val="tx1">
                    <a:lumMod val="75000"/>
                    <a:lumOff val="25000"/>
                  </a:schemeClr>
                </a:solidFill>
              </a:rPr>
              <a:t>lty</a:t>
            </a:r>
            <a:r>
              <a:rPr lang="en-US" altLang="zh-CN" sz="2000" dirty="0">
                <a:solidFill>
                  <a:schemeClr val="tx1">
                    <a:lumMod val="75000"/>
                    <a:lumOff val="25000"/>
                  </a:schemeClr>
                </a:solidFill>
              </a:rPr>
              <a:t>=2)</a:t>
            </a:r>
            <a:r>
              <a:rPr lang="zh-CN" altLang="zh-CN" sz="2000" dirty="0">
                <a:solidFill>
                  <a:schemeClr val="tx1">
                    <a:lumMod val="75000"/>
                    <a:lumOff val="25000"/>
                  </a:schemeClr>
                </a:solidFill>
              </a:rPr>
              <a:t>，结果如图</a:t>
            </a:r>
            <a:r>
              <a:rPr lang="en-US" altLang="zh-CN" sz="2000" dirty="0">
                <a:solidFill>
                  <a:schemeClr val="tx1">
                    <a:lumMod val="75000"/>
                    <a:lumOff val="25000"/>
                  </a:schemeClr>
                </a:solidFill>
              </a:rPr>
              <a:t>5.6</a:t>
            </a:r>
            <a:r>
              <a:rPr lang="zh-CN" altLang="zh-CN" sz="2000" dirty="0">
                <a:solidFill>
                  <a:schemeClr val="tx1">
                    <a:lumMod val="75000"/>
                    <a:lumOff val="25000"/>
                  </a:schemeClr>
                </a:solidFill>
              </a:rPr>
              <a:t>。</a:t>
            </a:r>
          </a:p>
        </p:txBody>
      </p:sp>
      <p:pic>
        <p:nvPicPr>
          <p:cNvPr id="15" name="图片 14"/>
          <p:cNvPicPr/>
          <p:nvPr/>
        </p:nvPicPr>
        <p:blipFill>
          <a:blip r:embed="rId2">
            <a:extLst>
              <a:ext uri="{28A0092B-C50C-407E-A947-70E740481C1C}">
                <a14:useLocalDpi xmlns:a14="http://schemas.microsoft.com/office/drawing/2010/main" val="0"/>
              </a:ext>
            </a:extLst>
          </a:blip>
          <a:srcRect/>
          <a:stretch>
            <a:fillRect/>
          </a:stretch>
        </p:blipFill>
        <p:spPr>
          <a:xfrm>
            <a:off x="1179512" y="3156291"/>
            <a:ext cx="5474506" cy="2724003"/>
          </a:xfrm>
          <a:prstGeom prst="rect">
            <a:avLst/>
          </a:prstGeom>
          <a:noFill/>
          <a:ln>
            <a:noFill/>
          </a:ln>
        </p:spPr>
      </p:pic>
    </p:spTree>
    <p:extLst>
      <p:ext uri="{BB962C8B-B14F-4D97-AF65-F5344CB8AC3E}">
        <p14:creationId xmlns:p14="http://schemas.microsoft.com/office/powerpoint/2010/main" val="1911649187"/>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2877711" cy="415498"/>
          </a:xfrm>
          <a:prstGeom prst="rect">
            <a:avLst/>
          </a:prstGeom>
          <a:noFill/>
        </p:spPr>
        <p:txBody>
          <a:bodyPr wrap="none" rtlCol="0">
            <a:spAutoFit/>
          </a:bodyPr>
          <a:lstStyle/>
          <a:p>
            <a:r>
              <a:rPr lang="en-US" altLang="zh-CN" sz="2100" b="1" spc="225" dirty="0">
                <a:solidFill>
                  <a:prstClr val="white"/>
                </a:solidFill>
              </a:rPr>
              <a:t>5.1 </a:t>
            </a:r>
            <a:r>
              <a:rPr lang="zh-CN" altLang="en-US" sz="2100" b="1" spc="225" dirty="0">
                <a:solidFill>
                  <a:prstClr val="white"/>
                </a:solidFill>
              </a:rPr>
              <a:t>低水平绘图命令</a:t>
            </a: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401867" y="234392"/>
            <a:ext cx="1620957" cy="300082"/>
          </a:xfrm>
          <a:prstGeom prst="rect">
            <a:avLst/>
          </a:prstGeom>
          <a:noFill/>
        </p:spPr>
        <p:txBody>
          <a:bodyPr wrap="none" rtlCol="0">
            <a:spAutoFit/>
          </a:bodyPr>
          <a:lstStyle/>
          <a:p>
            <a:r>
              <a:rPr lang="zh-CN" altLang="en-US" sz="1350" dirty="0">
                <a:solidFill>
                  <a:prstClr val="white"/>
                </a:solidFill>
              </a:rPr>
              <a:t>第五章 数据可视化</a:t>
            </a:r>
          </a:p>
        </p:txBody>
      </p:sp>
      <p:sp>
        <p:nvSpPr>
          <p:cNvPr id="20" name="文本框 12"/>
          <p:cNvSpPr txBox="1"/>
          <p:nvPr/>
        </p:nvSpPr>
        <p:spPr>
          <a:xfrm>
            <a:off x="541465" y="781992"/>
            <a:ext cx="2764443"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kumimoji="1" lang="zh-CN" altLang="en-US" sz="2400" dirty="0">
                <a:solidFill>
                  <a:schemeClr val="tx1">
                    <a:lumMod val="75000"/>
                    <a:lumOff val="25000"/>
                  </a:schemeClr>
                </a:solidFill>
              </a:rPr>
              <a:t>线</a:t>
            </a:r>
          </a:p>
        </p:txBody>
      </p:sp>
      <p:sp>
        <p:nvSpPr>
          <p:cNvPr id="12" name="TextBox 11"/>
          <p:cNvSpPr txBox="1"/>
          <p:nvPr/>
        </p:nvSpPr>
        <p:spPr>
          <a:xfrm>
            <a:off x="1041009" y="1243657"/>
            <a:ext cx="7118253" cy="400110"/>
          </a:xfrm>
          <a:prstGeom prst="rect">
            <a:avLst/>
          </a:prstGeom>
          <a:noFill/>
        </p:spPr>
        <p:txBody>
          <a:bodyPr wrap="square" rtlCol="0">
            <a:spAutoFit/>
          </a:bodyPr>
          <a:lstStyle/>
          <a:p>
            <a:r>
              <a:rPr lang="en-US" altLang="zh-CN" sz="2000" dirty="0" err="1">
                <a:solidFill>
                  <a:schemeClr val="tx1">
                    <a:lumMod val="75000"/>
                    <a:lumOff val="25000"/>
                  </a:schemeClr>
                </a:solidFill>
              </a:rPr>
              <a:t>lty</a:t>
            </a:r>
            <a:r>
              <a:rPr lang="zh-CN" altLang="zh-CN" sz="2000" dirty="0">
                <a:solidFill>
                  <a:schemeClr val="tx1">
                    <a:lumMod val="75000"/>
                    <a:lumOff val="25000"/>
                  </a:schemeClr>
                </a:solidFill>
              </a:rPr>
              <a:t>取值对应的线型</a:t>
            </a:r>
          </a:p>
        </p:txBody>
      </p:sp>
      <p:pic>
        <p:nvPicPr>
          <p:cNvPr id="14" name="图片 13"/>
          <p:cNvPicPr/>
          <p:nvPr/>
        </p:nvPicPr>
        <p:blipFill>
          <a:blip r:embed="rId2">
            <a:extLst>
              <a:ext uri="{28A0092B-C50C-407E-A947-70E740481C1C}">
                <a14:useLocalDpi xmlns:a14="http://schemas.microsoft.com/office/drawing/2010/main" val="0"/>
              </a:ext>
            </a:extLst>
          </a:blip>
          <a:srcRect/>
          <a:stretch>
            <a:fillRect/>
          </a:stretch>
        </p:blipFill>
        <p:spPr>
          <a:xfrm>
            <a:off x="1383836" y="1985009"/>
            <a:ext cx="5157641" cy="3191901"/>
          </a:xfrm>
          <a:prstGeom prst="rect">
            <a:avLst/>
          </a:prstGeom>
          <a:noFill/>
          <a:ln>
            <a:noFill/>
          </a:ln>
        </p:spPr>
      </p:pic>
    </p:spTree>
    <p:extLst>
      <p:ext uri="{BB962C8B-B14F-4D97-AF65-F5344CB8AC3E}">
        <p14:creationId xmlns:p14="http://schemas.microsoft.com/office/powerpoint/2010/main" val="2206940075"/>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2877711" cy="415498"/>
          </a:xfrm>
          <a:prstGeom prst="rect">
            <a:avLst/>
          </a:prstGeom>
          <a:noFill/>
        </p:spPr>
        <p:txBody>
          <a:bodyPr wrap="none" rtlCol="0">
            <a:spAutoFit/>
          </a:bodyPr>
          <a:lstStyle/>
          <a:p>
            <a:r>
              <a:rPr lang="en-US" altLang="zh-CN" sz="2100" b="1" spc="225" dirty="0">
                <a:solidFill>
                  <a:prstClr val="white"/>
                </a:solidFill>
              </a:rPr>
              <a:t>5.1 </a:t>
            </a:r>
            <a:r>
              <a:rPr lang="zh-CN" altLang="en-US" sz="2100" b="1" spc="225" dirty="0">
                <a:solidFill>
                  <a:prstClr val="white"/>
                </a:solidFill>
              </a:rPr>
              <a:t>低水平绘图命令</a:t>
            </a: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401867" y="234392"/>
            <a:ext cx="1620957" cy="300082"/>
          </a:xfrm>
          <a:prstGeom prst="rect">
            <a:avLst/>
          </a:prstGeom>
          <a:noFill/>
        </p:spPr>
        <p:txBody>
          <a:bodyPr wrap="none" rtlCol="0">
            <a:spAutoFit/>
          </a:bodyPr>
          <a:lstStyle/>
          <a:p>
            <a:r>
              <a:rPr lang="zh-CN" altLang="en-US" sz="1350" dirty="0">
                <a:solidFill>
                  <a:prstClr val="white"/>
                </a:solidFill>
              </a:rPr>
              <a:t>第五章 数据可视化</a:t>
            </a:r>
          </a:p>
        </p:txBody>
      </p:sp>
      <p:sp>
        <p:nvSpPr>
          <p:cNvPr id="20" name="文本框 12"/>
          <p:cNvSpPr txBox="1"/>
          <p:nvPr/>
        </p:nvSpPr>
        <p:spPr>
          <a:xfrm>
            <a:off x="541465" y="781992"/>
            <a:ext cx="2764443"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kumimoji="1" lang="zh-CN" altLang="en-US" sz="2400" dirty="0">
                <a:solidFill>
                  <a:schemeClr val="tx1">
                    <a:lumMod val="75000"/>
                    <a:lumOff val="25000"/>
                  </a:schemeClr>
                </a:solidFill>
              </a:rPr>
              <a:t>线</a:t>
            </a:r>
          </a:p>
        </p:txBody>
      </p:sp>
      <p:sp>
        <p:nvSpPr>
          <p:cNvPr id="12" name="TextBox 11"/>
          <p:cNvSpPr txBox="1"/>
          <p:nvPr/>
        </p:nvSpPr>
        <p:spPr>
          <a:xfrm>
            <a:off x="691382" y="1235289"/>
            <a:ext cx="8337755" cy="4093428"/>
          </a:xfrm>
          <a:prstGeom prst="rect">
            <a:avLst/>
          </a:prstGeom>
          <a:noFill/>
        </p:spPr>
        <p:txBody>
          <a:bodyPr wrap="square" rtlCol="0">
            <a:spAutoFit/>
          </a:bodyPr>
          <a:lstStyle/>
          <a:p>
            <a:r>
              <a:rPr lang="en-US" altLang="zh-CN" sz="2000" dirty="0">
                <a:solidFill>
                  <a:schemeClr val="tx1">
                    <a:lumMod val="75000"/>
                    <a:lumOff val="25000"/>
                  </a:schemeClr>
                </a:solidFill>
              </a:rPr>
              <a:t>(3)</a:t>
            </a:r>
            <a:r>
              <a:rPr lang="zh-CN" altLang="zh-CN" sz="2000" dirty="0">
                <a:solidFill>
                  <a:schemeClr val="tx1">
                    <a:lumMod val="75000"/>
                    <a:lumOff val="25000"/>
                  </a:schemeClr>
                </a:solidFill>
              </a:rPr>
              <a:t>更改颜色</a:t>
            </a:r>
          </a:p>
          <a:p>
            <a:r>
              <a:rPr lang="zh-CN" altLang="zh-CN" sz="2000" dirty="0">
                <a:solidFill>
                  <a:schemeClr val="tx1">
                    <a:lumMod val="75000"/>
                    <a:lumOff val="25000"/>
                  </a:schemeClr>
                </a:solidFill>
              </a:rPr>
              <a:t>与</a:t>
            </a:r>
            <a:r>
              <a:rPr lang="zh-CN" altLang="en-US" sz="2000" dirty="0">
                <a:solidFill>
                  <a:schemeClr val="tx1">
                    <a:lumMod val="75000"/>
                    <a:lumOff val="25000"/>
                  </a:schemeClr>
                </a:solidFill>
              </a:rPr>
              <a:t>点</a:t>
            </a:r>
            <a:r>
              <a:rPr lang="zh-CN" altLang="zh-CN" sz="2000" dirty="0">
                <a:solidFill>
                  <a:schemeClr val="tx1">
                    <a:lumMod val="75000"/>
                    <a:lumOff val="25000"/>
                  </a:schemeClr>
                </a:solidFill>
              </a:rPr>
              <a:t>更改点的颜色方法相同。</a:t>
            </a:r>
          </a:p>
          <a:p>
            <a:r>
              <a:rPr lang="en-US" altLang="zh-CN" sz="2000" dirty="0">
                <a:solidFill>
                  <a:schemeClr val="tx1">
                    <a:lumMod val="75000"/>
                    <a:lumOff val="25000"/>
                  </a:schemeClr>
                </a:solidFill>
              </a:rPr>
              <a:t>(4)</a:t>
            </a:r>
            <a:r>
              <a:rPr lang="zh-CN" altLang="zh-CN" sz="2000" dirty="0">
                <a:solidFill>
                  <a:schemeClr val="tx1">
                    <a:lumMod val="75000"/>
                    <a:lumOff val="25000"/>
                  </a:schemeClr>
                </a:solidFill>
              </a:rPr>
              <a:t>线条变宽</a:t>
            </a:r>
          </a:p>
          <a:p>
            <a:r>
              <a:rPr lang="en-US" altLang="zh-CN" sz="2000" dirty="0">
                <a:solidFill>
                  <a:schemeClr val="tx1">
                    <a:lumMod val="75000"/>
                    <a:lumOff val="25000"/>
                  </a:schemeClr>
                </a:solidFill>
              </a:rPr>
              <a:t>&gt;plot(</a:t>
            </a:r>
            <a:r>
              <a:rPr lang="en-US" altLang="zh-CN" sz="2000" dirty="0" err="1">
                <a:solidFill>
                  <a:schemeClr val="tx1">
                    <a:lumMod val="75000"/>
                    <a:lumOff val="25000"/>
                  </a:schemeClr>
                </a:solidFill>
              </a:rPr>
              <a:t>t,v,type</a:t>
            </a:r>
            <a:r>
              <a:rPr lang="en-US" altLang="zh-CN" sz="2000" dirty="0">
                <a:solidFill>
                  <a:schemeClr val="tx1">
                    <a:lumMod val="75000"/>
                    <a:lumOff val="25000"/>
                  </a:schemeClr>
                </a:solidFill>
              </a:rPr>
              <a:t>="l",</a:t>
            </a:r>
            <a:r>
              <a:rPr lang="en-US" altLang="zh-CN" sz="2000" dirty="0" err="1">
                <a:solidFill>
                  <a:schemeClr val="tx1">
                    <a:lumMod val="75000"/>
                    <a:lumOff val="25000"/>
                  </a:schemeClr>
                </a:solidFill>
              </a:rPr>
              <a:t>lwd</a:t>
            </a:r>
            <a:r>
              <a:rPr lang="en-US" altLang="zh-CN" sz="2000" dirty="0">
                <a:solidFill>
                  <a:schemeClr val="tx1">
                    <a:lumMod val="75000"/>
                    <a:lumOff val="25000"/>
                  </a:schemeClr>
                </a:solidFill>
              </a:rPr>
              <a:t>=2)</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(5)</a:t>
            </a:r>
            <a:r>
              <a:rPr lang="zh-CN" altLang="zh-CN" sz="2000" dirty="0">
                <a:solidFill>
                  <a:schemeClr val="tx1">
                    <a:lumMod val="75000"/>
                    <a:lumOff val="25000"/>
                  </a:schemeClr>
                </a:solidFill>
              </a:rPr>
              <a:t>点与线</a:t>
            </a:r>
          </a:p>
          <a:p>
            <a:r>
              <a:rPr lang="zh-CN" altLang="zh-CN" sz="2000" dirty="0">
                <a:solidFill>
                  <a:schemeClr val="tx1">
                    <a:lumMod val="75000"/>
                    <a:lumOff val="25000"/>
                  </a:schemeClr>
                </a:solidFill>
              </a:rPr>
              <a:t>有时候，我们还需要将点突显出来，此时需要利用</a:t>
            </a:r>
            <a:r>
              <a:rPr lang="en-US" altLang="zh-CN" sz="2000" dirty="0">
                <a:solidFill>
                  <a:schemeClr val="tx1">
                    <a:lumMod val="75000"/>
                    <a:lumOff val="25000"/>
                  </a:schemeClr>
                </a:solidFill>
              </a:rPr>
              <a:t>type</a:t>
            </a:r>
            <a:r>
              <a:rPr lang="zh-CN" altLang="zh-CN" sz="2000" dirty="0">
                <a:solidFill>
                  <a:schemeClr val="tx1">
                    <a:lumMod val="75000"/>
                    <a:lumOff val="25000"/>
                  </a:schemeClr>
                </a:solidFill>
              </a:rPr>
              <a:t>选型。</a:t>
            </a:r>
          </a:p>
          <a:p>
            <a:r>
              <a:rPr lang="en-US" altLang="zh-CN" sz="2000" dirty="0">
                <a:solidFill>
                  <a:schemeClr val="tx1">
                    <a:lumMod val="75000"/>
                    <a:lumOff val="25000"/>
                  </a:schemeClr>
                </a:solidFill>
              </a:rPr>
              <a:t>&gt;plot(</a:t>
            </a:r>
            <a:r>
              <a:rPr lang="en-US" altLang="zh-CN" sz="2000" dirty="0" err="1">
                <a:solidFill>
                  <a:schemeClr val="tx1">
                    <a:lumMod val="75000"/>
                    <a:lumOff val="25000"/>
                  </a:schemeClr>
                </a:solidFill>
              </a:rPr>
              <a:t>t,v,type</a:t>
            </a:r>
            <a:r>
              <a:rPr lang="en-US" altLang="zh-CN" sz="2000" dirty="0">
                <a:solidFill>
                  <a:schemeClr val="tx1">
                    <a:lumMod val="75000"/>
                    <a:lumOff val="25000"/>
                  </a:schemeClr>
                </a:solidFill>
              </a:rPr>
              <a:t>="b")</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(6)</a:t>
            </a:r>
            <a:r>
              <a:rPr lang="zh-CN" altLang="zh-CN" sz="2000" dirty="0">
                <a:solidFill>
                  <a:schemeClr val="tx1">
                    <a:lumMod val="75000"/>
                    <a:lumOff val="25000"/>
                  </a:schemeClr>
                </a:solidFill>
              </a:rPr>
              <a:t>拟合平滑直线</a:t>
            </a:r>
          </a:p>
          <a:p>
            <a:r>
              <a:rPr lang="zh-CN" altLang="zh-CN" sz="2000" dirty="0">
                <a:solidFill>
                  <a:schemeClr val="tx1">
                    <a:lumMod val="75000"/>
                    <a:lumOff val="25000"/>
                  </a:schemeClr>
                </a:solidFill>
              </a:rPr>
              <a:t>在做线性回归时，常常会在散点图中添加一条拟合直线以查看效果。</a:t>
            </a:r>
          </a:p>
          <a:p>
            <a:r>
              <a:rPr lang="en-US" altLang="zh-CN" sz="2000" dirty="0">
                <a:solidFill>
                  <a:schemeClr val="tx1">
                    <a:lumMod val="75000"/>
                    <a:lumOff val="25000"/>
                  </a:schemeClr>
                </a:solidFill>
              </a:rPr>
              <a:t>&gt;model &lt;- lm(</a:t>
            </a:r>
            <a:r>
              <a:rPr lang="en-US" altLang="zh-CN" sz="2000" dirty="0" err="1">
                <a:solidFill>
                  <a:schemeClr val="tx1">
                    <a:lumMod val="75000"/>
                    <a:lumOff val="25000"/>
                  </a:schemeClr>
                </a:solidFill>
              </a:rPr>
              <a:t>y~x</a:t>
            </a:r>
            <a:r>
              <a:rPr lang="en-US" altLang="zh-CN" sz="2000" dirty="0">
                <a:solidFill>
                  <a:schemeClr val="tx1">
                    <a:lumMod val="75000"/>
                    <a:lumOff val="25000"/>
                  </a:schemeClr>
                </a:solidFill>
              </a:rPr>
              <a:t>)                          #</a:t>
            </a:r>
            <a:r>
              <a:rPr lang="zh-CN" altLang="zh-CN" sz="2000" dirty="0">
                <a:solidFill>
                  <a:schemeClr val="tx1">
                    <a:lumMod val="75000"/>
                    <a:lumOff val="25000"/>
                  </a:schemeClr>
                </a:solidFill>
              </a:rPr>
              <a:t>线性回归模型</a:t>
            </a:r>
          </a:p>
          <a:p>
            <a:r>
              <a:rPr lang="en-US" altLang="zh-CN" sz="2000" dirty="0">
                <a:solidFill>
                  <a:schemeClr val="tx1">
                    <a:lumMod val="75000"/>
                    <a:lumOff val="25000"/>
                  </a:schemeClr>
                </a:solidFill>
              </a:rPr>
              <a:t>&gt;plot(</a:t>
            </a:r>
            <a:r>
              <a:rPr lang="en-US" altLang="zh-CN" sz="2000" dirty="0" err="1">
                <a:solidFill>
                  <a:schemeClr val="tx1">
                    <a:lumMod val="75000"/>
                    <a:lumOff val="25000"/>
                  </a:schemeClr>
                </a:solidFill>
              </a:rPr>
              <a:t>x,y</a:t>
            </a:r>
            <a:r>
              <a:rPr lang="en-US" altLang="zh-CN" sz="2000" dirty="0">
                <a:solidFill>
                  <a:schemeClr val="tx1">
                    <a:lumMod val="75000"/>
                    <a:lumOff val="25000"/>
                  </a:schemeClr>
                </a:solidFill>
              </a:rPr>
              <a:t>)                                 #</a:t>
            </a:r>
            <a:r>
              <a:rPr lang="zh-CN" altLang="zh-CN" sz="2000" dirty="0">
                <a:solidFill>
                  <a:schemeClr val="tx1">
                    <a:lumMod val="75000"/>
                    <a:lumOff val="25000"/>
                  </a:schemeClr>
                </a:solidFill>
              </a:rPr>
              <a:t>画点</a:t>
            </a:r>
          </a:p>
          <a:p>
            <a:r>
              <a:rPr lang="en-US" altLang="zh-CN" sz="2000" dirty="0">
                <a:solidFill>
                  <a:schemeClr val="tx1">
                    <a:lumMod val="75000"/>
                    <a:lumOff val="25000"/>
                  </a:schemeClr>
                </a:solidFill>
              </a:rPr>
              <a:t>&gt;</a:t>
            </a:r>
            <a:r>
              <a:rPr lang="en-US" altLang="zh-CN" sz="2000" dirty="0" err="1">
                <a:solidFill>
                  <a:schemeClr val="tx1">
                    <a:lumMod val="75000"/>
                    <a:lumOff val="25000"/>
                  </a:schemeClr>
                </a:solidFill>
              </a:rPr>
              <a:t>abline</a:t>
            </a:r>
            <a:r>
              <a:rPr lang="en-US" altLang="zh-CN" sz="2000" dirty="0">
                <a:solidFill>
                  <a:schemeClr val="tx1">
                    <a:lumMod val="75000"/>
                    <a:lumOff val="25000"/>
                  </a:schemeClr>
                </a:solidFill>
              </a:rPr>
              <a:t>(</a:t>
            </a:r>
            <a:r>
              <a:rPr lang="en-US" altLang="zh-CN" sz="2000" dirty="0" err="1">
                <a:solidFill>
                  <a:schemeClr val="tx1">
                    <a:lumMod val="75000"/>
                    <a:lumOff val="25000"/>
                  </a:schemeClr>
                </a:solidFill>
              </a:rPr>
              <a:t>model,col</a:t>
            </a:r>
            <a:r>
              <a:rPr lang="en-US" altLang="zh-CN" sz="2000" dirty="0">
                <a:solidFill>
                  <a:schemeClr val="tx1">
                    <a:lumMod val="75000"/>
                    <a:lumOff val="25000"/>
                  </a:schemeClr>
                </a:solidFill>
              </a:rPr>
              <a:t>=“blue”)                #</a:t>
            </a:r>
            <a:r>
              <a:rPr lang="zh-CN" altLang="zh-CN" sz="2000" dirty="0">
                <a:solidFill>
                  <a:schemeClr val="tx1">
                    <a:lumMod val="75000"/>
                    <a:lumOff val="25000"/>
                  </a:schemeClr>
                </a:solidFill>
              </a:rPr>
              <a:t>画回归直线</a:t>
            </a:r>
          </a:p>
          <a:p>
            <a:r>
              <a:rPr lang="zh-CN" altLang="zh-CN" sz="2000" dirty="0">
                <a:solidFill>
                  <a:schemeClr val="tx1">
                    <a:lumMod val="75000"/>
                    <a:lumOff val="25000"/>
                  </a:schemeClr>
                </a:solidFill>
              </a:rPr>
              <a:t>执行结果</a:t>
            </a:r>
          </a:p>
        </p:txBody>
      </p:sp>
    </p:spTree>
    <p:extLst>
      <p:ext uri="{BB962C8B-B14F-4D97-AF65-F5344CB8AC3E}">
        <p14:creationId xmlns:p14="http://schemas.microsoft.com/office/powerpoint/2010/main" val="1633398538"/>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2877711" cy="415498"/>
          </a:xfrm>
          <a:prstGeom prst="rect">
            <a:avLst/>
          </a:prstGeom>
          <a:noFill/>
        </p:spPr>
        <p:txBody>
          <a:bodyPr wrap="none" rtlCol="0">
            <a:spAutoFit/>
          </a:bodyPr>
          <a:lstStyle/>
          <a:p>
            <a:r>
              <a:rPr lang="en-US" altLang="zh-CN" sz="2100" b="1" spc="225" dirty="0">
                <a:solidFill>
                  <a:prstClr val="white"/>
                </a:solidFill>
              </a:rPr>
              <a:t>5.1 </a:t>
            </a:r>
            <a:r>
              <a:rPr lang="zh-CN" altLang="en-US" sz="2100" b="1" spc="225" dirty="0">
                <a:solidFill>
                  <a:prstClr val="white"/>
                </a:solidFill>
              </a:rPr>
              <a:t>低水平绘图命令</a:t>
            </a: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401867" y="234392"/>
            <a:ext cx="1620957" cy="300082"/>
          </a:xfrm>
          <a:prstGeom prst="rect">
            <a:avLst/>
          </a:prstGeom>
          <a:noFill/>
        </p:spPr>
        <p:txBody>
          <a:bodyPr wrap="none" rtlCol="0">
            <a:spAutoFit/>
          </a:bodyPr>
          <a:lstStyle/>
          <a:p>
            <a:r>
              <a:rPr lang="zh-CN" altLang="en-US" sz="1350" dirty="0">
                <a:solidFill>
                  <a:prstClr val="white"/>
                </a:solidFill>
              </a:rPr>
              <a:t>第五章 数据可视化</a:t>
            </a:r>
          </a:p>
        </p:txBody>
      </p:sp>
      <p:sp>
        <p:nvSpPr>
          <p:cNvPr id="20" name="文本框 12"/>
          <p:cNvSpPr txBox="1"/>
          <p:nvPr/>
        </p:nvSpPr>
        <p:spPr>
          <a:xfrm>
            <a:off x="541465" y="781992"/>
            <a:ext cx="2764443"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kumimoji="1" lang="zh-CN" altLang="en-US" sz="2400" dirty="0">
                <a:solidFill>
                  <a:schemeClr val="tx1">
                    <a:lumMod val="75000"/>
                    <a:lumOff val="25000"/>
                  </a:schemeClr>
                </a:solidFill>
              </a:rPr>
              <a:t>线</a:t>
            </a:r>
          </a:p>
        </p:txBody>
      </p:sp>
      <p:pic>
        <p:nvPicPr>
          <p:cNvPr id="13" name="图片 12"/>
          <p:cNvPicPr/>
          <p:nvPr/>
        </p:nvPicPr>
        <p:blipFill>
          <a:blip r:embed="rId2">
            <a:extLst>
              <a:ext uri="{28A0092B-C50C-407E-A947-70E740481C1C}">
                <a14:useLocalDpi xmlns:a14="http://schemas.microsoft.com/office/drawing/2010/main" val="0"/>
              </a:ext>
            </a:extLst>
          </a:blip>
          <a:srcRect/>
          <a:stretch>
            <a:fillRect/>
          </a:stretch>
        </p:blipFill>
        <p:spPr>
          <a:xfrm>
            <a:off x="1641596" y="1430728"/>
            <a:ext cx="5195302" cy="3267882"/>
          </a:xfrm>
          <a:prstGeom prst="rect">
            <a:avLst/>
          </a:prstGeom>
          <a:noFill/>
          <a:ln>
            <a:noFill/>
          </a:ln>
        </p:spPr>
      </p:pic>
    </p:spTree>
    <p:extLst>
      <p:ext uri="{BB962C8B-B14F-4D97-AF65-F5344CB8AC3E}">
        <p14:creationId xmlns:p14="http://schemas.microsoft.com/office/powerpoint/2010/main" val="2172352319"/>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2877711" cy="415498"/>
          </a:xfrm>
          <a:prstGeom prst="rect">
            <a:avLst/>
          </a:prstGeom>
          <a:noFill/>
        </p:spPr>
        <p:txBody>
          <a:bodyPr wrap="none" rtlCol="0">
            <a:spAutoFit/>
          </a:bodyPr>
          <a:lstStyle/>
          <a:p>
            <a:r>
              <a:rPr lang="en-US" altLang="zh-CN" sz="2100" b="1" spc="225" dirty="0">
                <a:solidFill>
                  <a:prstClr val="white"/>
                </a:solidFill>
              </a:rPr>
              <a:t>5.1 </a:t>
            </a:r>
            <a:r>
              <a:rPr lang="zh-CN" altLang="en-US" sz="2100" b="1" spc="225" dirty="0">
                <a:solidFill>
                  <a:prstClr val="white"/>
                </a:solidFill>
              </a:rPr>
              <a:t>低水平绘图命令</a:t>
            </a: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401867" y="234392"/>
            <a:ext cx="1620957" cy="300082"/>
          </a:xfrm>
          <a:prstGeom prst="rect">
            <a:avLst/>
          </a:prstGeom>
          <a:noFill/>
        </p:spPr>
        <p:txBody>
          <a:bodyPr wrap="none" rtlCol="0">
            <a:spAutoFit/>
          </a:bodyPr>
          <a:lstStyle/>
          <a:p>
            <a:r>
              <a:rPr lang="zh-CN" altLang="en-US" sz="1350" dirty="0">
                <a:solidFill>
                  <a:prstClr val="white"/>
                </a:solidFill>
              </a:rPr>
              <a:t>第五章 数据可视化</a:t>
            </a:r>
          </a:p>
        </p:txBody>
      </p:sp>
      <p:sp>
        <p:nvSpPr>
          <p:cNvPr id="20" name="文本框 12"/>
          <p:cNvSpPr txBox="1"/>
          <p:nvPr/>
        </p:nvSpPr>
        <p:spPr>
          <a:xfrm>
            <a:off x="541465" y="781992"/>
            <a:ext cx="2764443"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kumimoji="1" lang="zh-CN" altLang="en-US" sz="2400" dirty="0">
                <a:solidFill>
                  <a:schemeClr val="tx1">
                    <a:lumMod val="75000"/>
                    <a:lumOff val="25000"/>
                  </a:schemeClr>
                </a:solidFill>
              </a:rPr>
              <a:t>线</a:t>
            </a:r>
          </a:p>
        </p:txBody>
      </p:sp>
      <p:sp>
        <p:nvSpPr>
          <p:cNvPr id="11" name="TextBox 10"/>
          <p:cNvSpPr txBox="1"/>
          <p:nvPr/>
        </p:nvSpPr>
        <p:spPr>
          <a:xfrm>
            <a:off x="914400" y="1243657"/>
            <a:ext cx="7385538" cy="2554545"/>
          </a:xfrm>
          <a:prstGeom prst="rect">
            <a:avLst/>
          </a:prstGeom>
          <a:noFill/>
        </p:spPr>
        <p:txBody>
          <a:bodyPr wrap="square" rtlCol="0">
            <a:spAutoFit/>
          </a:bodyPr>
          <a:lstStyle/>
          <a:p>
            <a:r>
              <a:rPr lang="en-US" altLang="zh-CN" sz="2000" dirty="0">
                <a:solidFill>
                  <a:schemeClr val="tx1">
                    <a:lumMod val="75000"/>
                    <a:lumOff val="25000"/>
                  </a:schemeClr>
                </a:solidFill>
              </a:rPr>
              <a:t>(7)</a:t>
            </a:r>
            <a:r>
              <a:rPr lang="zh-CN" altLang="zh-CN" sz="2000" dirty="0">
                <a:solidFill>
                  <a:schemeClr val="tx1">
                    <a:lumMod val="75000"/>
                    <a:lumOff val="25000"/>
                  </a:schemeClr>
                </a:solidFill>
              </a:rPr>
              <a:t>拟合平滑曲线</a:t>
            </a:r>
          </a:p>
          <a:p>
            <a:r>
              <a:rPr lang="zh-CN" altLang="zh-CN" sz="2000" dirty="0">
                <a:solidFill>
                  <a:schemeClr val="tx1">
                    <a:lumMod val="75000"/>
                    <a:lumOff val="25000"/>
                  </a:schemeClr>
                </a:solidFill>
              </a:rPr>
              <a:t>在散点图上使用</a:t>
            </a:r>
            <a:r>
              <a:rPr lang="en-US" altLang="zh-CN" sz="2000" dirty="0">
                <a:solidFill>
                  <a:schemeClr val="tx1">
                    <a:lumMod val="75000"/>
                    <a:lumOff val="25000"/>
                  </a:schemeClr>
                </a:solidFill>
              </a:rPr>
              <a:t>loess</a:t>
            </a:r>
            <a:r>
              <a:rPr lang="zh-CN" altLang="zh-CN" sz="2000" dirty="0">
                <a:solidFill>
                  <a:schemeClr val="tx1">
                    <a:lumMod val="75000"/>
                    <a:lumOff val="25000"/>
                  </a:schemeClr>
                </a:solidFill>
              </a:rPr>
              <a:t>函数画一条拟合的平滑曲线。</a:t>
            </a:r>
          </a:p>
          <a:p>
            <a:r>
              <a:rPr lang="en-US" altLang="zh-CN" sz="2000" dirty="0">
                <a:solidFill>
                  <a:schemeClr val="tx1">
                    <a:lumMod val="75000"/>
                    <a:lumOff val="25000"/>
                  </a:schemeClr>
                </a:solidFill>
              </a:rPr>
              <a:t>&gt;plot(</a:t>
            </a:r>
            <a:r>
              <a:rPr lang="en-US" altLang="zh-CN" sz="2000" dirty="0" err="1">
                <a:solidFill>
                  <a:schemeClr val="tx1">
                    <a:lumMod val="75000"/>
                    <a:lumOff val="25000"/>
                  </a:schemeClr>
                </a:solidFill>
              </a:rPr>
              <a:t>x,y</a:t>
            </a:r>
            <a:r>
              <a:rPr lang="en-US" altLang="zh-CN" sz="2000" dirty="0">
                <a:solidFill>
                  <a:schemeClr val="tx1">
                    <a:lumMod val="75000"/>
                    <a:lumOff val="25000"/>
                  </a:schemeClr>
                </a:solidFill>
              </a:rPr>
              <a:t>)</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a:t>
            </a:r>
            <a:r>
              <a:rPr lang="en-US" altLang="zh-CN" sz="2000" dirty="0" err="1">
                <a:solidFill>
                  <a:schemeClr val="tx1">
                    <a:lumMod val="75000"/>
                    <a:lumOff val="25000"/>
                  </a:schemeClr>
                </a:solidFill>
              </a:rPr>
              <a:t>model_loess</a:t>
            </a:r>
            <a:r>
              <a:rPr lang="en-US" altLang="zh-CN" sz="2000" dirty="0">
                <a:solidFill>
                  <a:schemeClr val="tx1">
                    <a:lumMod val="75000"/>
                    <a:lumOff val="25000"/>
                  </a:schemeClr>
                </a:solidFill>
              </a:rPr>
              <a:t>&lt;-loess(</a:t>
            </a:r>
            <a:r>
              <a:rPr lang="en-US" altLang="zh-CN" sz="2000" dirty="0" err="1">
                <a:solidFill>
                  <a:schemeClr val="tx1">
                    <a:lumMod val="75000"/>
                    <a:lumOff val="25000"/>
                  </a:schemeClr>
                </a:solidFill>
              </a:rPr>
              <a:t>y~x</a:t>
            </a:r>
            <a:r>
              <a:rPr lang="en-US" altLang="zh-CN" sz="2000" dirty="0">
                <a:solidFill>
                  <a:schemeClr val="tx1">
                    <a:lumMod val="75000"/>
                    <a:lumOff val="25000"/>
                  </a:schemeClr>
                </a:solidFill>
              </a:rPr>
              <a:t>)</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&gt;fit&lt;-fitted(</a:t>
            </a:r>
            <a:r>
              <a:rPr lang="en-US" altLang="zh-CN" sz="2000" dirty="0" err="1">
                <a:solidFill>
                  <a:schemeClr val="tx1">
                    <a:lumMod val="75000"/>
                    <a:lumOff val="25000"/>
                  </a:schemeClr>
                </a:solidFill>
              </a:rPr>
              <a:t>model_loess</a:t>
            </a:r>
            <a:r>
              <a:rPr lang="en-US" altLang="zh-CN" sz="2000" dirty="0">
                <a:solidFill>
                  <a:schemeClr val="tx1">
                    <a:lumMod val="75000"/>
                    <a:lumOff val="25000"/>
                  </a:schemeClr>
                </a:solidFill>
              </a:rPr>
              <a:t>)</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a:t>
            </a:r>
            <a:r>
              <a:rPr lang="en-US" altLang="zh-CN" sz="2000" dirty="0" err="1">
                <a:solidFill>
                  <a:schemeClr val="tx1">
                    <a:lumMod val="75000"/>
                    <a:lumOff val="25000"/>
                  </a:schemeClr>
                </a:solidFill>
              </a:rPr>
              <a:t>ord</a:t>
            </a:r>
            <a:r>
              <a:rPr lang="en-US" altLang="zh-CN" sz="2000" dirty="0">
                <a:solidFill>
                  <a:schemeClr val="tx1">
                    <a:lumMod val="75000"/>
                    <a:lumOff val="25000"/>
                  </a:schemeClr>
                </a:solidFill>
              </a:rPr>
              <a:t>&lt;-order(x)</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&gt;lines(x[</a:t>
            </a:r>
            <a:r>
              <a:rPr lang="en-US" altLang="zh-CN" sz="2000" dirty="0" err="1">
                <a:solidFill>
                  <a:schemeClr val="tx1">
                    <a:lumMod val="75000"/>
                    <a:lumOff val="25000"/>
                  </a:schemeClr>
                </a:solidFill>
              </a:rPr>
              <a:t>ord</a:t>
            </a:r>
            <a:r>
              <a:rPr lang="en-US" altLang="zh-CN" sz="2000" dirty="0">
                <a:solidFill>
                  <a:schemeClr val="tx1">
                    <a:lumMod val="75000"/>
                    <a:lumOff val="25000"/>
                  </a:schemeClr>
                </a:solidFill>
              </a:rPr>
              <a:t>],fit[</a:t>
            </a:r>
            <a:r>
              <a:rPr lang="en-US" altLang="zh-CN" sz="2000" dirty="0" err="1">
                <a:solidFill>
                  <a:schemeClr val="tx1">
                    <a:lumMod val="75000"/>
                    <a:lumOff val="25000"/>
                  </a:schemeClr>
                </a:solidFill>
              </a:rPr>
              <a:t>ord</a:t>
            </a:r>
            <a:r>
              <a:rPr lang="en-US" altLang="zh-CN" sz="2000" dirty="0">
                <a:solidFill>
                  <a:schemeClr val="tx1">
                    <a:lumMod val="75000"/>
                    <a:lumOff val="25000"/>
                  </a:schemeClr>
                </a:solidFill>
              </a:rPr>
              <a:t>],</a:t>
            </a:r>
            <a:r>
              <a:rPr lang="en-US" altLang="zh-CN" sz="2000" dirty="0" err="1">
                <a:solidFill>
                  <a:schemeClr val="tx1">
                    <a:lumMod val="75000"/>
                    <a:lumOff val="25000"/>
                  </a:schemeClr>
                </a:solidFill>
              </a:rPr>
              <a:t>lwd</a:t>
            </a:r>
            <a:r>
              <a:rPr lang="en-US" altLang="zh-CN" sz="2000" dirty="0">
                <a:solidFill>
                  <a:schemeClr val="tx1">
                    <a:lumMod val="75000"/>
                    <a:lumOff val="25000"/>
                  </a:schemeClr>
                </a:solidFill>
              </a:rPr>
              <a:t>=2,lty=2,col="blue")</a:t>
            </a:r>
            <a:endParaRPr lang="zh-CN" altLang="zh-CN" sz="2000" dirty="0">
              <a:solidFill>
                <a:schemeClr val="tx1">
                  <a:lumMod val="75000"/>
                  <a:lumOff val="25000"/>
                </a:schemeClr>
              </a:solidFill>
            </a:endParaRPr>
          </a:p>
          <a:p>
            <a:r>
              <a:rPr lang="zh-CN" altLang="zh-CN" sz="2000" dirty="0">
                <a:solidFill>
                  <a:schemeClr val="tx1">
                    <a:lumMod val="75000"/>
                    <a:lumOff val="25000"/>
                  </a:schemeClr>
                </a:solidFill>
              </a:rPr>
              <a:t>执行结果</a:t>
            </a:r>
          </a:p>
        </p:txBody>
      </p:sp>
      <p:pic>
        <p:nvPicPr>
          <p:cNvPr id="14" name="图片 13"/>
          <p:cNvPicPr/>
          <p:nvPr/>
        </p:nvPicPr>
        <p:blipFill>
          <a:blip r:embed="rId2">
            <a:extLst>
              <a:ext uri="{28A0092B-C50C-407E-A947-70E740481C1C}">
                <a14:useLocalDpi xmlns:a14="http://schemas.microsoft.com/office/drawing/2010/main" val="0"/>
              </a:ext>
            </a:extLst>
          </a:blip>
          <a:srcRect/>
          <a:stretch>
            <a:fillRect/>
          </a:stretch>
        </p:blipFill>
        <p:spPr>
          <a:xfrm>
            <a:off x="2812511" y="3628072"/>
            <a:ext cx="4179131" cy="2495142"/>
          </a:xfrm>
          <a:prstGeom prst="rect">
            <a:avLst/>
          </a:prstGeom>
          <a:noFill/>
          <a:ln>
            <a:noFill/>
          </a:ln>
        </p:spPr>
      </p:pic>
    </p:spTree>
    <p:extLst>
      <p:ext uri="{BB962C8B-B14F-4D97-AF65-F5344CB8AC3E}">
        <p14:creationId xmlns:p14="http://schemas.microsoft.com/office/powerpoint/2010/main" val="4257643136"/>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2877711" cy="415498"/>
          </a:xfrm>
          <a:prstGeom prst="rect">
            <a:avLst/>
          </a:prstGeom>
          <a:noFill/>
        </p:spPr>
        <p:txBody>
          <a:bodyPr wrap="none" rtlCol="0">
            <a:spAutoFit/>
          </a:bodyPr>
          <a:lstStyle/>
          <a:p>
            <a:r>
              <a:rPr lang="en-US" altLang="zh-CN" sz="2100" b="1" spc="225" dirty="0">
                <a:solidFill>
                  <a:prstClr val="white"/>
                </a:solidFill>
              </a:rPr>
              <a:t>5.1 </a:t>
            </a:r>
            <a:r>
              <a:rPr lang="zh-CN" altLang="en-US" sz="2100" b="1" spc="225" dirty="0">
                <a:solidFill>
                  <a:prstClr val="white"/>
                </a:solidFill>
              </a:rPr>
              <a:t>低水平绘图命令</a:t>
            </a: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401867" y="234392"/>
            <a:ext cx="1620957" cy="300082"/>
          </a:xfrm>
          <a:prstGeom prst="rect">
            <a:avLst/>
          </a:prstGeom>
          <a:noFill/>
        </p:spPr>
        <p:txBody>
          <a:bodyPr wrap="none" rtlCol="0">
            <a:spAutoFit/>
          </a:bodyPr>
          <a:lstStyle/>
          <a:p>
            <a:r>
              <a:rPr lang="zh-CN" altLang="en-US" sz="1350" dirty="0">
                <a:solidFill>
                  <a:prstClr val="white"/>
                </a:solidFill>
              </a:rPr>
              <a:t>第五章 数据可视化</a:t>
            </a:r>
          </a:p>
        </p:txBody>
      </p:sp>
      <p:sp>
        <p:nvSpPr>
          <p:cNvPr id="20" name="文本框 12"/>
          <p:cNvSpPr txBox="1"/>
          <p:nvPr/>
        </p:nvSpPr>
        <p:spPr>
          <a:xfrm>
            <a:off x="541465" y="781992"/>
            <a:ext cx="2764443"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kumimoji="1" lang="zh-CN" altLang="en-US" sz="2400" dirty="0">
                <a:solidFill>
                  <a:schemeClr val="tx1">
                    <a:lumMod val="75000"/>
                    <a:lumOff val="25000"/>
                  </a:schemeClr>
                </a:solidFill>
              </a:rPr>
              <a:t>面</a:t>
            </a:r>
          </a:p>
        </p:txBody>
      </p:sp>
      <p:sp>
        <p:nvSpPr>
          <p:cNvPr id="11" name="TextBox 10"/>
          <p:cNvSpPr txBox="1"/>
          <p:nvPr/>
        </p:nvSpPr>
        <p:spPr>
          <a:xfrm>
            <a:off x="914400" y="1243657"/>
            <a:ext cx="7385538" cy="3170099"/>
          </a:xfrm>
          <a:prstGeom prst="rect">
            <a:avLst/>
          </a:prstGeom>
          <a:noFill/>
        </p:spPr>
        <p:txBody>
          <a:bodyPr wrap="square" rtlCol="0">
            <a:spAutoFit/>
          </a:bodyPr>
          <a:lstStyle/>
          <a:p>
            <a:r>
              <a:rPr lang="en-US" altLang="zh-CN" sz="2000" dirty="0">
                <a:solidFill>
                  <a:schemeClr val="tx1">
                    <a:lumMod val="75000"/>
                    <a:lumOff val="25000"/>
                  </a:schemeClr>
                </a:solidFill>
              </a:rPr>
              <a:t>(1)</a:t>
            </a:r>
            <a:r>
              <a:rPr lang="zh-CN" altLang="zh-CN" sz="2000" dirty="0">
                <a:solidFill>
                  <a:schemeClr val="tx1">
                    <a:lumMod val="75000"/>
                    <a:lumOff val="25000"/>
                  </a:schemeClr>
                </a:solidFill>
              </a:rPr>
              <a:t>饼图</a:t>
            </a:r>
          </a:p>
          <a:p>
            <a:r>
              <a:rPr lang="zh-CN" altLang="zh-CN" sz="2000" dirty="0">
                <a:solidFill>
                  <a:schemeClr val="tx1">
                    <a:lumMod val="75000"/>
                    <a:lumOff val="25000"/>
                  </a:schemeClr>
                </a:solidFill>
              </a:rPr>
              <a:t>饼图就是将一个圆（或者圆饼</a:t>
            </a:r>
            <a:r>
              <a:rPr lang="en-US" altLang="zh-CN" sz="2000" dirty="0">
                <a:solidFill>
                  <a:schemeClr val="tx1">
                    <a:lumMod val="75000"/>
                    <a:lumOff val="25000"/>
                  </a:schemeClr>
                </a:solidFill>
              </a:rPr>
              <a:t>)</a:t>
            </a:r>
            <a:r>
              <a:rPr lang="zh-CN" altLang="zh-CN" sz="2000" dirty="0">
                <a:solidFill>
                  <a:schemeClr val="tx1">
                    <a:lumMod val="75000"/>
                    <a:lumOff val="25000"/>
                  </a:schemeClr>
                </a:solidFill>
              </a:rPr>
              <a:t>按分类变量分成几块，每一块所占的面积比例就是相对应的变量在总体中所占的比例。</a:t>
            </a:r>
          </a:p>
          <a:p>
            <a:r>
              <a:rPr lang="zh-CN" altLang="zh-CN" sz="2000" dirty="0">
                <a:solidFill>
                  <a:schemeClr val="tx1">
                    <a:lumMod val="75000"/>
                    <a:lumOff val="25000"/>
                  </a:schemeClr>
                </a:solidFill>
              </a:rPr>
              <a:t>【例</a:t>
            </a:r>
            <a:r>
              <a:rPr lang="en-US" altLang="zh-CN" sz="2000" dirty="0">
                <a:solidFill>
                  <a:schemeClr val="tx1">
                    <a:lumMod val="75000"/>
                    <a:lumOff val="25000"/>
                  </a:schemeClr>
                </a:solidFill>
              </a:rPr>
              <a:t>5.3</a:t>
            </a:r>
            <a:r>
              <a:rPr lang="zh-CN" altLang="zh-CN" sz="2000" dirty="0">
                <a:solidFill>
                  <a:schemeClr val="tx1">
                    <a:lumMod val="75000"/>
                    <a:lumOff val="25000"/>
                  </a:schemeClr>
                </a:solidFill>
              </a:rPr>
              <a:t>】随机产生</a:t>
            </a:r>
            <a:r>
              <a:rPr lang="en-US" altLang="zh-CN" sz="2000" dirty="0">
                <a:solidFill>
                  <a:schemeClr val="tx1">
                    <a:lumMod val="75000"/>
                    <a:lumOff val="25000"/>
                  </a:schemeClr>
                </a:solidFill>
              </a:rPr>
              <a:t>10</a:t>
            </a:r>
            <a:r>
              <a:rPr lang="zh-CN" altLang="zh-CN" sz="2000" dirty="0">
                <a:solidFill>
                  <a:schemeClr val="tx1">
                    <a:lumMod val="75000"/>
                    <a:lumOff val="25000"/>
                  </a:schemeClr>
                </a:solidFill>
              </a:rPr>
              <a:t>年的数据，</a:t>
            </a:r>
          </a:p>
          <a:p>
            <a:r>
              <a:rPr lang="en-US" altLang="zh-CN" sz="2000" dirty="0">
                <a:solidFill>
                  <a:schemeClr val="tx1">
                    <a:lumMod val="75000"/>
                    <a:lumOff val="25000"/>
                  </a:schemeClr>
                </a:solidFill>
              </a:rPr>
              <a:t>&gt;year&lt;-2001:2010</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a:t>
            </a:r>
            <a:r>
              <a:rPr lang="en-US" altLang="zh-CN" sz="2000" dirty="0" err="1">
                <a:solidFill>
                  <a:schemeClr val="tx1">
                    <a:lumMod val="75000"/>
                    <a:lumOff val="25000"/>
                  </a:schemeClr>
                </a:solidFill>
              </a:rPr>
              <a:t>set.seed</a:t>
            </a:r>
            <a:r>
              <a:rPr lang="en-US" altLang="zh-CN" sz="2000" dirty="0">
                <a:solidFill>
                  <a:schemeClr val="tx1">
                    <a:lumMod val="75000"/>
                    <a:lumOff val="25000"/>
                  </a:schemeClr>
                </a:solidFill>
              </a:rPr>
              <a:t>(1234)</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&gt;counts &lt;- sample(100:500,10)</a:t>
            </a:r>
            <a:endParaRPr lang="zh-CN" altLang="zh-CN" sz="2000" dirty="0">
              <a:solidFill>
                <a:schemeClr val="tx1">
                  <a:lumMod val="75000"/>
                  <a:lumOff val="25000"/>
                </a:schemeClr>
              </a:solidFill>
            </a:endParaRPr>
          </a:p>
          <a:p>
            <a:r>
              <a:rPr lang="en-US" altLang="zh-CN" sz="2000" dirty="0">
                <a:solidFill>
                  <a:schemeClr val="tx1">
                    <a:lumMod val="75000"/>
                    <a:lumOff val="25000"/>
                  </a:schemeClr>
                </a:solidFill>
              </a:rPr>
              <a:t>&gt;</a:t>
            </a:r>
            <a:r>
              <a:rPr lang="en-US" altLang="zh-CN" sz="2000" dirty="0" err="1">
                <a:solidFill>
                  <a:schemeClr val="tx1">
                    <a:lumMod val="75000"/>
                    <a:lumOff val="25000"/>
                  </a:schemeClr>
                </a:solidFill>
              </a:rPr>
              <a:t>lb</a:t>
            </a:r>
            <a:r>
              <a:rPr lang="en-US" altLang="zh-CN" sz="2000" dirty="0">
                <a:solidFill>
                  <a:schemeClr val="tx1">
                    <a:lumMod val="75000"/>
                    <a:lumOff val="25000"/>
                  </a:schemeClr>
                </a:solidFill>
              </a:rPr>
              <a:t> &lt;-paste(</a:t>
            </a:r>
            <a:r>
              <a:rPr lang="en-US" altLang="zh-CN" sz="2000" dirty="0" err="1">
                <a:solidFill>
                  <a:schemeClr val="tx1">
                    <a:lumMod val="75000"/>
                    <a:lumOff val="25000"/>
                  </a:schemeClr>
                </a:solidFill>
              </a:rPr>
              <a:t>year,counts,sep</a:t>
            </a:r>
            <a:r>
              <a:rPr lang="en-US" altLang="zh-CN" sz="2000" dirty="0">
                <a:solidFill>
                  <a:schemeClr val="tx1">
                    <a:lumMod val="75000"/>
                    <a:lumOff val="25000"/>
                  </a:schemeClr>
                </a:solidFill>
              </a:rPr>
              <a:t>=":")          #</a:t>
            </a:r>
            <a:r>
              <a:rPr lang="zh-CN" altLang="zh-CN" sz="2000" dirty="0">
                <a:solidFill>
                  <a:schemeClr val="tx1">
                    <a:lumMod val="75000"/>
                    <a:lumOff val="25000"/>
                  </a:schemeClr>
                </a:solidFill>
              </a:rPr>
              <a:t>构造标签</a:t>
            </a:r>
          </a:p>
          <a:p>
            <a:r>
              <a:rPr lang="en-US" altLang="zh-CN" sz="2000" dirty="0">
                <a:solidFill>
                  <a:schemeClr val="tx1">
                    <a:lumMod val="75000"/>
                    <a:lumOff val="25000"/>
                  </a:schemeClr>
                </a:solidFill>
              </a:rPr>
              <a:t>&gt;pie(</a:t>
            </a:r>
            <a:r>
              <a:rPr lang="en-US" altLang="zh-CN" sz="2000" dirty="0" err="1">
                <a:solidFill>
                  <a:schemeClr val="tx1">
                    <a:lumMod val="75000"/>
                    <a:lumOff val="25000"/>
                  </a:schemeClr>
                </a:solidFill>
              </a:rPr>
              <a:t>counts,labels</a:t>
            </a:r>
            <a:r>
              <a:rPr lang="en-US" altLang="zh-CN" sz="2000" dirty="0">
                <a:solidFill>
                  <a:schemeClr val="tx1">
                    <a:lumMod val="75000"/>
                    <a:lumOff val="25000"/>
                  </a:schemeClr>
                </a:solidFill>
              </a:rPr>
              <a:t>=</a:t>
            </a:r>
            <a:r>
              <a:rPr lang="en-US" altLang="zh-CN" sz="2000" dirty="0" err="1">
                <a:solidFill>
                  <a:schemeClr val="tx1">
                    <a:lumMod val="75000"/>
                    <a:lumOff val="25000"/>
                  </a:schemeClr>
                </a:solidFill>
              </a:rPr>
              <a:t>lb</a:t>
            </a:r>
            <a:r>
              <a:rPr lang="en-US" altLang="zh-CN" sz="2000" dirty="0">
                <a:solidFill>
                  <a:schemeClr val="tx1">
                    <a:lumMod val="75000"/>
                    <a:lumOff val="25000"/>
                  </a:schemeClr>
                </a:solidFill>
              </a:rPr>
              <a:t>)  #</a:t>
            </a:r>
            <a:r>
              <a:rPr lang="zh-CN" altLang="zh-CN" sz="2000" dirty="0">
                <a:solidFill>
                  <a:schemeClr val="tx1">
                    <a:lumMod val="75000"/>
                    <a:lumOff val="25000"/>
                  </a:schemeClr>
                </a:solidFill>
              </a:rPr>
              <a:t>画饼图</a:t>
            </a:r>
          </a:p>
          <a:p>
            <a:r>
              <a:rPr lang="zh-CN" altLang="zh-CN" sz="2000" dirty="0">
                <a:solidFill>
                  <a:schemeClr val="tx1">
                    <a:lumMod val="75000"/>
                    <a:lumOff val="25000"/>
                  </a:schemeClr>
                </a:solidFill>
              </a:rPr>
              <a:t>执行结果</a:t>
            </a:r>
          </a:p>
        </p:txBody>
      </p:sp>
      <p:pic>
        <p:nvPicPr>
          <p:cNvPr id="15" name="图片 14"/>
          <p:cNvPicPr/>
          <p:nvPr/>
        </p:nvPicPr>
        <p:blipFill>
          <a:blip r:embed="rId2">
            <a:extLst>
              <a:ext uri="{28A0092B-C50C-407E-A947-70E740481C1C}">
                <a14:useLocalDpi xmlns:a14="http://schemas.microsoft.com/office/drawing/2010/main" val="0"/>
              </a:ext>
            </a:extLst>
          </a:blip>
          <a:srcRect/>
          <a:stretch>
            <a:fillRect/>
          </a:stretch>
        </p:blipFill>
        <p:spPr>
          <a:xfrm>
            <a:off x="4828832" y="3931683"/>
            <a:ext cx="3844041" cy="2443338"/>
          </a:xfrm>
          <a:prstGeom prst="rect">
            <a:avLst/>
          </a:prstGeom>
          <a:noFill/>
          <a:ln>
            <a:noFill/>
          </a:ln>
        </p:spPr>
      </p:pic>
    </p:spTree>
    <p:extLst>
      <p:ext uri="{BB962C8B-B14F-4D97-AF65-F5344CB8AC3E}">
        <p14:creationId xmlns:p14="http://schemas.microsoft.com/office/powerpoint/2010/main" val="1447014445"/>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2877711" cy="415498"/>
          </a:xfrm>
          <a:prstGeom prst="rect">
            <a:avLst/>
          </a:prstGeom>
          <a:noFill/>
        </p:spPr>
        <p:txBody>
          <a:bodyPr wrap="none" rtlCol="0">
            <a:spAutoFit/>
          </a:bodyPr>
          <a:lstStyle/>
          <a:p>
            <a:r>
              <a:rPr lang="en-US" altLang="zh-CN" sz="2100" b="1" spc="225" dirty="0">
                <a:solidFill>
                  <a:prstClr val="white"/>
                </a:solidFill>
              </a:rPr>
              <a:t>5.1 </a:t>
            </a:r>
            <a:r>
              <a:rPr lang="zh-CN" altLang="en-US" sz="2100" b="1" spc="225" dirty="0">
                <a:solidFill>
                  <a:prstClr val="white"/>
                </a:solidFill>
              </a:rPr>
              <a:t>低水平绘图命令</a:t>
            </a: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401867" y="234392"/>
            <a:ext cx="1620957" cy="300082"/>
          </a:xfrm>
          <a:prstGeom prst="rect">
            <a:avLst/>
          </a:prstGeom>
          <a:noFill/>
        </p:spPr>
        <p:txBody>
          <a:bodyPr wrap="none" rtlCol="0">
            <a:spAutoFit/>
          </a:bodyPr>
          <a:lstStyle/>
          <a:p>
            <a:r>
              <a:rPr lang="zh-CN" altLang="en-US" sz="1350" dirty="0">
                <a:solidFill>
                  <a:prstClr val="white"/>
                </a:solidFill>
              </a:rPr>
              <a:t>第五章 数据可视化</a:t>
            </a:r>
          </a:p>
        </p:txBody>
      </p:sp>
      <p:sp>
        <p:nvSpPr>
          <p:cNvPr id="20" name="文本框 12"/>
          <p:cNvSpPr txBox="1"/>
          <p:nvPr/>
        </p:nvSpPr>
        <p:spPr>
          <a:xfrm>
            <a:off x="541465" y="781992"/>
            <a:ext cx="2764443" cy="461665"/>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kumimoji="1" lang="zh-CN" altLang="en-US" sz="2400" dirty="0">
                <a:solidFill>
                  <a:schemeClr val="tx1">
                    <a:lumMod val="75000"/>
                    <a:lumOff val="25000"/>
                  </a:schemeClr>
                </a:solidFill>
              </a:rPr>
              <a:t>面</a:t>
            </a:r>
          </a:p>
        </p:txBody>
      </p:sp>
      <p:sp>
        <p:nvSpPr>
          <p:cNvPr id="11" name="TextBox 10"/>
          <p:cNvSpPr txBox="1"/>
          <p:nvPr/>
        </p:nvSpPr>
        <p:spPr>
          <a:xfrm>
            <a:off x="914400" y="1243657"/>
            <a:ext cx="7385538" cy="1631216"/>
          </a:xfrm>
          <a:prstGeom prst="rect">
            <a:avLst/>
          </a:prstGeom>
          <a:noFill/>
        </p:spPr>
        <p:txBody>
          <a:bodyPr wrap="square" rtlCol="0">
            <a:spAutoFit/>
          </a:bodyPr>
          <a:lstStyle/>
          <a:p>
            <a:r>
              <a:rPr lang="en-US" altLang="zh-CN" sz="2000" dirty="0">
                <a:solidFill>
                  <a:schemeClr val="tx1">
                    <a:lumMod val="75000"/>
                    <a:lumOff val="25000"/>
                  </a:schemeClr>
                </a:solidFill>
              </a:rPr>
              <a:t>(2)</a:t>
            </a:r>
            <a:r>
              <a:rPr lang="zh-CN" altLang="zh-CN" sz="2000" dirty="0">
                <a:solidFill>
                  <a:schemeClr val="tx1">
                    <a:lumMod val="75000"/>
                    <a:lumOff val="25000"/>
                  </a:schemeClr>
                </a:solidFill>
              </a:rPr>
              <a:t>条形图</a:t>
            </a:r>
          </a:p>
          <a:p>
            <a:r>
              <a:rPr lang="zh-CN" altLang="zh-CN" sz="2000" dirty="0">
                <a:solidFill>
                  <a:schemeClr val="tx1">
                    <a:lumMod val="75000"/>
                    <a:lumOff val="25000"/>
                  </a:schemeClr>
                </a:solidFill>
              </a:rPr>
              <a:t>条形图就是通过垂直或者水平的条形去展示分类变量的频数。</a:t>
            </a:r>
          </a:p>
          <a:p>
            <a:r>
              <a:rPr lang="zh-CN" altLang="zh-CN" sz="2000" dirty="0">
                <a:solidFill>
                  <a:schemeClr val="tx1">
                    <a:lumMod val="75000"/>
                    <a:lumOff val="25000"/>
                  </a:schemeClr>
                </a:solidFill>
              </a:rPr>
              <a:t>利用例</a:t>
            </a:r>
            <a:r>
              <a:rPr lang="en-US" altLang="zh-CN" sz="2000" dirty="0">
                <a:solidFill>
                  <a:schemeClr val="tx1">
                    <a:lumMod val="75000"/>
                    <a:lumOff val="25000"/>
                  </a:schemeClr>
                </a:solidFill>
              </a:rPr>
              <a:t>5.3</a:t>
            </a:r>
            <a:r>
              <a:rPr lang="zh-CN" altLang="zh-CN" sz="2000" dirty="0">
                <a:solidFill>
                  <a:schemeClr val="tx1">
                    <a:lumMod val="75000"/>
                    <a:lumOff val="25000"/>
                  </a:schemeClr>
                </a:solidFill>
              </a:rPr>
              <a:t>数据绘制条形图。</a:t>
            </a:r>
          </a:p>
          <a:p>
            <a:r>
              <a:rPr lang="en-US" altLang="zh-CN" sz="2000" dirty="0">
                <a:solidFill>
                  <a:schemeClr val="tx1">
                    <a:lumMod val="75000"/>
                    <a:lumOff val="25000"/>
                  </a:schemeClr>
                </a:solidFill>
              </a:rPr>
              <a:t>&gt;</a:t>
            </a:r>
            <a:r>
              <a:rPr lang="en-US" altLang="zh-CN" sz="2000" dirty="0" err="1">
                <a:solidFill>
                  <a:schemeClr val="tx1">
                    <a:lumMod val="75000"/>
                    <a:lumOff val="25000"/>
                  </a:schemeClr>
                </a:solidFill>
              </a:rPr>
              <a:t>barplot</a:t>
            </a:r>
            <a:r>
              <a:rPr lang="en-US" altLang="zh-CN" sz="2000" dirty="0">
                <a:solidFill>
                  <a:schemeClr val="tx1">
                    <a:lumMod val="75000"/>
                    <a:lumOff val="25000"/>
                  </a:schemeClr>
                </a:solidFill>
              </a:rPr>
              <a:t>(</a:t>
            </a:r>
            <a:r>
              <a:rPr lang="en-US" altLang="zh-CN" sz="2000" dirty="0" err="1">
                <a:solidFill>
                  <a:schemeClr val="tx1">
                    <a:lumMod val="75000"/>
                    <a:lumOff val="25000"/>
                  </a:schemeClr>
                </a:solidFill>
              </a:rPr>
              <a:t>counts,names.arg</a:t>
            </a:r>
            <a:r>
              <a:rPr lang="en-US" altLang="zh-CN" sz="2000" dirty="0">
                <a:solidFill>
                  <a:schemeClr val="tx1">
                    <a:lumMod val="75000"/>
                    <a:lumOff val="25000"/>
                  </a:schemeClr>
                </a:solidFill>
              </a:rPr>
              <a:t>=</a:t>
            </a:r>
            <a:r>
              <a:rPr lang="en-US" altLang="zh-CN" sz="2000" dirty="0" err="1">
                <a:solidFill>
                  <a:schemeClr val="tx1">
                    <a:lumMod val="75000"/>
                    <a:lumOff val="25000"/>
                  </a:schemeClr>
                </a:solidFill>
              </a:rPr>
              <a:t>year,col</a:t>
            </a:r>
            <a:r>
              <a:rPr lang="en-US" altLang="zh-CN" sz="2000" dirty="0">
                <a:solidFill>
                  <a:schemeClr val="tx1">
                    <a:lumMod val="75000"/>
                    <a:lumOff val="25000"/>
                  </a:schemeClr>
                </a:solidFill>
              </a:rPr>
              <a:t> = rainbow(10))</a:t>
            </a:r>
            <a:endParaRPr lang="zh-CN" altLang="zh-CN" sz="2000" dirty="0">
              <a:solidFill>
                <a:schemeClr val="tx1">
                  <a:lumMod val="75000"/>
                  <a:lumOff val="25000"/>
                </a:schemeClr>
              </a:solidFill>
            </a:endParaRPr>
          </a:p>
          <a:p>
            <a:r>
              <a:rPr lang="zh-CN" altLang="zh-CN" sz="2000" dirty="0">
                <a:solidFill>
                  <a:schemeClr val="tx1">
                    <a:lumMod val="75000"/>
                    <a:lumOff val="25000"/>
                  </a:schemeClr>
                </a:solidFill>
              </a:rPr>
              <a:t>执行结果</a:t>
            </a:r>
          </a:p>
        </p:txBody>
      </p:sp>
      <p:pic>
        <p:nvPicPr>
          <p:cNvPr id="14" name="图片 13"/>
          <p:cNvPicPr/>
          <p:nvPr/>
        </p:nvPicPr>
        <p:blipFill>
          <a:blip r:embed="rId2">
            <a:extLst>
              <a:ext uri="{28A0092B-C50C-407E-A947-70E740481C1C}">
                <a14:useLocalDpi xmlns:a14="http://schemas.microsoft.com/office/drawing/2010/main" val="0"/>
              </a:ext>
            </a:extLst>
          </a:blip>
          <a:srcRect/>
          <a:stretch>
            <a:fillRect/>
          </a:stretch>
        </p:blipFill>
        <p:spPr>
          <a:xfrm>
            <a:off x="2195219" y="2736166"/>
            <a:ext cx="4697950" cy="3101926"/>
          </a:xfrm>
          <a:prstGeom prst="rect">
            <a:avLst/>
          </a:prstGeom>
          <a:noFill/>
          <a:ln>
            <a:noFill/>
          </a:ln>
        </p:spPr>
      </p:pic>
    </p:spTree>
    <p:extLst>
      <p:ext uri="{BB962C8B-B14F-4D97-AF65-F5344CB8AC3E}">
        <p14:creationId xmlns:p14="http://schemas.microsoft.com/office/powerpoint/2010/main" val="545874926"/>
      </p:ext>
    </p:extLst>
  </p:cSld>
  <p:clrMapOvr>
    <a:masterClrMapping/>
  </p:clrMapOvr>
  <p:transition>
    <p:fad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Austin">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themeOverride>
</file>

<file path=docProps/app.xml><?xml version="1.0" encoding="utf-8"?>
<Properties xmlns="http://schemas.openxmlformats.org/officeDocument/2006/extended-properties" xmlns:vt="http://schemas.openxmlformats.org/officeDocument/2006/docPropsVTypes">
  <Template/>
  <TotalTime>5969</TotalTime>
  <Words>18650</Words>
  <Application>Microsoft Macintosh PowerPoint</Application>
  <PresentationFormat>全屏显示(4:3)</PresentationFormat>
  <Paragraphs>2087</Paragraphs>
  <Slides>230</Slides>
  <Notes>31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230</vt:i4>
      </vt:variant>
    </vt:vector>
  </HeadingPairs>
  <TitlesOfParts>
    <vt:vector size="242" baseType="lpstr">
      <vt:lpstr>等线</vt:lpstr>
      <vt:lpstr>仿宋</vt:lpstr>
      <vt:lpstr>微软雅黑</vt:lpstr>
      <vt:lpstr>Kaiti SC Regular</vt:lpstr>
      <vt:lpstr>Arial</vt:lpstr>
      <vt:lpstr>Calibri</vt:lpstr>
      <vt:lpstr>Cambria Math</vt:lpstr>
      <vt:lpstr>Century Gothic</vt:lpstr>
      <vt:lpstr>Times New Roman</vt:lpstr>
      <vt:lpstr>Wingdings</vt:lpstr>
      <vt:lpstr>Wingdings 2</vt:lpstr>
      <vt:lpstr>1_Austin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University of Alberta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中国统计发展展望</dc:title>
  <dc:creator>Peng Zhang</dc:creator>
  <cp:lastModifiedBy>pengyan2000@gmail.com</cp:lastModifiedBy>
  <cp:revision>145</cp:revision>
  <dcterms:created xsi:type="dcterms:W3CDTF">2015-05-30T10:52:39Z</dcterms:created>
  <dcterms:modified xsi:type="dcterms:W3CDTF">2020-02-23T12:37:54Z</dcterms:modified>
</cp:coreProperties>
</file>